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303" r:id="rId3"/>
    <p:sldId id="299" r:id="rId4"/>
    <p:sldId id="256" r:id="rId5"/>
    <p:sldId id="258" r:id="rId6"/>
    <p:sldId id="259" r:id="rId7"/>
    <p:sldId id="260" r:id="rId8"/>
    <p:sldId id="262" r:id="rId9"/>
    <p:sldId id="261" r:id="rId10"/>
    <p:sldId id="263" r:id="rId11"/>
    <p:sldId id="269" r:id="rId12"/>
    <p:sldId id="300" r:id="rId13"/>
    <p:sldId id="268" r:id="rId14"/>
    <p:sldId id="264" r:id="rId15"/>
    <p:sldId id="265" r:id="rId16"/>
    <p:sldId id="266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0" r:id="rId27"/>
    <p:sldId id="278" r:id="rId28"/>
    <p:sldId id="281" r:id="rId29"/>
    <p:sldId id="301" r:id="rId30"/>
    <p:sldId id="284" r:id="rId31"/>
    <p:sldId id="279" r:id="rId32"/>
    <p:sldId id="282" r:id="rId33"/>
    <p:sldId id="283" r:id="rId34"/>
    <p:sldId id="285" r:id="rId35"/>
    <p:sldId id="286" r:id="rId36"/>
    <p:sldId id="302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9D"/>
    <a:srgbClr val="F55B5B"/>
    <a:srgbClr val="660066"/>
    <a:srgbClr val="DE8CE0"/>
    <a:srgbClr val="D396D4"/>
    <a:srgbClr val="FF5050"/>
    <a:srgbClr val="D5842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7" d="100"/>
          <a:sy n="67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199D59-A0D3-4CEC-925C-6DE3ADE3F80B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83D536-7828-47AE-8D93-FA4DC7EC23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6034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/>
          </a:p>
        </p:txBody>
      </p:sp>
      <p:sp>
        <p:nvSpPr>
          <p:cNvPr id="5120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707BFC-FEFA-4063-82A6-C1D81B7F1FC2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D69FEE-D99E-4FF7-B3D6-EEBB1A39B316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/>
          </a:p>
        </p:txBody>
      </p:sp>
      <p:sp>
        <p:nvSpPr>
          <p:cNvPr id="5325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32978C-BBC7-4E5A-9A4E-7FD48CAD8B5F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4B0B-D61B-4996-B829-CD87D1F08B69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D429-2487-4859-A4E7-CFC8200B1E5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ECF5-1B20-4775-8139-8798E56A07F3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3E74-EF7B-4C21-B42C-34E747447A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3A8D-3074-4865-A4A9-C26CB670A3A8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A89E-FF30-40EA-9A33-E9721ADA61D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6868-5593-4E93-A687-DBB75E4AA919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F421-842A-4430-B8DC-846FB92E682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F77B-EBA1-45D2-8EF3-415019C928CC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E654-9036-4155-8ACC-B0D8A1B60E1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9E9B-ADFE-464B-8CDB-1C037DF322CB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E1FF-C3A0-417C-A9C8-FC2B92637A3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795E-C92A-4C0B-852C-D991A890F46B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F797-862C-4BB2-85B6-4004FFF0360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F4A7-6A88-4D3A-9ED3-359791B66D4C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E94E-D43E-4210-8727-2E840FF91B6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AE73-11F5-43A3-BD17-3132E19A5F90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C33A-D4B0-48F6-B55A-4C1AB232566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5FC3-7248-4BF7-8F08-89E6179C1FAE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721A-5092-4585-AE09-98956713ED3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9091-2E6F-4877-A150-A0E67C5333ED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D076-9168-4FA3-8CBA-A638260ACF9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7F0674-9672-4C2E-BD2D-BB90408158D0}" type="datetimeFigureOut">
              <a:rPr lang="th-TH"/>
              <a:pPr>
                <a:defRPr/>
              </a:pPr>
              <a:t>28/05/69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140DE1-DEE1-4738-8C1E-05C4996872A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รูปภาพ 1"/>
          <p:cNvPicPr>
            <a:picLocks noChangeAspect="1"/>
          </p:cNvPicPr>
          <p:nvPr/>
        </p:nvPicPr>
        <p:blipFill>
          <a:blip r:embed="rId2" cstate="email"/>
          <a:srcRect l="-6215"/>
          <a:stretch>
            <a:fillRect/>
          </a:stretch>
        </p:blipFill>
        <p:spPr bwMode="auto">
          <a:xfrm>
            <a:off x="-684213" y="-315913"/>
            <a:ext cx="9904413" cy="74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-323850" y="-290513"/>
            <a:ext cx="3095625" cy="1008063"/>
          </a:xfrm>
          <a:prstGeom prst="flowChartAlternateProcess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339725" y="-69850"/>
            <a:ext cx="279241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200" b="1" dirty="0" err="1">
                <a:latin typeface="Angsana New" pitchFamily="18" charset="-34"/>
                <a:ea typeface="TH Sarabun New Bold"/>
                <a:sym typeface="TH Sarabun New Bold"/>
              </a:rPr>
              <a:t>หน่วยการเรียนรู้ที่</a:t>
            </a:r>
            <a:r>
              <a:rPr lang="th-TH" sz="3200" b="1" dirty="0">
                <a:latin typeface="Angsana New" pitchFamily="18" charset="-34"/>
                <a:ea typeface="TH Sarabun New Bold"/>
                <a:sym typeface="TH Sarabun New Bold"/>
              </a:rPr>
              <a:t> </a:t>
            </a:r>
            <a:r>
              <a:rPr lang="en-US" sz="3200" b="1" dirty="0">
                <a:latin typeface="Angsana New" pitchFamily="18" charset="-34"/>
                <a:ea typeface="TH Sarabun New Bold"/>
                <a:sym typeface="TH Sarabun New Bold"/>
              </a:rPr>
              <a:t> 1</a:t>
            </a:r>
            <a:endParaRPr lang="en-US" sz="4800" b="1" dirty="0">
              <a:latin typeface="Angsana New" pitchFamily="18" charset="-34"/>
              <a:ea typeface="TH Sarabun New Bold"/>
              <a:sym typeface="TH Sarabun New Bold"/>
            </a:endParaRPr>
          </a:p>
        </p:txBody>
      </p:sp>
      <p:sp>
        <p:nvSpPr>
          <p:cNvPr id="10" name="Rounded Rectangle 10"/>
          <p:cNvSpPr/>
          <p:nvPr/>
        </p:nvSpPr>
        <p:spPr>
          <a:xfrm>
            <a:off x="-323850" y="5373688"/>
            <a:ext cx="9791700" cy="172720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ชื่อเรื่องรอง 2"/>
          <p:cNvSpPr txBox="1">
            <a:spLocks/>
          </p:cNvSpPr>
          <p:nvPr/>
        </p:nvSpPr>
        <p:spPr bwMode="auto">
          <a:xfrm>
            <a:off x="358775" y="5913438"/>
            <a:ext cx="8426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000"/>
              </a:lnSpc>
              <a:buFont typeface="Arial" pitchFamily="34" charset="0"/>
              <a:buNone/>
            </a:pPr>
            <a:r>
              <a:rPr lang="th-TH" sz="5400" b="1">
                <a:latin typeface="Angsana New" pitchFamily="18" charset="-34"/>
              </a:rPr>
              <a:t>สมบัติของสารและการจำแนก</a:t>
            </a:r>
            <a:endParaRPr lang="th-TH" sz="5400" b="1">
              <a:latin typeface="CordiaUPC" pitchFamily="34" charset="-34"/>
              <a:cs typeface="Cordia New" pitchFamily="34" charset="-34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200" y="-142082"/>
            <a:ext cx="1538800" cy="931863"/>
          </a:xfrm>
          <a:prstGeom prst="rect">
            <a:avLst/>
          </a:prstGeom>
          <a:noFill/>
          <a:ln>
            <a:noFill/>
          </a:ln>
          <a:effectLst>
            <a:outerShdw dist="25400" dir="2399979" sx="100999" sy="100999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รอง 2"/>
          <p:cNvSpPr txBox="1">
            <a:spLocks/>
          </p:cNvSpPr>
          <p:nvPr/>
        </p:nvSpPr>
        <p:spPr bwMode="auto">
          <a:xfrm>
            <a:off x="358775" y="361950"/>
            <a:ext cx="82756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ใช้สถานะของสารเป็นเกณฑ์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>
                <a:latin typeface="Angsana New" pitchFamily="18" charset="-34"/>
              </a:rPr>
              <a:t>	จำแนกสารได้ </a:t>
            </a:r>
            <a:r>
              <a:rPr lang="en-US">
                <a:latin typeface="Angsana New" pitchFamily="18" charset="-34"/>
              </a:rPr>
              <a:t>3 </a:t>
            </a:r>
            <a:r>
              <a:rPr lang="th-TH">
                <a:latin typeface="Angsana New" pitchFamily="18" charset="-34"/>
              </a:rPr>
              <a:t>ประเภท ได้แก่ ของแข็ง ของเหลว และแก๊ส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>
                <a:latin typeface="Angsana New" pitchFamily="18" charset="-34"/>
              </a:rPr>
              <a:t> 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95288" y="1916113"/>
          <a:ext cx="266429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ของแข็ง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5113" indent="-265113">
                        <a:buClr>
                          <a:srgbClr val="00B0F0"/>
                        </a:buClr>
                        <a:buFont typeface="Arial" pitchFamily="34" charset="0"/>
                        <a:buChar char="•"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รูปร่างคงที่</a:t>
                      </a:r>
                      <a:endParaRPr lang="th-TH" sz="26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265113" indent="-265113">
                        <a:buClr>
                          <a:srgbClr val="00B0F0"/>
                        </a:buClr>
                        <a:buFont typeface="Arial" pitchFamily="34" charset="0"/>
                        <a:buChar char="•"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ปริมาตรคงที่ </a:t>
                      </a:r>
                    </a:p>
                    <a:p>
                      <a:pPr marL="265113" indent="-265113">
                        <a:buClr>
                          <a:srgbClr val="00B0F0"/>
                        </a:buClr>
                        <a:buFont typeface="Arial" pitchFamily="34" charset="0"/>
                        <a:buChar char="•"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โมเลกุลของสารจะอยู่  ชิดติดกันอย่างเป็นระเบียบ</a:t>
                      </a:r>
                    </a:p>
                    <a:p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216275" y="1916113"/>
          <a:ext cx="2664296" cy="384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544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ของเหลว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5113" indent="-265113">
                        <a:buClr>
                          <a:srgbClr val="00B0F0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รูปร่างไม่คงที่ ซึ่งเปลี่ยน ไปตามภาชนะที่บรรจุ </a:t>
                      </a:r>
                    </a:p>
                    <a:p>
                      <a:pPr marL="265113" indent="-265113">
                        <a:buClr>
                          <a:srgbClr val="00B0F0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ปริมาตรคงที่และสามารถไหลได้</a:t>
                      </a:r>
                    </a:p>
                    <a:p>
                      <a:pPr marL="265113" indent="-265113">
                        <a:buClr>
                          <a:srgbClr val="00B0F0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โมเลกุลของสารจะอยู่ห่างกันมากกว่าของแข็ง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6024563" y="1916113"/>
          <a:ext cx="266429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แก๊ส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5113" indent="-265113">
                        <a:buClr>
                          <a:srgbClr val="00B0F0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รูปร่างไม่คงที่ ซึ่งเปลี่ยน ไปตามภาชนะที่บรรจุ </a:t>
                      </a:r>
                    </a:p>
                    <a:p>
                      <a:pPr marL="265113" indent="-265113">
                        <a:buClr>
                          <a:srgbClr val="00B0F0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ปริมาตรไม่คงที่</a:t>
                      </a:r>
                      <a:r>
                        <a:rPr lang="th-TH" sz="2600" baseline="0" dirty="0">
                          <a:latin typeface="Angsana New" pitchFamily="18" charset="-34"/>
                          <a:cs typeface="Angsana New" pitchFamily="18" charset="-34"/>
                        </a:rPr>
                        <a:t> ซึ่ง</a:t>
                      </a: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มีปริมาตรเท่ากับภาชนะ</a:t>
                      </a:r>
                      <a:b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ที่บรรจุ</a:t>
                      </a:r>
                    </a:p>
                    <a:p>
                      <a:pPr marL="265113" indent="-265113">
                        <a:buClr>
                          <a:srgbClr val="00B0F0"/>
                        </a:buClr>
                        <a:buFont typeface="Arial" pitchFamily="34" charset="0"/>
                        <a:buChar char="•"/>
                        <a:tabLst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โมเลกุลของสารจะอยู่ห่างกันมาก และเคลื่อนที่ได้อิสระ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ตัวเชื่อมต่อตรง 5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รอง 2"/>
          <p:cNvSpPr txBox="1">
            <a:spLocks/>
          </p:cNvSpPr>
          <p:nvPr/>
        </p:nvSpPr>
        <p:spPr bwMode="auto">
          <a:xfrm>
            <a:off x="358775" y="361950"/>
            <a:ext cx="81010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indent="-349250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</a:rPr>
              <a:t>การให้พลังงานความร้อนจะทำให้อนุภาคของสารสั่นเร็ว และมีพลังงานมากขึ้น</a:t>
            </a:r>
            <a:br>
              <a:rPr lang="th-TH" dirty="0">
                <a:latin typeface="Angsana New" pitchFamily="18" charset="-34"/>
              </a:rPr>
            </a:br>
            <a:r>
              <a:rPr lang="th-TH" dirty="0">
                <a:latin typeface="Angsana New" pitchFamily="18" charset="-34"/>
              </a:rPr>
              <a:t>จนแรงดึงดูดระหว่างอนุภาคไม่สามารถยึดอนุภาคของสารไว้ได้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1641475"/>
            <a:ext cx="179863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2484438" y="2413000"/>
            <a:ext cx="9350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05063" y="1922463"/>
            <a:ext cx="109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>
                <a:latin typeface="Angsana New" pitchFamily="18" charset="-34"/>
              </a:rPr>
              <a:t>ความร้อน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614488"/>
            <a:ext cx="1695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ลูกศรเชื่อมต่อแบบตรง 7"/>
          <p:cNvCxnSpPr/>
          <p:nvPr/>
        </p:nvCxnSpPr>
        <p:spPr>
          <a:xfrm>
            <a:off x="5586413" y="2457450"/>
            <a:ext cx="9350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8625" y="1965325"/>
            <a:ext cx="109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>
                <a:latin typeface="Angsana New" pitchFamily="18" charset="-34"/>
              </a:rPr>
              <a:t>ความร้อน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608138"/>
            <a:ext cx="12366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8" y="3173413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>
                <a:latin typeface="Angsana New" pitchFamily="18" charset="-34"/>
              </a:rPr>
              <a:t>อนุภาคสารดึงดูดกันแน่น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1063" y="3173413"/>
            <a:ext cx="215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>
                <a:latin typeface="Angsana New" pitchFamily="18" charset="-34"/>
              </a:rPr>
              <a:t>อนุภาคสารเกิดการสั่น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42063" y="3173413"/>
            <a:ext cx="211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>
                <a:latin typeface="Angsana New" pitchFamily="18" charset="-34"/>
              </a:rPr>
              <a:t>อนุภาคสารแตกตัวออก</a:t>
            </a:r>
          </a:p>
        </p:txBody>
      </p:sp>
      <p:sp>
        <p:nvSpPr>
          <p:cNvPr id="14" name="ชื่อเรื่องรอง 2"/>
          <p:cNvSpPr txBox="1">
            <a:spLocks/>
          </p:cNvSpPr>
          <p:nvPr/>
        </p:nvSpPr>
        <p:spPr>
          <a:xfrm>
            <a:off x="357188" y="3943350"/>
            <a:ext cx="8426450" cy="17176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030A0"/>
              </a:buClr>
              <a:defRPr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ขณะที่ของแข็งเปลี่ยนสถานะไปเป็นของเหลวหรือเกิดการละลาย อุณหภูมิขณะนั้นจะคงที่ เรียกจุดนี้ว่า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จุดหลอมเหลว</a:t>
            </a:r>
          </a:p>
          <a:p>
            <a:pPr marL="355600" indent="-355600" fontAlgn="auto">
              <a:spcAft>
                <a:spcPts val="0"/>
              </a:spcAft>
              <a:buClr>
                <a:srgbClr val="7030A0"/>
              </a:buClr>
              <a:defRPr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ขณะที่ของเหลวเปลี่ยนสถานะไปเป็นแก๊สหรือเกิดการระเหย อุณหภูมิขณะนั้นจะคงที่ เรียกจุดนี้ว่า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จุดเดือด</a:t>
            </a:r>
          </a:p>
        </p:txBody>
      </p:sp>
      <p:cxnSp>
        <p:nvCxnSpPr>
          <p:cNvPr id="16" name="ตัวเชื่อมต่อตรง 15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Rectangle 1"/>
          <p:cNvSpPr/>
          <p:nvPr/>
        </p:nvSpPr>
        <p:spPr>
          <a:xfrm flipH="1">
            <a:off x="431221" y="365755"/>
            <a:ext cx="2268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</a:rPr>
              <a:t>สารเนื้อเดียว</a:t>
            </a:r>
          </a:p>
        </p:txBody>
      </p:sp>
      <p:pic>
        <p:nvPicPr>
          <p:cNvPr id="3076" name="Picture 4" descr="http://www.chem.umn.edu/groups/baranygp/puzzles/baccalaureate/upper_righ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3425" y="1052513"/>
            <a:ext cx="448627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0"/>
          <p:cNvSpPr/>
          <p:nvPr/>
        </p:nvSpPr>
        <p:spPr>
          <a:xfrm>
            <a:off x="-133350" y="333375"/>
            <a:ext cx="2257425" cy="5953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350838" y="376238"/>
            <a:ext cx="20161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สารเนื้อเดียว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568450" y="1189038"/>
          <a:ext cx="6096000" cy="1827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783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cs typeface="+mj-cs"/>
                        </a:rPr>
                        <a:t>สารเนื้อเดียว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สารที่อาจมีเพียงชนิดเดียว หรืออาจมีมากกว่า </a:t>
                      </a:r>
                      <a:r>
                        <a:rPr lang="en-US" sz="2600" dirty="0">
                          <a:latin typeface="Angsana New" pitchFamily="18" charset="-34"/>
                          <a:cs typeface="Angsana New" pitchFamily="18" charset="-34"/>
                        </a:rPr>
                        <a:t>2 </a:t>
                      </a: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ชนิดขึ้นไป ที่ผสมกันอย่างกลมกลืน มองเห็นเป็นเนื้อเดียวกันตลอด และแสดงสมบัติเหมือนกันทุกประการ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755650" y="3573463"/>
          <a:ext cx="3240360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5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สารบริสุทธิ์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3038" algn="l"/>
                        </a:tabLst>
                        <a:defRPr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สารเนื้อเดียวที่มีองค์ประกอบเพียงชนิดเดียวซึ่งมีสมบัติเหมือนกัน</a:t>
                      </a:r>
                      <a:endParaRPr lang="th-TH" sz="2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th-TH" dirty="0"/>
                    </a:p>
                    <a:p>
                      <a:endParaRPr lang="th-TH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5148263" y="3573463"/>
          <a:ext cx="324036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สารละลาย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3038" algn="l"/>
                        </a:tabLst>
                        <a:defRPr/>
                      </a:pP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สารเนื้อเดียวที่ประกอบด้วยธาตุหรือสารประกอบตั้งแต่ </a:t>
                      </a:r>
                      <a:r>
                        <a:rPr lang="en-US" sz="2600" dirty="0">
                          <a:latin typeface="Angsana New" pitchFamily="18" charset="-34"/>
                          <a:cs typeface="Angsana New" pitchFamily="18" charset="-34"/>
                        </a:rPr>
                        <a:t>2 </a:t>
                      </a: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ชนิด</a:t>
                      </a:r>
                      <a:b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2600" dirty="0">
                          <a:latin typeface="Angsana New" pitchFamily="18" charset="-34"/>
                          <a:cs typeface="Angsana New" pitchFamily="18" charset="-34"/>
                        </a:rPr>
                        <a:t>ขึ้นไปมารวมตัวกัน</a:t>
                      </a:r>
                      <a:r>
                        <a:rPr lang="th-TH" sz="2600" baseline="0" dirty="0">
                          <a:latin typeface="Angsana New" pitchFamily="18" charset="-34"/>
                          <a:cs typeface="Angsana New" pitchFamily="18" charset="-34"/>
                        </a:rPr>
                        <a:t> โดยมีสารหนึ่งเป็นตัวทำละลาย ส่วนอีกสารหนึ่งเป็นตัวละลาย </a:t>
                      </a:r>
                      <a:endParaRPr lang="th-TH" sz="2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กลุ่ม 17"/>
          <p:cNvGrpSpPr>
            <a:grpSpLocks/>
          </p:cNvGrpSpPr>
          <p:nvPr/>
        </p:nvGrpSpPr>
        <p:grpSpPr bwMode="auto">
          <a:xfrm>
            <a:off x="2455863" y="2997200"/>
            <a:ext cx="4321175" cy="584200"/>
            <a:chOff x="2456298" y="2996952"/>
            <a:chExt cx="4320000" cy="584448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>
              <a:off x="4616298" y="2996952"/>
              <a:ext cx="0" cy="2874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flipH="1">
              <a:off x="2456298" y="3284412"/>
              <a:ext cx="432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>
              <a:off x="2456298" y="3284412"/>
              <a:ext cx="0" cy="289048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>
              <a:off x="6766776" y="3293941"/>
              <a:ext cx="0" cy="287459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ตัวเชื่อมต่อตรง 1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สี่เหลี่ยมผืนผ้า 3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1700" y="2205038"/>
            <a:ext cx="48418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23850" y="1773238"/>
            <a:ext cx="3384550" cy="45354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ธาตุ (</a:t>
            </a:r>
            <a:r>
              <a:rPr lang="en-US" sz="32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element</a:t>
            </a: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)</a:t>
            </a:r>
          </a:p>
          <a:p>
            <a:pPr marL="355600" indent="-355600" algn="l" fontAlgn="auto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th-TH" sz="2800" dirty="0">
                <a:latin typeface="Angsana New" pitchFamily="18" charset="-34"/>
              </a:rPr>
              <a:t>สารบริสุทธิ์ที่ประกอบด้วยอะตอมชนิดเดียว ไม่สามารถแยกหรือสลายเป็นสารอื่นได้ เช่น เงิน ทอง คาร์บอน ออกซิเจน เหล็ก เป็นต้น</a:t>
            </a:r>
          </a:p>
          <a:p>
            <a:pPr marL="457200" indent="-457200" algn="l" fontAlgn="auto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th-TH" sz="2800" dirty="0">
                <a:latin typeface="Angsana New" pitchFamily="18" charset="-34"/>
              </a:rPr>
              <a:t>ธาตุที่พบมากที่สุดในธรรมชาติ คือ ออกซิเจน รองลงมาคือ ซิลิคอน และอะลูมิเนียม ตามลำดับ </a:t>
            </a: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</p:txBody>
      </p:sp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3851275" y="1628775"/>
            <a:ext cx="1663700" cy="777875"/>
            <a:chOff x="3851920" y="1628800"/>
            <a:chExt cx="1663678" cy="777681"/>
          </a:xfrm>
        </p:grpSpPr>
        <p:cxnSp>
          <p:nvCxnSpPr>
            <p:cNvPr id="10" name="ตัวเชื่อมต่อหักมุม 9"/>
            <p:cNvCxnSpPr/>
            <p:nvPr/>
          </p:nvCxnSpPr>
          <p:spPr>
            <a:xfrm rot="16200000" flipV="1">
              <a:off x="5074350" y="1965232"/>
              <a:ext cx="595164" cy="287333"/>
            </a:xfrm>
            <a:prstGeom prst="bentConnector3">
              <a:avLst>
                <a:gd name="adj1" fmla="val 9956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851920" y="1628800"/>
              <a:ext cx="1439844" cy="399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latin typeface="+mn-lt"/>
                  <a:cs typeface="+mj-cs"/>
                </a:rPr>
                <a:t>แมกนีเซียม 1.93</a:t>
              </a:r>
              <a:r>
                <a:rPr lang="en-US" sz="1200" dirty="0">
                  <a:latin typeface="+mn-lt"/>
                  <a:cs typeface="+mj-cs"/>
                </a:rPr>
                <a:t>%</a:t>
              </a:r>
              <a:endParaRPr lang="th-TH" sz="1200" dirty="0">
                <a:latin typeface="+mn-lt"/>
                <a:cs typeface="+mj-cs"/>
              </a:endParaRPr>
            </a:p>
          </p:txBody>
        </p:sp>
      </p:grpSp>
      <p:grpSp>
        <p:nvGrpSpPr>
          <p:cNvPr id="11" name="กลุ่ม 10"/>
          <p:cNvGrpSpPr>
            <a:grpSpLocks/>
          </p:cNvGrpSpPr>
          <p:nvPr/>
        </p:nvGrpSpPr>
        <p:grpSpPr bwMode="auto">
          <a:xfrm>
            <a:off x="5911850" y="1611313"/>
            <a:ext cx="1908175" cy="752475"/>
            <a:chOff x="5912595" y="1611320"/>
            <a:chExt cx="1907259" cy="753242"/>
          </a:xfrm>
        </p:grpSpPr>
        <p:cxnSp>
          <p:nvCxnSpPr>
            <p:cNvPr id="17" name="ตัวเชื่อมต่อหักมุม 16"/>
            <p:cNvCxnSpPr/>
            <p:nvPr/>
          </p:nvCxnSpPr>
          <p:spPr>
            <a:xfrm rot="5400000" flipH="1" flipV="1">
              <a:off x="5762235" y="1961909"/>
              <a:ext cx="553013" cy="252292"/>
            </a:xfrm>
            <a:prstGeom prst="bentConnector3">
              <a:avLst>
                <a:gd name="adj1" fmla="val 10054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64887" y="1611320"/>
              <a:ext cx="1654967" cy="7071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latin typeface="+mn-lt"/>
                  <a:cs typeface="+mj-cs"/>
                </a:rPr>
                <a:t>โพแทสเซียม 2.40</a:t>
              </a:r>
              <a:r>
                <a:rPr lang="en-US" sz="1200" dirty="0">
                  <a:latin typeface="+mn-lt"/>
                  <a:cs typeface="+mn-cs"/>
                </a:rPr>
                <a:t>%</a:t>
              </a:r>
              <a:endParaRPr lang="th-TH" sz="12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dirty="0">
                <a:latin typeface="+mn-lt"/>
                <a:cs typeface="+mj-cs"/>
              </a:endParaRPr>
            </a:p>
          </p:txBody>
        </p:sp>
      </p:grpSp>
      <p:grpSp>
        <p:nvGrpSpPr>
          <p:cNvPr id="12" name="กลุ่ม 11"/>
          <p:cNvGrpSpPr>
            <a:grpSpLocks/>
          </p:cNvGrpSpPr>
          <p:nvPr/>
        </p:nvGrpSpPr>
        <p:grpSpPr bwMode="auto">
          <a:xfrm>
            <a:off x="6307138" y="1890713"/>
            <a:ext cx="1512887" cy="708025"/>
            <a:chOff x="6307687" y="1891326"/>
            <a:chExt cx="1512167" cy="707886"/>
          </a:xfrm>
        </p:grpSpPr>
        <p:cxnSp>
          <p:nvCxnSpPr>
            <p:cNvPr id="1024" name="ตัวเชื่อมต่อหักมุม 1023"/>
            <p:cNvCxnSpPr/>
            <p:nvPr/>
          </p:nvCxnSpPr>
          <p:spPr>
            <a:xfrm flipV="1">
              <a:off x="6307687" y="2088137"/>
              <a:ext cx="288787" cy="276171"/>
            </a:xfrm>
            <a:prstGeom prst="bentConnector3">
              <a:avLst>
                <a:gd name="adj1" fmla="val -9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596474" y="1891326"/>
              <a:ext cx="122338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latin typeface="+mn-lt"/>
                  <a:cs typeface="+mj-cs"/>
                </a:rPr>
                <a:t>โซเดียม 2.63</a:t>
              </a:r>
              <a:r>
                <a:rPr lang="en-US" sz="1200" dirty="0">
                  <a:latin typeface="+mn-lt"/>
                  <a:cs typeface="+mn-cs"/>
                </a:rPr>
                <a:t>%</a:t>
              </a:r>
              <a:endParaRPr lang="th-TH" sz="12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dirty="0">
                <a:latin typeface="+mn-lt"/>
                <a:cs typeface="+mj-cs"/>
              </a:endParaRPr>
            </a:p>
          </p:txBody>
        </p:sp>
      </p:grpSp>
      <p:grpSp>
        <p:nvGrpSpPr>
          <p:cNvPr id="13" name="กลุ่ม 12"/>
          <p:cNvGrpSpPr>
            <a:grpSpLocks/>
          </p:cNvGrpSpPr>
          <p:nvPr/>
        </p:nvGrpSpPr>
        <p:grpSpPr bwMode="auto">
          <a:xfrm>
            <a:off x="7185025" y="2274888"/>
            <a:ext cx="1851025" cy="708025"/>
            <a:chOff x="6732240" y="2132856"/>
            <a:chExt cx="1851188" cy="707886"/>
          </a:xfrm>
        </p:grpSpPr>
        <p:sp>
          <p:nvSpPr>
            <p:cNvPr id="46" name="TextBox 45"/>
            <p:cNvSpPr txBox="1"/>
            <p:nvPr/>
          </p:nvSpPr>
          <p:spPr>
            <a:xfrm>
              <a:off x="7111686" y="2132856"/>
              <a:ext cx="1471742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latin typeface="+mn-lt"/>
                  <a:cs typeface="+mj-cs"/>
                </a:rPr>
                <a:t>อะลูมิเนียม 7.50</a:t>
              </a:r>
              <a:r>
                <a:rPr lang="en-US" sz="1200" dirty="0">
                  <a:latin typeface="+mn-lt"/>
                  <a:cs typeface="+mn-cs"/>
                </a:rPr>
                <a:t>%</a:t>
              </a:r>
              <a:endParaRPr lang="th-TH" sz="12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dirty="0">
                <a:latin typeface="+mn-lt"/>
                <a:cs typeface="+mj-cs"/>
              </a:endParaRPr>
            </a:p>
          </p:txBody>
        </p:sp>
        <p:cxnSp>
          <p:nvCxnSpPr>
            <p:cNvPr id="1038" name="ตัวเชื่อมต่อหักมุม 1037"/>
            <p:cNvCxnSpPr/>
            <p:nvPr/>
          </p:nvCxnSpPr>
          <p:spPr>
            <a:xfrm flipV="1">
              <a:off x="6732240" y="2334428"/>
              <a:ext cx="403261" cy="144435"/>
            </a:xfrm>
            <a:prstGeom prst="bentConnector3">
              <a:avLst>
                <a:gd name="adj1" fmla="val -104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/>
          <p:cNvGrpSpPr>
            <a:grpSpLocks/>
          </p:cNvGrpSpPr>
          <p:nvPr/>
        </p:nvGrpSpPr>
        <p:grpSpPr bwMode="auto">
          <a:xfrm>
            <a:off x="7596188" y="2673350"/>
            <a:ext cx="1800225" cy="708025"/>
            <a:chOff x="7596335" y="2673488"/>
            <a:chExt cx="1342349" cy="707886"/>
          </a:xfrm>
        </p:grpSpPr>
        <p:cxnSp>
          <p:nvCxnSpPr>
            <p:cNvPr id="1050" name="ตัวเชื่อมต่อตรง 1049"/>
            <p:cNvCxnSpPr/>
            <p:nvPr/>
          </p:nvCxnSpPr>
          <p:spPr>
            <a:xfrm>
              <a:off x="7596335" y="2875061"/>
              <a:ext cx="22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820059" y="2673488"/>
              <a:ext cx="1118625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latin typeface="+mn-lt"/>
                  <a:cs typeface="+mj-cs"/>
                </a:rPr>
                <a:t>แคลเซียม 3.39</a:t>
              </a:r>
              <a:r>
                <a:rPr lang="en-US" sz="1200" dirty="0">
                  <a:latin typeface="+mn-lt"/>
                  <a:cs typeface="+mn-cs"/>
                </a:rPr>
                <a:t>%</a:t>
              </a:r>
              <a:endParaRPr lang="th-TH" sz="20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000" dirty="0">
                <a:latin typeface="+mn-lt"/>
                <a:cs typeface="+mj-cs"/>
              </a:endParaRPr>
            </a:p>
          </p:txBody>
        </p:sp>
      </p:grpSp>
      <p:grpSp>
        <p:nvGrpSpPr>
          <p:cNvPr id="15" name="กลุ่ม 17"/>
          <p:cNvGrpSpPr>
            <a:grpSpLocks/>
          </p:cNvGrpSpPr>
          <p:nvPr/>
        </p:nvGrpSpPr>
        <p:grpSpPr bwMode="auto">
          <a:xfrm>
            <a:off x="8021638" y="3059113"/>
            <a:ext cx="1484312" cy="708025"/>
            <a:chOff x="8020890" y="3059446"/>
            <a:chExt cx="1485117" cy="707886"/>
          </a:xfrm>
        </p:grpSpPr>
        <p:cxnSp>
          <p:nvCxnSpPr>
            <p:cNvPr id="63" name="ตัวเชื่อมต่อตรง 62"/>
            <p:cNvCxnSpPr/>
            <p:nvPr/>
          </p:nvCxnSpPr>
          <p:spPr>
            <a:xfrm>
              <a:off x="8020890" y="3261018"/>
              <a:ext cx="2239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171784" y="3059446"/>
              <a:ext cx="133422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latin typeface="+mn-lt"/>
                  <a:cs typeface="+mj-cs"/>
                </a:rPr>
                <a:t>เหล็ก 4.70</a:t>
              </a:r>
              <a:r>
                <a:rPr lang="en-US" sz="1200" dirty="0">
                  <a:latin typeface="+mn-lt"/>
                  <a:cs typeface="+mn-cs"/>
                </a:rPr>
                <a:t>%</a:t>
              </a:r>
              <a:endParaRPr lang="th-TH" sz="12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latin typeface="+mn-lt"/>
                  <a:cs typeface="+mj-cs"/>
                </a:rPr>
                <a:t> </a:t>
              </a:r>
            </a:p>
          </p:txBody>
        </p:sp>
      </p:grpSp>
      <p:grpSp>
        <p:nvGrpSpPr>
          <p:cNvPr id="16" name="กลุ่ม 15"/>
          <p:cNvGrpSpPr>
            <a:grpSpLocks/>
          </p:cNvGrpSpPr>
          <p:nvPr/>
        </p:nvGrpSpPr>
        <p:grpSpPr bwMode="auto">
          <a:xfrm>
            <a:off x="8118475" y="3573463"/>
            <a:ext cx="903288" cy="509587"/>
            <a:chOff x="8172400" y="3573016"/>
            <a:chExt cx="903846" cy="510259"/>
          </a:xfrm>
        </p:grpSpPr>
        <p:sp>
          <p:nvSpPr>
            <p:cNvPr id="66" name="TextBox 65"/>
            <p:cNvSpPr txBox="1"/>
            <p:nvPr/>
          </p:nvSpPr>
          <p:spPr>
            <a:xfrm>
              <a:off x="8172400" y="3682697"/>
              <a:ext cx="903846" cy="4005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latin typeface="+mn-lt"/>
                  <a:cs typeface="+mj-cs"/>
                </a:rPr>
                <a:t>ธาตุอื่นๆ </a:t>
              </a:r>
            </a:p>
          </p:txBody>
        </p:sp>
        <p:cxnSp>
          <p:nvCxnSpPr>
            <p:cNvPr id="1053" name="ตัวเชื่อมต่อหักมุม 1052"/>
            <p:cNvCxnSpPr/>
            <p:nvPr/>
          </p:nvCxnSpPr>
          <p:spPr>
            <a:xfrm>
              <a:off x="8243882" y="3573016"/>
              <a:ext cx="243037" cy="176444"/>
            </a:xfrm>
            <a:prstGeom prst="bentConnector3">
              <a:avLst>
                <a:gd name="adj1" fmla="val 10126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6350000" y="4154488"/>
            <a:ext cx="1368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bg1"/>
                </a:solidFill>
                <a:latin typeface="+mn-lt"/>
                <a:cs typeface="+mj-cs"/>
              </a:rPr>
              <a:t>ซิลิคอน 25.87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%</a:t>
            </a:r>
            <a:endParaRPr lang="th-TH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schemeClr val="bg1"/>
              </a:solidFill>
              <a:latin typeface="+mn-lt"/>
              <a:cs typeface="+mj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48138" y="3775075"/>
            <a:ext cx="15763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bg1"/>
                </a:solidFill>
                <a:latin typeface="+mn-lt"/>
                <a:cs typeface="+mj-cs"/>
              </a:rPr>
              <a:t>ออกซิเจน 49.20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%</a:t>
            </a:r>
            <a:endParaRPr lang="th-TH" sz="12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schemeClr val="bg1"/>
              </a:solidFill>
              <a:latin typeface="+mn-lt"/>
              <a:cs typeface="+mj-cs"/>
            </a:endParaRPr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360363" y="936625"/>
            <a:ext cx="8423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73050" algn="l"/>
                <a:tab pos="352425" algn="l"/>
              </a:tabLst>
            </a:pPr>
            <a:r>
              <a:rPr lang="th-TH">
                <a:latin typeface="Angsana New" pitchFamily="18" charset="-34"/>
              </a:rPr>
              <a:t>	สารเนื้อเดียวที่มีองค์ประกอบเพียงชนิดเดียวซึ่งมีสมบัติเหมือนกัน</a:t>
            </a:r>
            <a:endParaRPr lang="th-TH" b="1">
              <a:latin typeface="Angsana New" pitchFamily="18" charset="-34"/>
            </a:endParaRPr>
          </a:p>
        </p:txBody>
      </p:sp>
      <p:sp>
        <p:nvSpPr>
          <p:cNvPr id="28" name="Rounded Rectangle 10"/>
          <p:cNvSpPr/>
          <p:nvPr/>
        </p:nvSpPr>
        <p:spPr>
          <a:xfrm>
            <a:off x="-133350" y="260350"/>
            <a:ext cx="2257425" cy="596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0" name="ชื่อเรื่อง 1"/>
          <p:cNvSpPr txBox="1">
            <a:spLocks/>
          </p:cNvSpPr>
          <p:nvPr/>
        </p:nvSpPr>
        <p:spPr bwMode="auto">
          <a:xfrm>
            <a:off x="350838" y="304800"/>
            <a:ext cx="2016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สารบริสุทธิ์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/>
      <p:bldP spid="9" grpId="0"/>
      <p:bldP spid="28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684213" y="333375"/>
            <a:ext cx="7991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b="1">
                <a:latin typeface="Angsana New" pitchFamily="18" charset="-34"/>
              </a:rPr>
              <a:t>ธาตุโลหะ </a:t>
            </a:r>
          </a:p>
          <a:p>
            <a:endParaRPr lang="th-TH" sz="2400">
              <a:latin typeface="Angsana New" pitchFamily="18" charset="-34"/>
            </a:endParaRPr>
          </a:p>
        </p:txBody>
      </p:sp>
      <p:cxnSp>
        <p:nvCxnSpPr>
          <p:cNvPr id="4" name="ตัวเชื่อมต่อตรง 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2838450"/>
            <a:ext cx="25336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636838"/>
            <a:ext cx="28940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สี่เหลี่ยมผืนผ้า 9"/>
          <p:cNvSpPr/>
          <p:nvPr/>
        </p:nvSpPr>
        <p:spPr>
          <a:xfrm>
            <a:off x="1692275" y="5157788"/>
            <a:ext cx="2257425" cy="430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ทองแดง</a:t>
            </a:r>
            <a:endParaRPr lang="th-TH" sz="2200" dirty="0">
              <a:latin typeface="+mn-lt"/>
              <a:cs typeface="+mn-cs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394325" y="5157788"/>
            <a:ext cx="2259013" cy="430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ปรอท</a:t>
            </a:r>
            <a:endParaRPr lang="th-TH" sz="2200" dirty="0">
              <a:latin typeface="+mn-lt"/>
              <a:cs typeface="+mn-cs"/>
            </a:endParaRPr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684213" y="981075"/>
            <a:ext cx="79914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มีสถานะเป็นของแข็งที่อุณหภูมิปกติ (ยกเว้นปรอทที่เป็นของเหลว)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ผิวมันวาว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จุดเดือดสูง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นำไฟฟ้าได้ดี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684213" y="333375"/>
            <a:ext cx="7704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b="1">
                <a:latin typeface="Angsana New" pitchFamily="18" charset="-34"/>
              </a:rPr>
              <a:t>ธาตุอโลหะ </a:t>
            </a:r>
          </a:p>
          <a:p>
            <a:endParaRPr lang="th-TH" sz="2400">
              <a:latin typeface="Angsana New" pitchFamily="18" charset="-34"/>
            </a:endParaRPr>
          </a:p>
        </p:txBody>
      </p:sp>
      <p:cxnSp>
        <p:nvCxnSpPr>
          <p:cNvPr id="4" name="ตัวเชื่อมต่อตรง 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ผืนผ้า 7"/>
          <p:cNvSpPr/>
          <p:nvPr/>
        </p:nvSpPr>
        <p:spPr>
          <a:xfrm>
            <a:off x="1331913" y="5157788"/>
            <a:ext cx="2257425" cy="430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กำมะถัน</a:t>
            </a:r>
            <a:endParaRPr lang="th-TH" sz="2200" dirty="0">
              <a:latin typeface="+mn-lt"/>
              <a:cs typeface="+mn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472113" y="5084763"/>
            <a:ext cx="2257425" cy="43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ขวดแก้วบรรจุแก๊สคลอรีน</a:t>
            </a:r>
            <a:endParaRPr lang="th-TH" sz="2200" dirty="0">
              <a:latin typeface="+mn-lt"/>
              <a:cs typeface="+mn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670175"/>
            <a:ext cx="20637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0663" y="2771775"/>
            <a:ext cx="22780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684213" y="955675"/>
            <a:ext cx="806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อาจเป็นของแข็ง ของเหลว หรือแก๊ส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ผิวไม่มันวาว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จุดเดือดต่ำ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ไม่นำไฟฟ้า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468313" y="382588"/>
            <a:ext cx="822801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b="1">
                <a:latin typeface="Angsana New" pitchFamily="18" charset="-34"/>
              </a:rPr>
              <a:t>ธาตุกึ่งโลหะ </a:t>
            </a:r>
          </a:p>
          <a:p>
            <a:endParaRPr lang="th-TH" sz="2400">
              <a:latin typeface="Angsana New" pitchFamily="18" charset="-34"/>
            </a:endParaRPr>
          </a:p>
        </p:txBody>
      </p:sp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1123950" y="5184775"/>
            <a:ext cx="2257425" cy="43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โบรอน</a:t>
            </a:r>
            <a:endParaRPr lang="th-TH" sz="2200" dirty="0">
              <a:latin typeface="+mn-lt"/>
              <a:cs typeface="+mn-cs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338763" y="5157788"/>
            <a:ext cx="2257425" cy="4302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ซิลิคอน</a:t>
            </a:r>
            <a:endParaRPr lang="th-TH" sz="2200" dirty="0">
              <a:latin typeface="+mn-lt"/>
              <a:cs typeface="+mn-cs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7613" y="2921000"/>
            <a:ext cx="257175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455613" y="908050"/>
            <a:ext cx="77168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Clr>
                <a:schemeClr val="tx1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มีสมบัติก้ำกึ่งระหว่างโลหะกับอโลหะ </a:t>
            </a:r>
          </a:p>
          <a:p>
            <a:pPr marL="265113" indent="-265113">
              <a:buClr>
                <a:schemeClr val="tx1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ตัวอย่างเช่น โบรอนเป็นของแข็งสีดำ เปราะ ไม่นำไฟฟ้า และมีจุดเดือดสูง ส่วนซิลิคอนเป็นของแข็งสีเงินวาว เปราะ นำไฟฟ้าได้เล็กน้อย </a:t>
            </a:r>
          </a:p>
        </p:txBody>
      </p:sp>
      <p:pic>
        <p:nvPicPr>
          <p:cNvPr id="5122" name="Picture 2" descr="http://periodictable.com/Samples/005.2/s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700" y="3136900"/>
            <a:ext cx="30051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358775" y="692150"/>
            <a:ext cx="8424863" cy="1976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สารประกอบ (</a:t>
            </a:r>
            <a:r>
              <a:rPr lang="en-US" sz="32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Compound</a:t>
            </a: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)</a:t>
            </a:r>
          </a:p>
          <a:p>
            <a:pPr indent="354013" algn="l" fontAlgn="auto">
              <a:spcAft>
                <a:spcPts val="0"/>
              </a:spcAft>
              <a:defRPr/>
            </a:pPr>
            <a:r>
              <a:rPr lang="th-TH" sz="2800" dirty="0">
                <a:latin typeface="Angsana New" pitchFamily="18" charset="-34"/>
              </a:rPr>
              <a:t>สารที่เกิดจากการรวมตัวกันของธาตุตั้งแต่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</a:rPr>
              <a:t>ชนิดขึ้นไป มาทำปฏิกิริยาทางเคมีกันด้วยอัตราส่วนที่แน่นอน กลายเป็นสารชนิดใหม่ที่มีสมบัติแตกต่างไปจากธาตุที่เป็นองค์ประกอบ เช่น เกลือแกง น้ำ คาร์บอนไดออกไซด์ แอมโมเนีย เป็นต้น</a:t>
            </a:r>
          </a:p>
          <a:p>
            <a:pPr indent="3540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</p:txBody>
      </p:sp>
      <p:cxnSp>
        <p:nvCxnSpPr>
          <p:cNvPr id="4" name="ตัวเชื่อมต่อตรง 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บวก 10"/>
          <p:cNvSpPr/>
          <p:nvPr/>
        </p:nvSpPr>
        <p:spPr>
          <a:xfrm>
            <a:off x="2735263" y="3687763"/>
            <a:ext cx="396875" cy="396875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5616575" y="3752850"/>
            <a:ext cx="539750" cy="2159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pSp>
        <p:nvGrpSpPr>
          <p:cNvPr id="3" name="กลุ่ม 12"/>
          <p:cNvGrpSpPr>
            <a:grpSpLocks/>
          </p:cNvGrpSpPr>
          <p:nvPr/>
        </p:nvGrpSpPr>
        <p:grpSpPr bwMode="auto">
          <a:xfrm>
            <a:off x="833438" y="3086100"/>
            <a:ext cx="1420812" cy="2286000"/>
            <a:chOff x="833311" y="3085480"/>
            <a:chExt cx="1420785" cy="228674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3186" y="3085480"/>
              <a:ext cx="1352550" cy="1685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สี่เหลี่ยมผืนผ้า 16"/>
            <p:cNvSpPr/>
            <p:nvPr/>
          </p:nvSpPr>
          <p:spPr>
            <a:xfrm>
              <a:off x="833311" y="4941874"/>
              <a:ext cx="1420785" cy="4303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dirty="0">
                  <a:latin typeface="Angsana New" pitchFamily="18" charset="-34"/>
                </a:rPr>
                <a:t>ไฮโดรเจน</a:t>
              </a:r>
              <a:endParaRPr lang="th-TH" sz="2200" dirty="0">
                <a:latin typeface="+mn-lt"/>
                <a:cs typeface="+mn-cs"/>
              </a:endParaRPr>
            </a:p>
          </p:txBody>
        </p:sp>
      </p:grpSp>
      <p:grpSp>
        <p:nvGrpSpPr>
          <p:cNvPr id="8" name="กลุ่ม 13"/>
          <p:cNvGrpSpPr>
            <a:grpSpLocks/>
          </p:cNvGrpSpPr>
          <p:nvPr/>
        </p:nvGrpSpPr>
        <p:grpSpPr bwMode="auto">
          <a:xfrm>
            <a:off x="3679825" y="3035300"/>
            <a:ext cx="1466850" cy="2324100"/>
            <a:chOff x="3680607" y="3035964"/>
            <a:chExt cx="1466401" cy="232360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3035964"/>
              <a:ext cx="1368000" cy="17051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สี่เหลี่ยมผืนผ้า 17"/>
            <p:cNvSpPr/>
            <p:nvPr/>
          </p:nvSpPr>
          <p:spPr>
            <a:xfrm>
              <a:off x="3680607" y="4929448"/>
              <a:ext cx="1466401" cy="4301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dirty="0">
                  <a:latin typeface="Angsana New" pitchFamily="18" charset="-34"/>
                </a:rPr>
                <a:t>ออกซิเจน</a:t>
              </a:r>
              <a:endParaRPr lang="th-TH" sz="2200" dirty="0">
                <a:latin typeface="+mn-lt"/>
                <a:cs typeface="+mn-cs"/>
              </a:endParaRPr>
            </a:p>
          </p:txBody>
        </p:sp>
      </p:grpSp>
      <p:grpSp>
        <p:nvGrpSpPr>
          <p:cNvPr id="9" name="กลุ่ม 14"/>
          <p:cNvGrpSpPr>
            <a:grpSpLocks/>
          </p:cNvGrpSpPr>
          <p:nvPr/>
        </p:nvGrpSpPr>
        <p:grpSpPr bwMode="auto">
          <a:xfrm>
            <a:off x="6683375" y="3035300"/>
            <a:ext cx="1466850" cy="2292350"/>
            <a:chOff x="6683039" y="3035467"/>
            <a:chExt cx="1466401" cy="229246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732240" y="3035467"/>
              <a:ext cx="1368000" cy="16869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สี่เหลี่ยมผืนผ้า 18"/>
            <p:cNvSpPr/>
            <p:nvPr/>
          </p:nvSpPr>
          <p:spPr>
            <a:xfrm>
              <a:off x="6683039" y="4897700"/>
              <a:ext cx="1466401" cy="4302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200" dirty="0">
                  <a:latin typeface="Angsana New" pitchFamily="18" charset="-34"/>
                </a:rPr>
                <a:t>น้ำ</a:t>
              </a:r>
              <a:endParaRPr lang="th-TH" sz="2200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350838" y="1089025"/>
            <a:ext cx="84455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4013"/>
            <a:r>
              <a:rPr lang="th-TH" dirty="0">
                <a:latin typeface="Angsana New" pitchFamily="18" charset="-34"/>
              </a:rPr>
              <a:t>สารเนื้อเดียวที่ประกอบด้วยธาตุหรือสารประกอบตั้งแต่ </a:t>
            </a:r>
            <a:r>
              <a:rPr lang="en-US" dirty="0">
                <a:latin typeface="Angsana New" pitchFamily="18" charset="-34"/>
              </a:rPr>
              <a:t>2 </a:t>
            </a:r>
            <a:r>
              <a:rPr lang="th-TH" dirty="0">
                <a:latin typeface="Angsana New" pitchFamily="18" charset="-34"/>
              </a:rPr>
              <a:t>ชนิดขึ้นไป มารวมตัวกัน โดยมีสารหนึ่งเป็นตัวทำละลาย ส่วนอีกสารหนึ่งเป็นตัวละลาย </a:t>
            </a:r>
            <a:endParaRPr lang="th-TH" sz="3200" b="1" dirty="0">
              <a:latin typeface="Angsana New" pitchFamily="18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54013" y="2133600"/>
            <a:ext cx="5105400" cy="4391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4013" algn="l" fontAlgn="auto">
              <a:spcAft>
                <a:spcPts val="0"/>
              </a:spcAft>
              <a:defRPr/>
            </a:pPr>
            <a:r>
              <a:rPr lang="th-TH" sz="2800" dirty="0">
                <a:latin typeface="Angsana New" pitchFamily="18" charset="-34"/>
              </a:rPr>
              <a:t>การกำหนดว่า สารใดเป็นตัวทำละลาย และ    สารใดเป็นตัวละลาย ให้พิจารณาจากปริมาณ และสถานะขององค์ประกอบ </a:t>
            </a:r>
          </a:p>
          <a:p>
            <a:pPr marL="265113" indent="-265113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dirty="0">
                <a:latin typeface="Angsana New" pitchFamily="18" charset="-34"/>
              </a:rPr>
              <a:t>ถ้าสารอยู่ในสถานะเดียวกัน จะกำหนดให้สารที่มีปริมาณมากกว่าเป็นตัวทำละลาย ส่วนสารที่มีปริมาณน้อยกว่าเป็นตัวละลาย</a:t>
            </a:r>
          </a:p>
          <a:p>
            <a:pPr marL="265113" indent="-265113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dirty="0">
                <a:latin typeface="Angsana New" pitchFamily="18" charset="-34"/>
              </a:rPr>
              <a:t>ถ้าสารอยู่ในสถานะต่างกัน หากสารผสมกันแล้ว   สารใหม่ที่ได้อยู่ในสถานะเหมือนกับสารชนิดใด      ให้ถือว่าสารนั้นเป็นตัวทำละลาย ส่วนอีกสารหนึ่งเป็นตัวละลาย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2800" dirty="0">
              <a:latin typeface="Angsana New" pitchFamily="18" charset="-34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2800" dirty="0">
              <a:latin typeface="Angsana New" pitchFamily="18" charset="-34"/>
            </a:endParaRPr>
          </a:p>
        </p:txBody>
      </p:sp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0"/>
          <p:cNvSpPr/>
          <p:nvPr/>
        </p:nvSpPr>
        <p:spPr>
          <a:xfrm>
            <a:off x="-133350" y="333375"/>
            <a:ext cx="2257425" cy="5953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 bwMode="auto">
          <a:xfrm>
            <a:off x="350838" y="376238"/>
            <a:ext cx="20161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สารละลาย</a:t>
            </a:r>
          </a:p>
        </p:txBody>
      </p:sp>
      <p:pic>
        <p:nvPicPr>
          <p:cNvPr id="5122" name="Picture 2" descr="http://www.bestchemistrylaboratory.com/wp-content/uploads/2013/05/Chemistry-Laborator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4488" y="2276475"/>
            <a:ext cx="368458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pSp>
        <p:nvGrpSpPr>
          <p:cNvPr id="13" name="Group 12"/>
          <p:cNvGrpSpPr/>
          <p:nvPr/>
        </p:nvGrpSpPr>
        <p:grpSpPr>
          <a:xfrm>
            <a:off x="285720" y="1708549"/>
            <a:ext cx="4143404" cy="2006203"/>
            <a:chOff x="1139398" y="-71438"/>
            <a:chExt cx="4956602" cy="2006203"/>
          </a:xfrm>
        </p:grpSpPr>
        <p:sp>
          <p:nvSpPr>
            <p:cNvPr id="19" name="Rounded Rectangle 18"/>
            <p:cNvSpPr/>
            <p:nvPr/>
          </p:nvSpPr>
          <p:spPr>
            <a:xfrm>
              <a:off x="1139398" y="0"/>
              <a:ext cx="4956602" cy="19347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1139399" y="-71438"/>
              <a:ext cx="3247429" cy="193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kern="1200" dirty="0">
                  <a:cs typeface="+mj-cs"/>
                </a:rPr>
                <a:t>     สมบัติของสาร</a:t>
              </a:r>
              <a:br>
                <a:rPr lang="th-TH" sz="3200" b="1" kern="1200" dirty="0">
                  <a:cs typeface="+mj-cs"/>
                </a:rPr>
              </a:br>
              <a:r>
                <a:rPr lang="th-TH" sz="3200" b="1" kern="1200" dirty="0">
                  <a:cs typeface="+mj-cs"/>
                </a:rPr>
                <a:t>     และการจำแนกสาร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019242" y="1937167"/>
            <a:ext cx="1219200" cy="15478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5720" y="3908229"/>
            <a:ext cx="4143404" cy="1949663"/>
            <a:chOff x="1139398" y="2128242"/>
            <a:chExt cx="4956602" cy="1949663"/>
          </a:xfrm>
        </p:grpSpPr>
        <p:sp>
          <p:nvSpPr>
            <p:cNvPr id="17" name="Rounded Rectangle 16"/>
            <p:cNvSpPr/>
            <p:nvPr/>
          </p:nvSpPr>
          <p:spPr>
            <a:xfrm>
              <a:off x="1139398" y="2128242"/>
              <a:ext cx="4956602" cy="19347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ounded Rectangle 7"/>
            <p:cNvSpPr/>
            <p:nvPr/>
          </p:nvSpPr>
          <p:spPr>
            <a:xfrm>
              <a:off x="1310315" y="2143140"/>
              <a:ext cx="4683323" cy="193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kern="1200" dirty="0">
                  <a:cs typeface="+mj-cs"/>
                </a:rPr>
                <a:t>     สารเนื้อเดียว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019242" y="4113794"/>
            <a:ext cx="1219200" cy="154781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548230" y="1765089"/>
            <a:ext cx="5329162" cy="1943724"/>
            <a:chOff x="0" y="-8959"/>
            <a:chExt cx="6558979" cy="1943724"/>
          </a:xfrm>
        </p:grpSpPr>
        <p:sp>
          <p:nvSpPr>
            <p:cNvPr id="27" name="Rounded Rectangle 26"/>
            <p:cNvSpPr/>
            <p:nvPr/>
          </p:nvSpPr>
          <p:spPr>
            <a:xfrm>
              <a:off x="0" y="0"/>
              <a:ext cx="5216761" cy="19347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1875656" y="-8959"/>
              <a:ext cx="4683323" cy="193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kern="1200" dirty="0">
                  <a:cs typeface="+mj-cs"/>
                </a:rPr>
                <a:t>     สารเนื้อผสม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781560" y="1940747"/>
            <a:ext cx="1219200" cy="1547812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48230" y="3923127"/>
            <a:ext cx="5098293" cy="1934765"/>
            <a:chOff x="0" y="2128242"/>
            <a:chExt cx="6185616" cy="1934765"/>
          </a:xfrm>
        </p:grpSpPr>
        <p:sp>
          <p:nvSpPr>
            <p:cNvPr id="25" name="Rounded Rectangle 24"/>
            <p:cNvSpPr/>
            <p:nvPr/>
          </p:nvSpPr>
          <p:spPr>
            <a:xfrm>
              <a:off x="0" y="2128242"/>
              <a:ext cx="5142590" cy="19347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ounded Rectangle 7"/>
            <p:cNvSpPr/>
            <p:nvPr/>
          </p:nvSpPr>
          <p:spPr>
            <a:xfrm>
              <a:off x="1502293" y="2128242"/>
              <a:ext cx="4683323" cy="193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kern="1200" dirty="0">
                  <a:cs typeface="+mj-cs"/>
                </a:rPr>
                <a:t>     สมบัติของสารละลาย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781560" y="4152342"/>
            <a:ext cx="1219200" cy="1547812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ounded Rectangle 10"/>
          <p:cNvSpPr/>
          <p:nvPr/>
        </p:nvSpPr>
        <p:spPr>
          <a:xfrm>
            <a:off x="1043608" y="-386432"/>
            <a:ext cx="6957415" cy="1646064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446856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5400" b="1" dirty="0">
                <a:solidFill>
                  <a:schemeClr val="accent1"/>
                </a:solidFill>
                <a:latin typeface="AngsanaUPC" pitchFamily="18" charset="-34"/>
                <a:cs typeface="AngsanaUPC" pitchFamily="18" charset="-34"/>
              </a:rPr>
              <a:t>สมบัติของสารและการจำแนกสาร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ตัวเชื่อมต่อตรง 2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0" y="274638"/>
            <a:ext cx="8885238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350838" y="374650"/>
            <a:ext cx="4581525" cy="51403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ชนิดของตัวทำละลาย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th-TH" sz="2800" dirty="0">
                <a:latin typeface="Angsana New" pitchFamily="18" charset="-34"/>
              </a:rPr>
              <a:t>แบ่งออกเป็น 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</a:rPr>
              <a:t>ชนิด ดังนี้</a:t>
            </a: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marL="265113" indent="-265113" algn="l" fontAlgn="auto">
              <a:spcAft>
                <a:spcPts val="0"/>
              </a:spcAft>
              <a:defRPr/>
            </a:pP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800" b="1" dirty="0">
                <a:latin typeface="Angsana New" pitchFamily="18" charset="-34"/>
              </a:rPr>
              <a:t>	ตัวทำละลายอินทรีย์ </a:t>
            </a:r>
            <a:r>
              <a:rPr lang="th-TH" sz="2800" dirty="0">
                <a:latin typeface="Angsana New" pitchFamily="18" charset="-34"/>
              </a:rPr>
              <a:t>เป็นสารประกอบอินทรีย์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organic compound</a:t>
            </a:r>
            <a:r>
              <a:rPr lang="th-TH" sz="2800" dirty="0">
                <a:latin typeface="Angsana New" pitchFamily="18" charset="-34"/>
              </a:rPr>
              <a:t>) เช่น เอ</a:t>
            </a:r>
            <a:r>
              <a:rPr lang="th-TH" sz="2800" dirty="0" err="1">
                <a:latin typeface="Angsana New" pitchFamily="18" charset="-34"/>
              </a:rPr>
              <a:t>ทานอล</a:t>
            </a:r>
            <a:r>
              <a:rPr lang="th-TH" sz="2800" dirty="0">
                <a:latin typeface="Angsana New" pitchFamily="18" charset="-34"/>
              </a:rPr>
              <a:t> น้ำมันสน คลอโรฟอร์ม เฮ</a:t>
            </a:r>
            <a:r>
              <a:rPr lang="th-TH" sz="2800" dirty="0" err="1">
                <a:latin typeface="Angsana New" pitchFamily="18" charset="-34"/>
              </a:rPr>
              <a:t>กเซน</a:t>
            </a:r>
            <a:endParaRPr lang="th-TH" sz="2800" dirty="0">
              <a:latin typeface="Angsana New" pitchFamily="18" charset="-34"/>
            </a:endParaRPr>
          </a:p>
          <a:p>
            <a:pPr marL="265113" indent="-2651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marL="265113" indent="-2651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marL="265113" indent="-265113" algn="l" fontAlgn="auto">
              <a:spcAft>
                <a:spcPts val="0"/>
              </a:spcAft>
              <a:defRPr/>
            </a:pP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2.	</a:t>
            </a:r>
            <a:r>
              <a:rPr lang="th-TH" sz="2800" b="1" dirty="0">
                <a:latin typeface="Angsana New" pitchFamily="18" charset="-34"/>
              </a:rPr>
              <a:t>ตัวทำ</a:t>
            </a:r>
            <a:r>
              <a:rPr lang="th-TH" sz="2800" b="1" dirty="0" err="1">
                <a:latin typeface="Angsana New" pitchFamily="18" charset="-34"/>
              </a:rPr>
              <a:t>ละลายอ</a:t>
            </a:r>
            <a:r>
              <a:rPr lang="th-TH" sz="2800" b="1" dirty="0">
                <a:latin typeface="Angsana New" pitchFamily="18" charset="-34"/>
              </a:rPr>
              <a:t>นินท</a:t>
            </a:r>
            <a:r>
              <a:rPr lang="th-TH" sz="2800" b="1" dirty="0" err="1">
                <a:latin typeface="Angsana New" pitchFamily="18" charset="-34"/>
              </a:rPr>
              <a:t>รีย์</a:t>
            </a:r>
            <a:r>
              <a:rPr lang="th-TH" sz="2800" b="1" dirty="0">
                <a:latin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</a:rPr>
              <a:t>เป็น</a:t>
            </a:r>
            <a:r>
              <a:rPr lang="th-TH" sz="2800" dirty="0" err="1">
                <a:latin typeface="Angsana New" pitchFamily="18" charset="-34"/>
              </a:rPr>
              <a:t>สารอนิ</a:t>
            </a:r>
            <a:r>
              <a:rPr lang="th-TH" sz="2800" dirty="0">
                <a:latin typeface="Angsana New" pitchFamily="18" charset="-34"/>
              </a:rPr>
              <a:t>นท</a:t>
            </a:r>
            <a:r>
              <a:rPr lang="th-TH" sz="2800" dirty="0" err="1">
                <a:latin typeface="Angsana New" pitchFamily="18" charset="-34"/>
              </a:rPr>
              <a:t>รีย์</a:t>
            </a:r>
            <a:r>
              <a:rPr lang="th-TH" sz="2800" dirty="0">
                <a:latin typeface="Angsana New" pitchFamily="18" charset="-34"/>
              </a:rPr>
              <a:t>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inorganic compound</a:t>
            </a:r>
            <a:r>
              <a:rPr lang="th-TH" sz="2800" dirty="0">
                <a:latin typeface="Angsana New" pitchFamily="18" charset="-34"/>
              </a:rPr>
              <a:t>) เช่น น้ำ กรดไน</a:t>
            </a:r>
            <a:r>
              <a:rPr lang="th-TH" sz="2800" dirty="0" err="1">
                <a:latin typeface="Angsana New" pitchFamily="18" charset="-34"/>
              </a:rPr>
              <a:t>ตริก</a:t>
            </a:r>
            <a:r>
              <a:rPr lang="th-TH" sz="2800" dirty="0">
                <a:latin typeface="Angsana New" pitchFamily="18" charset="-34"/>
              </a:rPr>
              <a:t> กรดซัลฟิวริก</a:t>
            </a:r>
          </a:p>
        </p:txBody>
      </p:sp>
      <p:cxnSp>
        <p:nvCxnSpPr>
          <p:cNvPr id="4" name="ตัวเชื่อมต่อตรง 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กลุ่ม 10"/>
          <p:cNvGrpSpPr>
            <a:grpSpLocks/>
          </p:cNvGrpSpPr>
          <p:nvPr/>
        </p:nvGrpSpPr>
        <p:grpSpPr bwMode="auto">
          <a:xfrm>
            <a:off x="5462588" y="981075"/>
            <a:ext cx="2736850" cy="4564063"/>
            <a:chOff x="5463115" y="980728"/>
            <a:chExt cx="2736408" cy="4563673"/>
          </a:xfrm>
        </p:grpSpPr>
        <p:pic>
          <p:nvPicPr>
            <p:cNvPr id="3" name="รูปภาพ 2"/>
            <p:cNvPicPr>
              <a:picLocks noChangeAspect="1"/>
            </p:cNvPicPr>
            <p:nvPr/>
          </p:nvPicPr>
          <p:blipFill rotWithShape="1">
            <a:blip r:embed="rId2" cstate="print"/>
            <a:srcRect r="46995"/>
            <a:stretch/>
          </p:blipFill>
          <p:spPr>
            <a:xfrm>
              <a:off x="5463115" y="980728"/>
              <a:ext cx="2736408" cy="45636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5745644" y="3141131"/>
              <a:ext cx="914252" cy="7079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solidFill>
                    <a:schemeClr val="bg1"/>
                  </a:solidFill>
                  <a:latin typeface="+mn-lt"/>
                  <a:cs typeface="+mj-cs"/>
                </a:rPr>
                <a:t>สารละลาย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solidFill>
                    <a:schemeClr val="bg1"/>
                  </a:solidFill>
                  <a:latin typeface="+mn-lt"/>
                  <a:cs typeface="+mj-cs"/>
                </a:rPr>
                <a:t>น้ำตาล</a:t>
              </a:r>
            </a:p>
          </p:txBody>
        </p:sp>
        <p:cxnSp>
          <p:nvCxnSpPr>
            <p:cNvPr id="10" name="ตัวเชื่อมต่อหักมุม 9"/>
            <p:cNvCxnSpPr/>
            <p:nvPr/>
          </p:nvCxnSpPr>
          <p:spPr>
            <a:xfrm rot="16200000" flipH="1">
              <a:off x="6386091" y="3630852"/>
              <a:ext cx="188896" cy="504743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28166" y="5044381"/>
              <a:ext cx="720609" cy="4016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solidFill>
                    <a:schemeClr val="bg1"/>
                  </a:solidFill>
                  <a:latin typeface="+mn-lt"/>
                  <a:cs typeface="+mj-cs"/>
                </a:rPr>
                <a:t>น้ำตาล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3508375"/>
            <a:ext cx="45704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73513" y="266700"/>
            <a:ext cx="45704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347663" y="361950"/>
            <a:ext cx="3819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ปัจจัยที่มีผลต่อการละลาย</a:t>
            </a: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58775" y="1277938"/>
            <a:ext cx="3640138" cy="2006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213" indent="-176213" algn="l" fontAlgn="auto">
              <a:spcAft>
                <a:spcPts val="0"/>
              </a:spcAft>
              <a:defRPr/>
            </a:pPr>
            <a:r>
              <a:rPr lang="th-TH" sz="2800" b="1" dirty="0">
                <a:latin typeface="Angsana New" pitchFamily="18" charset="-34"/>
              </a:rPr>
              <a:t>อุณหภูมิ </a:t>
            </a:r>
          </a:p>
          <a:p>
            <a:pPr marL="457200" indent="-2794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dirty="0">
                <a:latin typeface="Angsana New" pitchFamily="18" charset="-34"/>
              </a:rPr>
              <a:t>ถ้าตัวละลายเป็นของแข็ง ส่วนตัวทำละลายเป็นของเหลว เมื่ออุณหภูมิสูงขึ้น จะละลายได้มากขึ้น</a:t>
            </a:r>
          </a:p>
          <a:p>
            <a:pPr marL="176213" indent="-1762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marL="176213" indent="-1762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marL="176213" indent="-1762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425" y="3990975"/>
            <a:ext cx="3427413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08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dirty="0">
                <a:latin typeface="Angsana New" pitchFamily="18" charset="-34"/>
              </a:rPr>
              <a:t>ถ้าตัวละลายเป็นแก๊ส ส่วน  ตัวทำละลายเป็นของเหลว เมื่ออุณหภูมิสูงขึ้น จะละลายได้น้อยลง</a:t>
            </a:r>
          </a:p>
          <a:p>
            <a:pPr marL="176213" indent="-176213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latin typeface="+mn-lt"/>
              <a:cs typeface="+mn-cs"/>
            </a:endParaRPr>
          </a:p>
        </p:txBody>
      </p: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350838" y="115888"/>
            <a:ext cx="5084762" cy="6481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5113" indent="-265113" algn="l" fontAlgn="auto">
              <a:spcAft>
                <a:spcPts val="0"/>
              </a:spcAft>
              <a:defRPr/>
            </a:pPr>
            <a:r>
              <a:rPr lang="th-TH" sz="2800" b="1" dirty="0">
                <a:latin typeface="Angsana New" pitchFamily="18" charset="-34"/>
              </a:rPr>
              <a:t>ชนิดของตัวทำละลาย </a:t>
            </a:r>
            <a:r>
              <a:rPr lang="th-TH" sz="2800" dirty="0">
                <a:latin typeface="Angsana New" pitchFamily="18" charset="-34"/>
              </a:rPr>
              <a:t>	</a:t>
            </a:r>
          </a:p>
          <a:p>
            <a:pPr indent="273050" algn="l" fontAlgn="auto">
              <a:spcAft>
                <a:spcPts val="0"/>
              </a:spcAft>
              <a:defRPr/>
            </a:pPr>
            <a:r>
              <a:rPr lang="th-TH" sz="2800" dirty="0">
                <a:latin typeface="Angsana New" pitchFamily="18" charset="-34"/>
              </a:rPr>
              <a:t>ตัวทำละลายแต่ละชนิดสามารถละลายสารต่างๆ ได้ต่างกัน</a:t>
            </a:r>
          </a:p>
          <a:p>
            <a:pPr indent="273050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marL="265113" indent="-265113" algn="l" fontAlgn="auto">
              <a:spcAft>
                <a:spcPts val="0"/>
              </a:spcAft>
              <a:defRPr/>
            </a:pPr>
            <a:r>
              <a:rPr lang="th-TH" sz="2800" b="1" dirty="0">
                <a:latin typeface="Angsana New" pitchFamily="18" charset="-34"/>
              </a:rPr>
              <a:t>ขนาดของตัวละลาย</a:t>
            </a:r>
          </a:p>
          <a:p>
            <a:pPr indent="273050" algn="l" fontAlgn="auto">
              <a:spcAft>
                <a:spcPts val="0"/>
              </a:spcAft>
              <a:defRPr/>
            </a:pPr>
            <a:r>
              <a:rPr lang="th-TH" sz="2800" dirty="0">
                <a:latin typeface="Angsana New" pitchFamily="18" charset="-34"/>
              </a:rPr>
              <a:t>ตัวละลายที่มีขนาดใหญ่ จะละลายได้ช้ากว่า       ตัวละลายที่มีขนาดเล็ก</a:t>
            </a:r>
          </a:p>
          <a:p>
            <a:pPr indent="273050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marL="265113" indent="-265113" algn="l" fontAlgn="auto">
              <a:spcAft>
                <a:spcPts val="0"/>
              </a:spcAft>
              <a:defRPr/>
            </a:pPr>
            <a:r>
              <a:rPr lang="th-TH" sz="2800" b="1" dirty="0">
                <a:latin typeface="Angsana New" pitchFamily="18" charset="-34"/>
              </a:rPr>
              <a:t>ความดัน </a:t>
            </a:r>
          </a:p>
          <a:p>
            <a:pPr indent="273050" algn="l" fontAlgn="auto">
              <a:spcAft>
                <a:spcPts val="0"/>
              </a:spcAft>
              <a:defRPr/>
            </a:pPr>
            <a:r>
              <a:rPr lang="th-TH" sz="2800" dirty="0">
                <a:latin typeface="Angsana New" pitchFamily="18" charset="-34"/>
              </a:rPr>
              <a:t>กรณีที่ตัวละลายเป็นแก๊ส หากความดันสูงขึ้น     จะละลายได้ดีขึ้น</a:t>
            </a:r>
          </a:p>
          <a:p>
            <a:pPr marL="265113" indent="-2651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marL="265113" indent="-265113" algn="l" fontAlgn="auto">
              <a:spcAft>
                <a:spcPts val="0"/>
              </a:spcAft>
              <a:defRPr/>
            </a:pPr>
            <a:r>
              <a:rPr lang="th-TH" sz="2800" b="1" dirty="0">
                <a:latin typeface="Angsana New" pitchFamily="18" charset="-34"/>
              </a:rPr>
              <a:t>การคน การเขย่า หรือการปั่นเหวี่ยง </a:t>
            </a:r>
          </a:p>
          <a:p>
            <a:pPr indent="273050" algn="l" fontAlgn="auto">
              <a:spcAft>
                <a:spcPts val="0"/>
              </a:spcAft>
              <a:defRPr/>
            </a:pPr>
            <a:r>
              <a:rPr lang="th-TH" sz="2800" dirty="0">
                <a:latin typeface="Angsana New" pitchFamily="18" charset="-34"/>
              </a:rPr>
              <a:t>อนุภาคของตัวละลาย และตัวทำละลายเคลื่อนที่เร็วขึ้น มีโอกาสชนกันมากขึ้น การละลายจึงเกิดเร็ว</a:t>
            </a:r>
          </a:p>
          <a:p>
            <a:pPr marL="265113" indent="-2651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marL="265113" indent="-2651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marL="265113" indent="-2651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</p:txBody>
      </p:sp>
      <p:pic>
        <p:nvPicPr>
          <p:cNvPr id="10242" name="Picture 2" descr="C:\Documents and Settings\Administrator\Desktop\PowerPoint\316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58426" y="1367983"/>
            <a:ext cx="2736304" cy="412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ตัวเชื่อมต่อตรง 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สี่เหลี่ยมผืนผ้า 2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358775" y="188913"/>
            <a:ext cx="3819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การเตรียมสารละลาย</a:t>
            </a: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55600" y="817563"/>
            <a:ext cx="8428038" cy="8826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indent="-354013" algn="l" fontAlgn="auto">
              <a:spcAft>
                <a:spcPts val="0"/>
              </a:spcAft>
              <a:defRPr/>
            </a:pPr>
            <a:r>
              <a:rPr lang="th-TH" sz="2800" b="1" dirty="0">
                <a:latin typeface="Angsana New" pitchFamily="18" charset="-34"/>
              </a:rPr>
              <a:t>ร้อยละโดยน้ำหนัก</a:t>
            </a:r>
          </a:p>
          <a:p>
            <a:pPr marL="354013" indent="-354013" algn="l" fontAlgn="auto">
              <a:spcAft>
                <a:spcPts val="0"/>
              </a:spcAft>
              <a:tabLst>
                <a:tab pos="536575" algn="l"/>
              </a:tabLst>
              <a:defRPr/>
            </a:pPr>
            <a:r>
              <a:rPr lang="th-TH" sz="2600" dirty="0">
                <a:latin typeface="Angsana New" pitchFamily="18" charset="-34"/>
              </a:rPr>
              <a:t>	เป็นหน่วยความเข้มข้นที่บอกถึงน้ำหนักตัวละลายต่อน้ำหนักของสารละลาย</a:t>
            </a:r>
          </a:p>
          <a:p>
            <a:pPr marL="354013" indent="-3540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</p:txBody>
      </p:sp>
      <p:grpSp>
        <p:nvGrpSpPr>
          <p:cNvPr id="10" name="กลุ่ม 14"/>
          <p:cNvGrpSpPr>
            <a:grpSpLocks/>
          </p:cNvGrpSpPr>
          <p:nvPr/>
        </p:nvGrpSpPr>
        <p:grpSpPr bwMode="auto">
          <a:xfrm>
            <a:off x="971550" y="1752600"/>
            <a:ext cx="6264275" cy="884238"/>
            <a:chOff x="971600" y="2060848"/>
            <a:chExt cx="6264696" cy="883615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971600" y="2060848"/>
              <a:ext cx="6264696" cy="8836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5624" name="ชื่อเรื่อง 1"/>
            <p:cNvSpPr txBox="1">
              <a:spLocks/>
            </p:cNvSpPr>
            <p:nvPr/>
          </p:nvSpPr>
          <p:spPr bwMode="auto">
            <a:xfrm>
              <a:off x="971600" y="2276872"/>
              <a:ext cx="209318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h-TH" sz="2600" b="1" dirty="0">
                  <a:latin typeface="Angsana New" pitchFamily="18" charset="-34"/>
                </a:rPr>
                <a:t>ร้อยละโดยน้ำหนัก </a:t>
              </a:r>
              <a:r>
                <a:rPr lang="en-US" sz="2600" b="1" dirty="0">
                  <a:latin typeface="Angsana New" pitchFamily="18" charset="-34"/>
                </a:rPr>
                <a:t>	</a:t>
              </a:r>
              <a:endParaRPr lang="th-TH" sz="2600" dirty="0">
                <a:latin typeface="Angsana New" pitchFamily="18" charset="-34"/>
              </a:endParaRPr>
            </a:p>
          </p:txBody>
        </p:sp>
        <p:sp>
          <p:nvSpPr>
            <p:cNvPr id="25625" name="ชื่อเรื่อง 1"/>
            <p:cNvSpPr txBox="1">
              <a:spLocks/>
            </p:cNvSpPr>
            <p:nvPr/>
          </p:nvSpPr>
          <p:spPr bwMode="auto">
            <a:xfrm>
              <a:off x="6183940" y="2186914"/>
              <a:ext cx="93266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latin typeface="Angsana New" pitchFamily="18" charset="-34"/>
                  <a:sym typeface="Symbol" pitchFamily="18" charset="2"/>
                </a:rPr>
                <a:t></a:t>
              </a:r>
              <a:r>
                <a:rPr lang="en-US" sz="2600" b="1">
                  <a:latin typeface="Angsana New" pitchFamily="18" charset="-34"/>
                </a:rPr>
                <a:t>   100		</a:t>
              </a:r>
              <a:endParaRPr lang="th-TH" sz="2600">
                <a:latin typeface="Angsana New" pitchFamily="18" charset="-34"/>
              </a:endParaRPr>
            </a:p>
          </p:txBody>
        </p:sp>
        <p:sp>
          <p:nvSpPr>
            <p:cNvPr id="25626" name="ชื่อเรื่อง 1"/>
            <p:cNvSpPr txBox="1">
              <a:spLocks/>
            </p:cNvSpPr>
            <p:nvPr/>
          </p:nvSpPr>
          <p:spPr bwMode="auto">
            <a:xfrm>
              <a:off x="3792933" y="2060848"/>
              <a:ext cx="2444836" cy="88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h-TH" sz="2600" b="1">
                  <a:latin typeface="Angsana New" pitchFamily="18" charset="-34"/>
                </a:rPr>
                <a:t> น้ำหนักของตัวละลาย     </a:t>
              </a:r>
              <a:endParaRPr lang="en-US" sz="2600" b="1">
                <a:latin typeface="Angsana New" pitchFamily="18" charset="-34"/>
              </a:endParaRPr>
            </a:p>
            <a:p>
              <a:r>
                <a:rPr lang="th-TH" sz="2600" b="1">
                  <a:latin typeface="Angsana New" pitchFamily="18" charset="-34"/>
                </a:rPr>
                <a:t>น้ำหนักของสารละลาย</a:t>
              </a:r>
              <a:endParaRPr lang="th-TH" sz="2600">
                <a:latin typeface="Angsana New" pitchFamily="18" charset="-34"/>
              </a:endParaRPr>
            </a:p>
            <a:p>
              <a:endParaRPr lang="th-TH">
                <a:latin typeface="Angsana New" pitchFamily="18" charset="-34"/>
              </a:endParaRPr>
            </a:p>
          </p:txBody>
        </p:sp>
        <p:sp>
          <p:nvSpPr>
            <p:cNvPr id="25627" name="ชื่อเรื่อง 1"/>
            <p:cNvSpPr txBox="1">
              <a:spLocks/>
            </p:cNvSpPr>
            <p:nvPr/>
          </p:nvSpPr>
          <p:spPr bwMode="auto">
            <a:xfrm>
              <a:off x="3203848" y="2276872"/>
              <a:ext cx="41190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Angsana New" pitchFamily="18" charset="-34"/>
                </a:rPr>
                <a:t>=</a:t>
              </a:r>
              <a:endParaRPr lang="th-TH">
                <a:latin typeface="Angsana New" pitchFamily="18" charset="-34"/>
              </a:endParaRPr>
            </a:p>
          </p:txBody>
        </p:sp>
        <p:cxnSp>
          <p:nvCxnSpPr>
            <p:cNvPr id="9" name="ตัวเชื่อมต่อตรง 8"/>
            <p:cNvCxnSpPr/>
            <p:nvPr/>
          </p:nvCxnSpPr>
          <p:spPr>
            <a:xfrm>
              <a:off x="3794365" y="2474894"/>
              <a:ext cx="2303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กลุ่ม 10"/>
          <p:cNvGrpSpPr>
            <a:grpSpLocks/>
          </p:cNvGrpSpPr>
          <p:nvPr/>
        </p:nvGrpSpPr>
        <p:grpSpPr bwMode="auto">
          <a:xfrm>
            <a:off x="568325" y="2924175"/>
            <a:ext cx="7993063" cy="3694113"/>
            <a:chOff x="569048" y="3068960"/>
            <a:chExt cx="7992888" cy="3693319"/>
          </a:xfrm>
        </p:grpSpPr>
        <p:sp>
          <p:nvSpPr>
            <p:cNvPr id="14" name="สี่เหลี่ยมผืนผ้า 13"/>
            <p:cNvSpPr/>
            <p:nvPr/>
          </p:nvSpPr>
          <p:spPr>
            <a:xfrm>
              <a:off x="569048" y="3068960"/>
              <a:ext cx="7992888" cy="3693319"/>
            </a:xfrm>
            <a:prstGeom prst="rect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b="1" dirty="0">
                  <a:latin typeface="Angsana New" pitchFamily="18" charset="-34"/>
                </a:rPr>
                <a:t>ตัวอย่าง </a:t>
              </a:r>
              <a:r>
                <a:rPr lang="th-TH" sz="2600" dirty="0">
                  <a:latin typeface="Angsana New" pitchFamily="18" charset="-34"/>
                </a:rPr>
                <a:t>	จงหาความเข้มข้นของสารละลายน้ำตาลกลูโคส ซึ่งประกอบด้วยน้ำตาล 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dirty="0">
                  <a:latin typeface="Angsana New" pitchFamily="18" charset="-34"/>
                </a:rPr>
                <a:t> 	8.0  กรัม ละลายในน้ำ 200 กรัม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18" charset="-3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18" charset="-3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latin typeface="Angsana New" pitchFamily="18" charset="-34"/>
                </a:rPr>
                <a:t>			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3138488" algn="l"/>
                </a:tabLst>
                <a:defRPr/>
              </a:pPr>
              <a:r>
                <a:rPr lang="en-US" sz="2600" dirty="0">
                  <a:latin typeface="Angsana New" pitchFamily="18" charset="-34"/>
                </a:rPr>
                <a:t>	=         8 </a:t>
              </a:r>
              <a:r>
                <a:rPr lang="th-TH" sz="2600" dirty="0">
                  <a:latin typeface="Angsana New" pitchFamily="18" charset="-34"/>
                </a:rPr>
                <a:t>กรัม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dirty="0">
                  <a:latin typeface="Angsana New" pitchFamily="18" charset="-34"/>
                </a:rPr>
                <a:t>		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3138488" algn="l"/>
                </a:tabLst>
                <a:defRPr/>
              </a:pPr>
              <a:r>
                <a:rPr lang="en-US" sz="2600" dirty="0">
                  <a:latin typeface="Angsana New" pitchFamily="18" charset="-34"/>
                </a:rPr>
                <a:t>	=      4 %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latin typeface="Angsana New" pitchFamily="18" charset="-34"/>
                </a:rPr>
                <a:t>	</a:t>
              </a:r>
              <a:r>
                <a:rPr lang="th-TH" sz="2600" dirty="0">
                  <a:latin typeface="Angsana New" pitchFamily="18" charset="-34"/>
                </a:rPr>
                <a:t>ดังนั้น สารละลายน้ำตาลกลูโคสมีความเข้มข้น </a:t>
              </a:r>
              <a:r>
                <a:rPr lang="en-US" sz="2600" dirty="0">
                  <a:latin typeface="Angsana New" pitchFamily="18" charset="-34"/>
                </a:rPr>
                <a:t>4%</a:t>
              </a:r>
              <a:endParaRPr lang="th-TH" sz="2600" dirty="0">
                <a:latin typeface="Angsana New" pitchFamily="18" charset="-34"/>
              </a:endParaRPr>
            </a:p>
          </p:txBody>
        </p:sp>
        <p:grpSp>
          <p:nvGrpSpPr>
            <p:cNvPr id="25614" name="กลุ่ม 20"/>
            <p:cNvGrpSpPr>
              <a:grpSpLocks/>
            </p:cNvGrpSpPr>
            <p:nvPr/>
          </p:nvGrpSpPr>
          <p:grpSpPr bwMode="auto">
            <a:xfrm>
              <a:off x="1445726" y="3995882"/>
              <a:ext cx="6117244" cy="883615"/>
              <a:chOff x="1114415" y="3242472"/>
              <a:chExt cx="6117244" cy="883615"/>
            </a:xfrm>
          </p:grpSpPr>
          <p:sp>
            <p:nvSpPr>
              <p:cNvPr id="25618" name="ชื่อเรื่อง 1"/>
              <p:cNvSpPr txBox="1">
                <a:spLocks/>
              </p:cNvSpPr>
              <p:nvPr/>
            </p:nvSpPr>
            <p:spPr bwMode="auto">
              <a:xfrm>
                <a:off x="1114415" y="3414252"/>
                <a:ext cx="2093180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th-TH" sz="2600">
                    <a:latin typeface="Angsana New" pitchFamily="18" charset="-34"/>
                  </a:rPr>
                  <a:t>ร้อยละโดยน้ำหนัก </a:t>
                </a:r>
                <a:r>
                  <a:rPr lang="en-US" sz="2600">
                    <a:latin typeface="Angsana New" pitchFamily="18" charset="-34"/>
                  </a:rPr>
                  <a:t>	</a:t>
                </a:r>
                <a:endParaRPr lang="th-TH" sz="2600">
                  <a:latin typeface="Angsana New" pitchFamily="18" charset="-34"/>
                </a:endParaRPr>
              </a:p>
            </p:txBody>
          </p:sp>
          <p:sp>
            <p:nvSpPr>
              <p:cNvPr id="25619" name="ชื่อเรื่อง 1"/>
              <p:cNvSpPr txBox="1">
                <a:spLocks/>
              </p:cNvSpPr>
              <p:nvPr/>
            </p:nvSpPr>
            <p:spPr bwMode="auto">
              <a:xfrm>
                <a:off x="6298991" y="3371686"/>
                <a:ext cx="93266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>
                    <a:latin typeface="Angsana New" pitchFamily="18" charset="-34"/>
                    <a:sym typeface="Symbol" pitchFamily="18" charset="2"/>
                  </a:rPr>
                  <a:t></a:t>
                </a:r>
                <a:r>
                  <a:rPr lang="en-US" sz="2600">
                    <a:latin typeface="Angsana New" pitchFamily="18" charset="-34"/>
                  </a:rPr>
                  <a:t>  100		</a:t>
                </a:r>
                <a:endParaRPr lang="th-TH" sz="2600">
                  <a:latin typeface="Angsana New" pitchFamily="18" charset="-34"/>
                </a:endParaRPr>
              </a:p>
            </p:txBody>
          </p:sp>
          <p:sp>
            <p:nvSpPr>
              <p:cNvPr id="25620" name="ชื่อเรื่อง 1"/>
              <p:cNvSpPr txBox="1">
                <a:spLocks/>
              </p:cNvSpPr>
              <p:nvPr/>
            </p:nvSpPr>
            <p:spPr bwMode="auto">
              <a:xfrm>
                <a:off x="3935748" y="3242472"/>
                <a:ext cx="2444836" cy="883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th-TH" sz="2600" dirty="0">
                    <a:latin typeface="Angsana New" pitchFamily="18" charset="-34"/>
                  </a:rPr>
                  <a:t> น้ำหนักของตัวละลาย     </a:t>
                </a:r>
                <a:endParaRPr lang="en-US" sz="2600" dirty="0">
                  <a:latin typeface="Angsana New" pitchFamily="18" charset="-34"/>
                </a:endParaRPr>
              </a:p>
              <a:p>
                <a:r>
                  <a:rPr lang="th-TH" sz="2600" dirty="0">
                    <a:latin typeface="Angsana New" pitchFamily="18" charset="-34"/>
                  </a:rPr>
                  <a:t>น้ำหนักของสารละลาย</a:t>
                </a:r>
              </a:p>
              <a:p>
                <a:endParaRPr lang="th-TH" dirty="0">
                  <a:latin typeface="Angsana New" pitchFamily="18" charset="-34"/>
                </a:endParaRPr>
              </a:p>
            </p:txBody>
          </p:sp>
          <p:sp>
            <p:nvSpPr>
              <p:cNvPr id="25621" name="ชื่อเรื่อง 1"/>
              <p:cNvSpPr txBox="1">
                <a:spLocks/>
              </p:cNvSpPr>
              <p:nvPr/>
            </p:nvSpPr>
            <p:spPr bwMode="auto">
              <a:xfrm>
                <a:off x="3369438" y="3429000"/>
                <a:ext cx="411907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600">
                    <a:latin typeface="Angsana New" pitchFamily="18" charset="-34"/>
                  </a:rPr>
                  <a:t>=</a:t>
                </a:r>
                <a:endParaRPr lang="th-TH" sz="2600">
                  <a:latin typeface="Angsana New" pitchFamily="18" charset="-34"/>
                </a:endParaRPr>
              </a:p>
            </p:txBody>
          </p:sp>
          <p:cxnSp>
            <p:nvCxnSpPr>
              <p:cNvPr id="20" name="ตัวเชื่อมต่อตรง 19"/>
              <p:cNvCxnSpPr/>
              <p:nvPr/>
            </p:nvCxnSpPr>
            <p:spPr>
              <a:xfrm>
                <a:off x="3936531" y="3645589"/>
                <a:ext cx="2305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15" name="ชื่อเรื่อง 1"/>
            <p:cNvSpPr txBox="1">
              <a:spLocks/>
            </p:cNvSpPr>
            <p:nvPr/>
          </p:nvSpPr>
          <p:spPr bwMode="auto">
            <a:xfrm>
              <a:off x="5076056" y="5157192"/>
              <a:ext cx="93266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>
                  <a:latin typeface="Angsana New" pitchFamily="18" charset="-34"/>
                  <a:sym typeface="Symbol" pitchFamily="18" charset="2"/>
                </a:rPr>
                <a:t></a:t>
              </a:r>
              <a:r>
                <a:rPr lang="en-US" sz="2600">
                  <a:latin typeface="Angsana New" pitchFamily="18" charset="-34"/>
                  <a:sym typeface="Symbol" pitchFamily="18" charset="2"/>
                </a:rPr>
                <a:t>  </a:t>
              </a:r>
              <a:r>
                <a:rPr lang="en-US" sz="2600">
                  <a:latin typeface="Angsana New" pitchFamily="18" charset="-34"/>
                </a:rPr>
                <a:t>100</a:t>
              </a:r>
              <a:r>
                <a:rPr lang="en-US">
                  <a:latin typeface="Angsana New" pitchFamily="18" charset="-34"/>
                </a:rPr>
                <a:t>		</a:t>
              </a:r>
              <a:endParaRPr lang="th-TH">
                <a:latin typeface="Angsana New" pitchFamily="18" charset="-34"/>
              </a:endParaRPr>
            </a:p>
          </p:txBody>
        </p:sp>
        <p:cxnSp>
          <p:nvCxnSpPr>
            <p:cNvPr id="23" name="ตัวเชื่อมต่อตรง 22"/>
            <p:cNvCxnSpPr/>
            <p:nvPr/>
          </p:nvCxnSpPr>
          <p:spPr>
            <a:xfrm>
              <a:off x="4342453" y="5400497"/>
              <a:ext cx="7921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7" name="สี่เหลี่ยมผืนผ้า 7"/>
            <p:cNvSpPr>
              <a:spLocks noChangeArrowheads="1"/>
            </p:cNvSpPr>
            <p:nvPr/>
          </p:nvSpPr>
          <p:spPr bwMode="auto">
            <a:xfrm>
              <a:off x="4216144" y="5301208"/>
              <a:ext cx="10759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ngsana New" pitchFamily="18" charset="-34"/>
                </a:rPr>
                <a:t>200 </a:t>
              </a:r>
              <a:r>
                <a:rPr lang="th-TH">
                  <a:latin typeface="Angsana New" pitchFamily="18" charset="-34"/>
                </a:rPr>
                <a:t>กรัม</a:t>
              </a:r>
              <a:r>
                <a:rPr lang="en-US">
                  <a:latin typeface="Angsana New" pitchFamily="18" charset="-34"/>
                </a:rPr>
                <a:t> </a:t>
              </a:r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cxnSp>
        <p:nvCxnSpPr>
          <p:cNvPr id="24" name="ตัวเชื่อมต่อตรง 2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 2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358775" y="369888"/>
            <a:ext cx="8305800" cy="8842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indent="-354013" algn="l" fontAlgn="auto">
              <a:spcAft>
                <a:spcPts val="0"/>
              </a:spcAft>
              <a:defRPr/>
            </a:pPr>
            <a:r>
              <a:rPr lang="th-TH" sz="2800" b="1" dirty="0">
                <a:latin typeface="Angsana New" pitchFamily="18" charset="-34"/>
              </a:rPr>
              <a:t>ร้อยละโดยปริมาตรต่อปริมาตร</a:t>
            </a:r>
          </a:p>
          <a:p>
            <a:pPr marL="354013" indent="-354013" algn="l" fontAlgn="auto">
              <a:spcAft>
                <a:spcPts val="0"/>
              </a:spcAft>
              <a:tabLst>
                <a:tab pos="536575" algn="l"/>
              </a:tabLst>
              <a:defRPr/>
            </a:pPr>
            <a:r>
              <a:rPr lang="th-TH" sz="2600" dirty="0">
                <a:latin typeface="Angsana New" pitchFamily="18" charset="-34"/>
              </a:rPr>
              <a:t>	เป็นหน่วยความเข้มข้นที่บอกถึงปริมาตรของตัวละลายต่อปริมาตรของสารละลาย</a:t>
            </a: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</p:txBody>
      </p:sp>
      <p:grpSp>
        <p:nvGrpSpPr>
          <p:cNvPr id="3" name="กลุ่ม 2"/>
          <p:cNvGrpSpPr>
            <a:grpSpLocks/>
          </p:cNvGrpSpPr>
          <p:nvPr/>
        </p:nvGrpSpPr>
        <p:grpSpPr bwMode="auto">
          <a:xfrm>
            <a:off x="747713" y="1484313"/>
            <a:ext cx="7496175" cy="884237"/>
            <a:chOff x="-260082" y="2060848"/>
            <a:chExt cx="7496378" cy="883615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-260082" y="2060848"/>
              <a:ext cx="7496378" cy="8836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6648" name="ชื่อเรื่อง 1"/>
            <p:cNvSpPr txBox="1">
              <a:spLocks/>
            </p:cNvSpPr>
            <p:nvPr/>
          </p:nvSpPr>
          <p:spPr bwMode="auto">
            <a:xfrm>
              <a:off x="-44057" y="2276872"/>
              <a:ext cx="3247905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h-TH" sz="2600" b="1">
                  <a:latin typeface="Angsana New" pitchFamily="18" charset="-34"/>
                </a:rPr>
                <a:t>ร้อยละโดยปริมาตรต่อปริมาตร </a:t>
              </a:r>
              <a:r>
                <a:rPr lang="en-US" sz="2600" b="1">
                  <a:latin typeface="Angsana New" pitchFamily="18" charset="-34"/>
                </a:rPr>
                <a:t>	</a:t>
              </a:r>
              <a:endParaRPr lang="th-TH" sz="2600">
                <a:latin typeface="Angsana New" pitchFamily="18" charset="-34"/>
              </a:endParaRPr>
            </a:p>
          </p:txBody>
        </p:sp>
        <p:sp>
          <p:nvSpPr>
            <p:cNvPr id="26649" name="ชื่อเรื่อง 1"/>
            <p:cNvSpPr txBox="1">
              <a:spLocks/>
            </p:cNvSpPr>
            <p:nvPr/>
          </p:nvSpPr>
          <p:spPr bwMode="auto">
            <a:xfrm>
              <a:off x="6183940" y="2203132"/>
              <a:ext cx="93266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latin typeface="Angsana New" pitchFamily="18" charset="-34"/>
                  <a:sym typeface="Symbol" pitchFamily="18" charset="2"/>
                </a:rPr>
                <a:t></a:t>
              </a:r>
              <a:r>
                <a:rPr lang="en-US" sz="2600" b="1">
                  <a:latin typeface="Angsana New" pitchFamily="18" charset="-34"/>
                  <a:sym typeface="Symbol" pitchFamily="18" charset="2"/>
                </a:rPr>
                <a:t>  </a:t>
              </a:r>
              <a:r>
                <a:rPr lang="en-US" sz="2600" b="1">
                  <a:latin typeface="Angsana New" pitchFamily="18" charset="-34"/>
                </a:rPr>
                <a:t>100		</a:t>
              </a:r>
              <a:endParaRPr lang="th-TH" sz="2600">
                <a:latin typeface="Angsana New" pitchFamily="18" charset="-34"/>
              </a:endParaRPr>
            </a:p>
          </p:txBody>
        </p:sp>
        <p:sp>
          <p:nvSpPr>
            <p:cNvPr id="26650" name="ชื่อเรื่อง 1"/>
            <p:cNvSpPr txBox="1">
              <a:spLocks/>
            </p:cNvSpPr>
            <p:nvPr/>
          </p:nvSpPr>
          <p:spPr bwMode="auto">
            <a:xfrm>
              <a:off x="3792933" y="2060848"/>
              <a:ext cx="2444836" cy="88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h-TH" sz="2600" b="1">
                  <a:latin typeface="Angsana New" pitchFamily="18" charset="-34"/>
                </a:rPr>
                <a:t> ปริมาตรของตัวละลาย     </a:t>
              </a:r>
              <a:endParaRPr lang="en-US" sz="2600" b="1">
                <a:latin typeface="Angsana New" pitchFamily="18" charset="-34"/>
              </a:endParaRPr>
            </a:p>
            <a:p>
              <a:r>
                <a:rPr lang="th-TH" sz="2600" b="1">
                  <a:latin typeface="Angsana New" pitchFamily="18" charset="-34"/>
                </a:rPr>
                <a:t>ปริมาตรของสารละลาย</a:t>
              </a:r>
              <a:endParaRPr lang="th-TH" sz="2600">
                <a:latin typeface="Angsana New" pitchFamily="18" charset="-34"/>
              </a:endParaRPr>
            </a:p>
            <a:p>
              <a:endParaRPr lang="th-TH">
                <a:latin typeface="Angsana New" pitchFamily="18" charset="-34"/>
              </a:endParaRPr>
            </a:p>
          </p:txBody>
        </p:sp>
        <p:sp>
          <p:nvSpPr>
            <p:cNvPr id="26651" name="ชื่อเรื่อง 1"/>
            <p:cNvSpPr txBox="1">
              <a:spLocks/>
            </p:cNvSpPr>
            <p:nvPr/>
          </p:nvSpPr>
          <p:spPr bwMode="auto">
            <a:xfrm>
              <a:off x="3203848" y="2276872"/>
              <a:ext cx="41190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Angsana New" pitchFamily="18" charset="-34"/>
                </a:rPr>
                <a:t>=</a:t>
              </a:r>
              <a:endParaRPr lang="th-TH">
                <a:latin typeface="Angsana New" pitchFamily="18" charset="-34"/>
              </a:endParaRPr>
            </a:p>
          </p:txBody>
        </p:sp>
        <p:cxnSp>
          <p:nvCxnSpPr>
            <p:cNvPr id="9" name="ตัวเชื่อมต่อตรง 8"/>
            <p:cNvCxnSpPr/>
            <p:nvPr/>
          </p:nvCxnSpPr>
          <p:spPr>
            <a:xfrm>
              <a:off x="3794503" y="2492344"/>
              <a:ext cx="23035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กลุ่ม 12"/>
          <p:cNvGrpSpPr>
            <a:grpSpLocks/>
          </p:cNvGrpSpPr>
          <p:nvPr/>
        </p:nvGrpSpPr>
        <p:grpSpPr bwMode="auto">
          <a:xfrm>
            <a:off x="574675" y="2687638"/>
            <a:ext cx="7993063" cy="3694112"/>
            <a:chOff x="574678" y="2420888"/>
            <a:chExt cx="7992888" cy="3693319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574678" y="2420888"/>
              <a:ext cx="7992888" cy="3693319"/>
            </a:xfrm>
            <a:prstGeom prst="rect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b="1" dirty="0">
                  <a:latin typeface="Angsana New" pitchFamily="18" charset="-34"/>
                </a:rPr>
                <a:t>ตัวอย่าง </a:t>
              </a:r>
              <a:r>
                <a:rPr lang="th-TH" sz="2600" dirty="0">
                  <a:latin typeface="Angsana New" pitchFamily="18" charset="-34"/>
                </a:rPr>
                <a:t>	สารละลายเอทิลแอลกอฮอล์ </a:t>
              </a:r>
              <a:r>
                <a:rPr lang="en-US" sz="2600" dirty="0">
                  <a:latin typeface="Angsana New" pitchFamily="18" charset="-34"/>
                </a:rPr>
                <a:t>50 </a:t>
              </a:r>
              <a:r>
                <a:rPr lang="th-TH" sz="2600" dirty="0">
                  <a:latin typeface="Angsana New" pitchFamily="18" charset="-34"/>
                </a:rPr>
                <a:t>ลูกบาศก์เซนติเมตร ละลายอยู่ในน้ำ </a:t>
              </a:r>
              <a:r>
                <a:rPr lang="en-US" sz="2600" dirty="0">
                  <a:latin typeface="Angsana New" pitchFamily="18" charset="-34"/>
                </a:rPr>
                <a:t>200 </a:t>
              </a:r>
              <a:r>
                <a:rPr lang="th-TH" sz="2600" dirty="0">
                  <a:latin typeface="Angsana New" pitchFamily="18" charset="-34"/>
                </a:rPr>
                <a:t>	ลูกบาศก์เซนติเมตร จงหาความเข้มข้นของสารละลาย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dirty="0">
                  <a:latin typeface="Angsana New" pitchFamily="18" charset="-34"/>
                </a:rPr>
                <a:t>	ปริมาตรของสารละลาย	</a:t>
              </a:r>
              <a:r>
                <a:rPr lang="en-US" sz="2600" dirty="0">
                  <a:latin typeface="Angsana New" pitchFamily="18" charset="-34"/>
                </a:rPr>
                <a:t>=       200 + 50       =       250  cm</a:t>
              </a:r>
              <a:r>
                <a:rPr lang="en-US" sz="2600" baseline="30000" dirty="0">
                  <a:latin typeface="Angsana New" pitchFamily="18" charset="-34"/>
                </a:rPr>
                <a:t>3</a:t>
              </a:r>
              <a:endParaRPr lang="th-TH" sz="2600" baseline="30000" dirty="0">
                <a:latin typeface="Angsana New" pitchFamily="18" charset="-3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18" charset="-3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18" charset="-3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latin typeface="Angsana New" pitchFamily="18" charset="-34"/>
                </a:rPr>
                <a:t>			      	=       50 cm</a:t>
              </a:r>
              <a:r>
                <a:rPr lang="en-US" sz="2600" baseline="30000" dirty="0">
                  <a:latin typeface="Angsana New" pitchFamily="18" charset="-34"/>
                </a:rPr>
                <a:t>3</a:t>
              </a:r>
              <a:endParaRPr lang="th-TH" sz="2600" baseline="30000" dirty="0">
                <a:latin typeface="Angsana New" pitchFamily="18" charset="-3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dirty="0">
                  <a:latin typeface="Angsana New" pitchFamily="18" charset="-34"/>
                </a:rPr>
                <a:t>			</a:t>
              </a:r>
              <a:r>
                <a:rPr lang="en-US" sz="2600" dirty="0">
                  <a:latin typeface="Angsana New" pitchFamily="18" charset="-34"/>
                </a:rPr>
                <a:t>              	  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latin typeface="Angsana New" pitchFamily="18" charset="-34"/>
                </a:rPr>
                <a:t>			      	=       20%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latin typeface="Angsana New" pitchFamily="18" charset="-34"/>
                </a:rPr>
                <a:t>	</a:t>
              </a:r>
              <a:r>
                <a:rPr lang="th-TH" sz="2600" dirty="0">
                  <a:latin typeface="Angsana New" pitchFamily="18" charset="-34"/>
                </a:rPr>
                <a:t>ดังนั้น สารละลายเอทิลแอลกอฮอล์มีความเข้มข้น </a:t>
              </a:r>
              <a:r>
                <a:rPr lang="en-US" sz="2600" dirty="0">
                  <a:latin typeface="Angsana New" pitchFamily="18" charset="-34"/>
                </a:rPr>
                <a:t>20%</a:t>
              </a:r>
            </a:p>
          </p:txBody>
        </p:sp>
        <p:grpSp>
          <p:nvGrpSpPr>
            <p:cNvPr id="26637" name="กลุ่ม 11"/>
            <p:cNvGrpSpPr>
              <a:grpSpLocks/>
            </p:cNvGrpSpPr>
            <p:nvPr/>
          </p:nvGrpSpPr>
          <p:grpSpPr bwMode="auto">
            <a:xfrm>
              <a:off x="987489" y="3659772"/>
              <a:ext cx="7157175" cy="1546080"/>
              <a:chOff x="987489" y="3659772"/>
              <a:chExt cx="7157175" cy="1546080"/>
            </a:xfrm>
          </p:grpSpPr>
          <p:grpSp>
            <p:nvGrpSpPr>
              <p:cNvPr id="26638" name="กลุ่ม 20"/>
              <p:cNvGrpSpPr>
                <a:grpSpLocks/>
              </p:cNvGrpSpPr>
              <p:nvPr/>
            </p:nvGrpSpPr>
            <p:grpSpPr bwMode="auto">
              <a:xfrm>
                <a:off x="987489" y="3659772"/>
                <a:ext cx="7157175" cy="883615"/>
                <a:chOff x="1116455" y="1925216"/>
                <a:chExt cx="7157175" cy="883615"/>
              </a:xfrm>
            </p:grpSpPr>
            <p:sp>
              <p:nvSpPr>
                <p:cNvPr id="26643" name="ชื่อเรื่อง 1"/>
                <p:cNvSpPr txBox="1">
                  <a:spLocks/>
                </p:cNvSpPr>
                <p:nvPr/>
              </p:nvSpPr>
              <p:spPr bwMode="auto">
                <a:xfrm>
                  <a:off x="1116455" y="2141240"/>
                  <a:ext cx="3247905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th-TH" sz="2600">
                      <a:latin typeface="Angsana New" pitchFamily="18" charset="-34"/>
                    </a:rPr>
                    <a:t>ร้อยละโดยปริมาตรต่อปริมาตร </a:t>
                  </a:r>
                  <a:r>
                    <a:rPr lang="en-US" sz="2600">
                      <a:latin typeface="Angsana New" pitchFamily="18" charset="-34"/>
                    </a:rPr>
                    <a:t>	</a:t>
                  </a:r>
                  <a:endParaRPr lang="th-TH" sz="2600">
                    <a:latin typeface="Angsana New" pitchFamily="18" charset="-34"/>
                  </a:endParaRPr>
                </a:p>
              </p:txBody>
            </p:sp>
            <p:sp>
              <p:nvSpPr>
                <p:cNvPr id="26644" name="ชื่อเรื่อง 1"/>
                <p:cNvSpPr txBox="1">
                  <a:spLocks/>
                </p:cNvSpPr>
                <p:nvPr/>
              </p:nvSpPr>
              <p:spPr bwMode="auto">
                <a:xfrm>
                  <a:off x="7340962" y="2070964"/>
                  <a:ext cx="93266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800">
                      <a:latin typeface="Angsana New" pitchFamily="18" charset="-34"/>
                      <a:sym typeface="Symbol" pitchFamily="18" charset="2"/>
                    </a:rPr>
                    <a:t></a:t>
                  </a:r>
                  <a:r>
                    <a:rPr lang="en-US" sz="2600">
                      <a:latin typeface="Angsana New" pitchFamily="18" charset="-34"/>
                      <a:sym typeface="Symbol" pitchFamily="18" charset="2"/>
                    </a:rPr>
                    <a:t>  </a:t>
                  </a:r>
                  <a:r>
                    <a:rPr lang="en-US" sz="2600">
                      <a:latin typeface="Angsana New" pitchFamily="18" charset="-34"/>
                    </a:rPr>
                    <a:t>100</a:t>
                  </a:r>
                  <a:r>
                    <a:rPr lang="en-US">
                      <a:latin typeface="Angsana New" pitchFamily="18" charset="-34"/>
                    </a:rPr>
                    <a:t>		</a:t>
                  </a:r>
                  <a:endParaRPr lang="th-TH">
                    <a:latin typeface="Angsana New" pitchFamily="18" charset="-34"/>
                  </a:endParaRPr>
                </a:p>
              </p:txBody>
            </p:sp>
            <p:sp>
              <p:nvSpPr>
                <p:cNvPr id="26645" name="ชื่อเรื่อง 1"/>
                <p:cNvSpPr txBox="1">
                  <a:spLocks/>
                </p:cNvSpPr>
                <p:nvPr/>
              </p:nvSpPr>
              <p:spPr bwMode="auto">
                <a:xfrm>
                  <a:off x="4953445" y="1925216"/>
                  <a:ext cx="2444836" cy="8836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th-TH" sz="2600">
                      <a:latin typeface="Angsana New" pitchFamily="18" charset="-34"/>
                    </a:rPr>
                    <a:t> ปริมาตรของตัวละลาย     </a:t>
                  </a:r>
                  <a:endParaRPr lang="en-US" sz="2600">
                    <a:latin typeface="Angsana New" pitchFamily="18" charset="-34"/>
                  </a:endParaRPr>
                </a:p>
                <a:p>
                  <a:r>
                    <a:rPr lang="th-TH" sz="2600">
                      <a:latin typeface="Angsana New" pitchFamily="18" charset="-34"/>
                    </a:rPr>
                    <a:t>ปริมาตรของสารละลาย</a:t>
                  </a:r>
                </a:p>
              </p:txBody>
            </p:sp>
            <p:sp>
              <p:nvSpPr>
                <p:cNvPr id="26646" name="ชื่อเรื่อง 1"/>
                <p:cNvSpPr txBox="1">
                  <a:spLocks/>
                </p:cNvSpPr>
                <p:nvPr/>
              </p:nvSpPr>
              <p:spPr bwMode="auto">
                <a:xfrm>
                  <a:off x="4364360" y="2141240"/>
                  <a:ext cx="411907" cy="432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latin typeface="Angsana New" pitchFamily="18" charset="-34"/>
                    </a:rPr>
                    <a:t>=</a:t>
                  </a:r>
                  <a:endParaRPr lang="th-TH">
                    <a:latin typeface="Angsana New" pitchFamily="18" charset="-34"/>
                  </a:endParaRPr>
                </a:p>
              </p:txBody>
            </p:sp>
          </p:grpSp>
          <p:cxnSp>
            <p:nvCxnSpPr>
              <p:cNvPr id="22" name="ตัวเชื่อมต่อตรง 21"/>
              <p:cNvCxnSpPr/>
              <p:nvPr/>
            </p:nvCxnSpPr>
            <p:spPr>
              <a:xfrm>
                <a:off x="4837023" y="4054074"/>
                <a:ext cx="230341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ตัวเชื่อมต่อตรง 22"/>
              <p:cNvCxnSpPr/>
              <p:nvPr/>
            </p:nvCxnSpPr>
            <p:spPr>
              <a:xfrm>
                <a:off x="4790986" y="4798452"/>
                <a:ext cx="72070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41" name="ชื่อเรื่อง 1"/>
              <p:cNvSpPr txBox="1">
                <a:spLocks/>
              </p:cNvSpPr>
              <p:nvPr/>
            </p:nvSpPr>
            <p:spPr bwMode="auto">
              <a:xfrm>
                <a:off x="5784055" y="4509120"/>
                <a:ext cx="93266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>
                    <a:latin typeface="Angsana New" pitchFamily="18" charset="-34"/>
                    <a:sym typeface="Symbol" pitchFamily="18" charset="2"/>
                  </a:rPr>
                  <a:t>  </a:t>
                </a:r>
                <a:r>
                  <a:rPr lang="en-US" sz="2600">
                    <a:latin typeface="Angsana New" pitchFamily="18" charset="-34"/>
                  </a:rPr>
                  <a:t>100</a:t>
                </a:r>
                <a:r>
                  <a:rPr lang="en-US">
                    <a:latin typeface="Angsana New" pitchFamily="18" charset="-34"/>
                  </a:rPr>
                  <a:t>		</a:t>
                </a: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26642" name="สี่เหลี่ยมผืนผ้า 10"/>
              <p:cNvSpPr>
                <a:spLocks noChangeArrowheads="1"/>
              </p:cNvSpPr>
              <p:nvPr/>
            </p:nvSpPr>
            <p:spPr bwMode="auto">
              <a:xfrm>
                <a:off x="4687943" y="4682632"/>
                <a:ext cx="96853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ngsana New" pitchFamily="18" charset="-34"/>
                  </a:rPr>
                  <a:t>250 cm</a:t>
                </a:r>
                <a:r>
                  <a:rPr lang="en-US" baseline="30000">
                    <a:latin typeface="Angsana New" pitchFamily="18" charset="-34"/>
                  </a:rPr>
                  <a:t>3</a:t>
                </a:r>
                <a:endParaRPr lang="th-TH">
                  <a:latin typeface="Angsana New" pitchFamily="18" charset="-34"/>
                </a:endParaRPr>
              </a:p>
            </p:txBody>
          </p:sp>
        </p:grpSp>
      </p:grpSp>
      <p:cxnSp>
        <p:nvCxnSpPr>
          <p:cNvPr id="25" name="ตัวเชื่อมต่อตรง 2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 2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358775" y="361950"/>
            <a:ext cx="8305800" cy="884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indent="-354013" algn="l" fontAlgn="auto">
              <a:spcAft>
                <a:spcPts val="0"/>
              </a:spcAft>
              <a:defRPr/>
            </a:pPr>
            <a:r>
              <a:rPr lang="th-TH" sz="2800" b="1" dirty="0">
                <a:latin typeface="Angsana New" pitchFamily="18" charset="-34"/>
              </a:rPr>
              <a:t>ร้อยละโดยน้ำหนักต่อปริมาตร</a:t>
            </a:r>
          </a:p>
          <a:p>
            <a:pPr marL="354013" indent="-354013" algn="l" fontAlgn="auto">
              <a:spcAft>
                <a:spcPts val="0"/>
              </a:spcAft>
              <a:tabLst>
                <a:tab pos="536575" algn="l"/>
              </a:tabLst>
              <a:defRPr/>
            </a:pPr>
            <a:r>
              <a:rPr lang="th-TH" sz="2600" dirty="0">
                <a:latin typeface="Angsana New" pitchFamily="18" charset="-34"/>
              </a:rPr>
              <a:t>		เป็นหน่วยความเข้มข้นที่บอกถึงน้ำหนักของตัวละลายต่อปริมาตรของสารละลาย</a:t>
            </a: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</p:txBody>
      </p:sp>
      <p:grpSp>
        <p:nvGrpSpPr>
          <p:cNvPr id="3" name="กลุ่ม 2"/>
          <p:cNvGrpSpPr>
            <a:grpSpLocks/>
          </p:cNvGrpSpPr>
          <p:nvPr/>
        </p:nvGrpSpPr>
        <p:grpSpPr bwMode="auto">
          <a:xfrm>
            <a:off x="747713" y="1609725"/>
            <a:ext cx="7496175" cy="882650"/>
            <a:chOff x="-260082" y="2060848"/>
            <a:chExt cx="7496378" cy="883615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-260082" y="2060848"/>
              <a:ext cx="7496378" cy="8836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7671" name="ชื่อเรื่อง 1"/>
            <p:cNvSpPr txBox="1">
              <a:spLocks/>
            </p:cNvSpPr>
            <p:nvPr/>
          </p:nvSpPr>
          <p:spPr bwMode="auto">
            <a:xfrm>
              <a:off x="-44057" y="2276872"/>
              <a:ext cx="3247905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h-TH" sz="2600" b="1">
                  <a:latin typeface="Angsana New" pitchFamily="18" charset="-34"/>
                </a:rPr>
                <a:t>ร้อยละโดยน้ำหนักต่อปริมาตร </a:t>
              </a:r>
              <a:r>
                <a:rPr lang="en-US" sz="2600" b="1">
                  <a:latin typeface="Angsana New" pitchFamily="18" charset="-34"/>
                </a:rPr>
                <a:t>	</a:t>
              </a:r>
              <a:endParaRPr lang="th-TH" sz="2600">
                <a:latin typeface="Angsana New" pitchFamily="18" charset="-34"/>
              </a:endParaRPr>
            </a:p>
          </p:txBody>
        </p:sp>
        <p:sp>
          <p:nvSpPr>
            <p:cNvPr id="27672" name="ชื่อเรื่อง 1"/>
            <p:cNvSpPr txBox="1">
              <a:spLocks/>
            </p:cNvSpPr>
            <p:nvPr/>
          </p:nvSpPr>
          <p:spPr bwMode="auto">
            <a:xfrm>
              <a:off x="6156176" y="2204864"/>
              <a:ext cx="93266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>
                  <a:latin typeface="Angsana New" pitchFamily="18" charset="-34"/>
                  <a:sym typeface="Symbol" pitchFamily="18" charset="2"/>
                </a:rPr>
                <a:t></a:t>
              </a:r>
              <a:r>
                <a:rPr lang="en-US" sz="2600" b="1">
                  <a:latin typeface="Angsana New" pitchFamily="18" charset="-34"/>
                </a:rPr>
                <a:t>  100		</a:t>
              </a:r>
              <a:endParaRPr lang="th-TH" sz="2600">
                <a:latin typeface="Angsana New" pitchFamily="18" charset="-34"/>
              </a:endParaRPr>
            </a:p>
          </p:txBody>
        </p:sp>
        <p:sp>
          <p:nvSpPr>
            <p:cNvPr id="27673" name="ชื่อเรื่อง 1"/>
            <p:cNvSpPr txBox="1">
              <a:spLocks/>
            </p:cNvSpPr>
            <p:nvPr/>
          </p:nvSpPr>
          <p:spPr bwMode="auto">
            <a:xfrm>
              <a:off x="3792933" y="2060848"/>
              <a:ext cx="2444836" cy="883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th-TH" sz="2600" b="1">
                  <a:latin typeface="Angsana New" pitchFamily="18" charset="-34"/>
                </a:rPr>
                <a:t>น้ำหนักของตัวละลาย     </a:t>
              </a:r>
              <a:endParaRPr lang="en-US" sz="2600" b="1">
                <a:latin typeface="Angsana New" pitchFamily="18" charset="-34"/>
              </a:endParaRPr>
            </a:p>
            <a:p>
              <a:r>
                <a:rPr lang="th-TH" sz="2600" b="1">
                  <a:latin typeface="Angsana New" pitchFamily="18" charset="-34"/>
                </a:rPr>
                <a:t>ปริมาตรของสารละลาย</a:t>
              </a:r>
              <a:endParaRPr lang="th-TH" sz="2600">
                <a:latin typeface="Angsana New" pitchFamily="18" charset="-34"/>
              </a:endParaRPr>
            </a:p>
            <a:p>
              <a:endParaRPr lang="th-TH">
                <a:latin typeface="Angsana New" pitchFamily="18" charset="-34"/>
              </a:endParaRPr>
            </a:p>
          </p:txBody>
        </p:sp>
        <p:sp>
          <p:nvSpPr>
            <p:cNvPr id="27674" name="ชื่อเรื่อง 1"/>
            <p:cNvSpPr txBox="1">
              <a:spLocks/>
            </p:cNvSpPr>
            <p:nvPr/>
          </p:nvSpPr>
          <p:spPr bwMode="auto">
            <a:xfrm>
              <a:off x="3203848" y="2276872"/>
              <a:ext cx="41190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Angsana New" pitchFamily="18" charset="-34"/>
                </a:rPr>
                <a:t>=</a:t>
              </a:r>
              <a:endParaRPr lang="th-TH">
                <a:latin typeface="Angsana New" pitchFamily="18" charset="-34"/>
              </a:endParaRPr>
            </a:p>
          </p:txBody>
        </p:sp>
        <p:cxnSp>
          <p:nvCxnSpPr>
            <p:cNvPr id="9" name="ตัวเชื่อมต่อตรง 8"/>
            <p:cNvCxnSpPr/>
            <p:nvPr/>
          </p:nvCxnSpPr>
          <p:spPr>
            <a:xfrm>
              <a:off x="3794503" y="2493120"/>
              <a:ext cx="23035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กลุ่ม 11"/>
          <p:cNvGrpSpPr>
            <a:grpSpLocks/>
          </p:cNvGrpSpPr>
          <p:nvPr/>
        </p:nvGrpSpPr>
        <p:grpSpPr bwMode="auto">
          <a:xfrm>
            <a:off x="574675" y="2913063"/>
            <a:ext cx="7993063" cy="3324225"/>
            <a:chOff x="574678" y="2538872"/>
            <a:chExt cx="7992888" cy="3323987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574678" y="2538872"/>
              <a:ext cx="7992888" cy="3323987"/>
            </a:xfrm>
            <a:prstGeom prst="rect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b="1" dirty="0">
                  <a:latin typeface="Angsana New" pitchFamily="18" charset="-34"/>
                </a:rPr>
                <a:t>ตัวอย่าง </a:t>
              </a:r>
              <a:r>
                <a:rPr lang="th-TH" sz="2600" dirty="0">
                  <a:latin typeface="Angsana New" pitchFamily="18" charset="-34"/>
                </a:rPr>
                <a:t>	สารละลายเกลือแกง </a:t>
              </a:r>
              <a:r>
                <a:rPr lang="en-US" sz="2600" dirty="0">
                  <a:latin typeface="Angsana New" pitchFamily="18" charset="-34"/>
                </a:rPr>
                <a:t>20 </a:t>
              </a:r>
              <a:r>
                <a:rPr lang="th-TH" sz="2600" dirty="0">
                  <a:latin typeface="Angsana New" pitchFamily="18" charset="-34"/>
                </a:rPr>
                <a:t>กรัม ในน้ำ </a:t>
              </a:r>
              <a:r>
                <a:rPr lang="en-US" sz="2600" dirty="0">
                  <a:latin typeface="Angsana New" pitchFamily="18" charset="-34"/>
                </a:rPr>
                <a:t>500 </a:t>
              </a:r>
              <a:r>
                <a:rPr lang="th-TH" sz="2600" dirty="0">
                  <a:latin typeface="Angsana New" pitchFamily="18" charset="-34"/>
                </a:rPr>
                <a:t>ลูกบาศก์เซนติเมตร จงหาความเข้มข้น	ของสารละลาย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dirty="0">
                  <a:latin typeface="Angsana New" pitchFamily="18" charset="-34"/>
                </a:rPr>
                <a:t>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600" dirty="0">
                <a:latin typeface="Angsana New" pitchFamily="18" charset="-3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latin typeface="Angsana New" pitchFamily="18" charset="-34"/>
                </a:rPr>
                <a:t>			      	=       20 </a:t>
              </a:r>
              <a:r>
                <a:rPr lang="th-TH" sz="2600" dirty="0">
                  <a:latin typeface="Angsana New" pitchFamily="18" charset="-34"/>
                </a:rPr>
                <a:t>กรัม</a:t>
              </a:r>
              <a:endParaRPr lang="th-TH" sz="2600" baseline="30000" dirty="0">
                <a:latin typeface="Angsana New" pitchFamily="18" charset="-3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600" dirty="0">
                  <a:latin typeface="Angsana New" pitchFamily="18" charset="-34"/>
                </a:rPr>
                <a:t>			</a:t>
              </a:r>
              <a:r>
                <a:rPr lang="en-US" sz="2600" dirty="0">
                  <a:latin typeface="Angsana New" pitchFamily="18" charset="-34"/>
                </a:rPr>
                <a:t>              	  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latin typeface="Angsana New" pitchFamily="18" charset="-34"/>
                </a:rPr>
                <a:t>			      	=       4 </a:t>
              </a:r>
              <a:r>
                <a:rPr lang="th-TH" sz="2600" dirty="0">
                  <a:latin typeface="Angsana New" pitchFamily="18" charset="-34"/>
                </a:rPr>
                <a:t>กรัมต่อลูกบาศก์เซนติเมตร</a:t>
              </a:r>
              <a:endParaRPr lang="en-US" sz="2600" dirty="0">
                <a:latin typeface="Angsana New" pitchFamily="18" charset="-34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latin typeface="Angsana New" pitchFamily="18" charset="-34"/>
                </a:rPr>
                <a:t>	</a:t>
              </a:r>
              <a:r>
                <a:rPr lang="th-TH" sz="2600" dirty="0">
                  <a:latin typeface="Angsana New" pitchFamily="18" charset="-34"/>
                </a:rPr>
                <a:t>ดังนั้น สารละลายเกลือแกงมีความเข้มข้น </a:t>
              </a:r>
              <a:r>
                <a:rPr lang="en-US" sz="2600" dirty="0">
                  <a:latin typeface="Angsana New" pitchFamily="18" charset="-34"/>
                </a:rPr>
                <a:t>4 </a:t>
              </a:r>
              <a:r>
                <a:rPr lang="th-TH" sz="2600" dirty="0">
                  <a:latin typeface="Angsana New" pitchFamily="18" charset="-34"/>
                </a:rPr>
                <a:t>กรัมต่อลูกบาศก์เซนติเมตร</a:t>
              </a:r>
            </a:p>
          </p:txBody>
        </p:sp>
        <p:grpSp>
          <p:nvGrpSpPr>
            <p:cNvPr id="27661" name="กลุ่ม 20"/>
            <p:cNvGrpSpPr>
              <a:grpSpLocks/>
            </p:cNvGrpSpPr>
            <p:nvPr/>
          </p:nvGrpSpPr>
          <p:grpSpPr bwMode="auto">
            <a:xfrm>
              <a:off x="979472" y="3402968"/>
              <a:ext cx="7093184" cy="883615"/>
              <a:chOff x="1116455" y="1925216"/>
              <a:chExt cx="7093184" cy="883615"/>
            </a:xfrm>
          </p:grpSpPr>
          <p:sp>
            <p:nvSpPr>
              <p:cNvPr id="27666" name="ชื่อเรื่อง 1"/>
              <p:cNvSpPr txBox="1">
                <a:spLocks/>
              </p:cNvSpPr>
              <p:nvPr/>
            </p:nvSpPr>
            <p:spPr bwMode="auto">
              <a:xfrm>
                <a:off x="1116455" y="2141240"/>
                <a:ext cx="3247905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th-TH" sz="2600">
                    <a:latin typeface="Angsana New" pitchFamily="18" charset="-34"/>
                  </a:rPr>
                  <a:t>ร้อยละโดยน้ำหนักต่อปริมาตร </a:t>
                </a:r>
                <a:r>
                  <a:rPr lang="en-US" sz="2600">
                    <a:latin typeface="Angsana New" pitchFamily="18" charset="-34"/>
                  </a:rPr>
                  <a:t>	</a:t>
                </a:r>
                <a:endParaRPr lang="th-TH" sz="2600">
                  <a:latin typeface="Angsana New" pitchFamily="18" charset="-34"/>
                </a:endParaRPr>
              </a:p>
            </p:txBody>
          </p:sp>
          <p:sp>
            <p:nvSpPr>
              <p:cNvPr id="27667" name="ชื่อเรื่อง 1"/>
              <p:cNvSpPr txBox="1">
                <a:spLocks/>
              </p:cNvSpPr>
              <p:nvPr/>
            </p:nvSpPr>
            <p:spPr bwMode="auto">
              <a:xfrm>
                <a:off x="7276971" y="2069232"/>
                <a:ext cx="93266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>
                    <a:latin typeface="Angsana New" pitchFamily="18" charset="-34"/>
                    <a:sym typeface="Symbol" pitchFamily="18" charset="2"/>
                  </a:rPr>
                  <a:t></a:t>
                </a:r>
                <a:r>
                  <a:rPr lang="en-US">
                    <a:latin typeface="Angsana New" pitchFamily="18" charset="-34"/>
                    <a:sym typeface="Symbol" pitchFamily="18" charset="2"/>
                  </a:rPr>
                  <a:t>  </a:t>
                </a:r>
                <a:r>
                  <a:rPr lang="en-US" sz="2600">
                    <a:latin typeface="Angsana New" pitchFamily="18" charset="-34"/>
                  </a:rPr>
                  <a:t>100</a:t>
                </a:r>
                <a:r>
                  <a:rPr lang="en-US">
                    <a:latin typeface="Angsana New" pitchFamily="18" charset="-34"/>
                  </a:rPr>
                  <a:t>		</a:t>
                </a: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27668" name="ชื่อเรื่อง 1"/>
              <p:cNvSpPr txBox="1">
                <a:spLocks/>
              </p:cNvSpPr>
              <p:nvPr/>
            </p:nvSpPr>
            <p:spPr bwMode="auto">
              <a:xfrm>
                <a:off x="4953445" y="1925216"/>
                <a:ext cx="2444836" cy="883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th-TH" sz="2600">
                    <a:latin typeface="Angsana New" pitchFamily="18" charset="-34"/>
                  </a:rPr>
                  <a:t> น้ำหนักของตัวละลาย     </a:t>
                </a:r>
                <a:endParaRPr lang="en-US" sz="2600">
                  <a:latin typeface="Angsana New" pitchFamily="18" charset="-34"/>
                </a:endParaRPr>
              </a:p>
              <a:p>
                <a:r>
                  <a:rPr lang="th-TH" sz="2600">
                    <a:latin typeface="Angsana New" pitchFamily="18" charset="-34"/>
                  </a:rPr>
                  <a:t>ปริมาตรของสารละลาย</a:t>
                </a:r>
              </a:p>
            </p:txBody>
          </p:sp>
          <p:sp>
            <p:nvSpPr>
              <p:cNvPr id="27669" name="ชื่อเรื่อง 1"/>
              <p:cNvSpPr txBox="1">
                <a:spLocks/>
              </p:cNvSpPr>
              <p:nvPr/>
            </p:nvSpPr>
            <p:spPr bwMode="auto">
              <a:xfrm>
                <a:off x="4364360" y="2141240"/>
                <a:ext cx="411907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latin typeface="Angsana New" pitchFamily="18" charset="-34"/>
                  </a:rPr>
                  <a:t>=</a:t>
                </a:r>
                <a:endParaRPr lang="th-TH">
                  <a:latin typeface="Angsana New" pitchFamily="18" charset="-34"/>
                </a:endParaRPr>
              </a:p>
            </p:txBody>
          </p:sp>
        </p:grpSp>
        <p:cxnSp>
          <p:nvCxnSpPr>
            <p:cNvPr id="22" name="ตัวเชื่อมต่อตรง 21"/>
            <p:cNvCxnSpPr/>
            <p:nvPr/>
          </p:nvCxnSpPr>
          <p:spPr>
            <a:xfrm>
              <a:off x="4827498" y="3835766"/>
              <a:ext cx="22399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/>
            <p:cNvCxnSpPr/>
            <p:nvPr/>
          </p:nvCxnSpPr>
          <p:spPr>
            <a:xfrm>
              <a:off x="4814798" y="4553265"/>
              <a:ext cx="7207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4" name="ชื่อเรื่อง 1"/>
            <p:cNvSpPr txBox="1">
              <a:spLocks/>
            </p:cNvSpPr>
            <p:nvPr/>
          </p:nvSpPr>
          <p:spPr bwMode="auto">
            <a:xfrm>
              <a:off x="5642568" y="4264911"/>
              <a:ext cx="93266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>
                  <a:latin typeface="Angsana New" pitchFamily="18" charset="-34"/>
                  <a:sym typeface="Symbol" pitchFamily="18" charset="2"/>
                </a:rPr>
                <a:t></a:t>
              </a:r>
              <a:r>
                <a:rPr lang="en-US" sz="1800">
                  <a:latin typeface="Angsana New" pitchFamily="18" charset="-34"/>
                </a:rPr>
                <a:t> </a:t>
              </a:r>
              <a:r>
                <a:rPr lang="en-US">
                  <a:latin typeface="Angsana New" pitchFamily="18" charset="-34"/>
                </a:rPr>
                <a:t> </a:t>
              </a:r>
              <a:r>
                <a:rPr lang="en-US" sz="2600">
                  <a:latin typeface="Angsana New" pitchFamily="18" charset="-34"/>
                </a:rPr>
                <a:t>100</a:t>
              </a:r>
              <a:r>
                <a:rPr lang="en-US">
                  <a:latin typeface="Angsana New" pitchFamily="18" charset="-34"/>
                </a:rPr>
                <a:t>		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27665" name="สี่เหลี่ยมผืนผ้า 10"/>
            <p:cNvSpPr>
              <a:spLocks noChangeArrowheads="1"/>
            </p:cNvSpPr>
            <p:nvPr/>
          </p:nvSpPr>
          <p:spPr bwMode="auto">
            <a:xfrm>
              <a:off x="4728535" y="4494701"/>
              <a:ext cx="91403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>
                  <a:latin typeface="Angsana New" pitchFamily="18" charset="-34"/>
                </a:rPr>
                <a:t>500 cm</a:t>
              </a:r>
              <a:r>
                <a:rPr lang="en-US" sz="2600" baseline="30000">
                  <a:latin typeface="Angsana New" pitchFamily="18" charset="-34"/>
                </a:rPr>
                <a:t>3</a:t>
              </a:r>
              <a:endParaRPr lang="th-TH" sz="2600">
                <a:latin typeface="Angsana New" pitchFamily="18" charset="-34"/>
              </a:endParaRPr>
            </a:p>
          </p:txBody>
        </p:sp>
      </p:grpSp>
      <p:cxnSp>
        <p:nvCxnSpPr>
          <p:cNvPr id="25" name="ตัวเชื่อมต่อตรง 2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28677" name="Picture 5" descr="C:\Documents and Settings\Administrator\Desktop\PowerPoint\สารละลาย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6625" y="3560763"/>
            <a:ext cx="7164388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355600" y="361950"/>
            <a:ext cx="8428038" cy="884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indent="-354013" algn="l" fontAlgn="auto">
              <a:spcAft>
                <a:spcPts val="0"/>
              </a:spcAft>
              <a:defRPr/>
            </a:pPr>
            <a:r>
              <a:rPr lang="th-TH" sz="2800" b="1" dirty="0">
                <a:latin typeface="Angsana New" pitchFamily="18" charset="-34"/>
              </a:rPr>
              <a:t>จำนวนส่วนของตัวละลายในตัวทำละลาย</a:t>
            </a:r>
          </a:p>
          <a:p>
            <a:pPr marL="354013" indent="-354013" algn="l" fontAlgn="auto">
              <a:spcAft>
                <a:spcPts val="0"/>
              </a:spcAft>
              <a:tabLst>
                <a:tab pos="536575" algn="l"/>
              </a:tabLst>
              <a:defRPr/>
            </a:pPr>
            <a:r>
              <a:rPr lang="th-TH" sz="2800" dirty="0">
                <a:latin typeface="Angsana New" pitchFamily="18" charset="-34"/>
              </a:rPr>
              <a:t>		เป็นหน่วยความเข้มข้นที่บอกถึงปริมาณของตัวละลายที่มีอยู่ในตัวทำละลาย</a:t>
            </a: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682625" y="1412875"/>
            <a:ext cx="7418388" cy="2520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5113" indent="-265113" algn="l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sz="2800" b="1" dirty="0">
                <a:latin typeface="Angsana New" pitchFamily="18" charset="-34"/>
              </a:rPr>
              <a:t>ส่วนในพันส่วน </a:t>
            </a:r>
            <a:r>
              <a:rPr lang="th-TH" sz="2800" dirty="0">
                <a:latin typeface="Angsana New" pitchFamily="18" charset="-34"/>
              </a:rPr>
              <a:t>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part per thousand :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ppt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</a:rPr>
              <a:t>หมายถึง มีตัวละลายอยู่ 1 ส่วนในตัวทำละลาย 1 พันส่วน</a:t>
            </a:r>
          </a:p>
          <a:p>
            <a:pPr marL="265113" indent="-265113" algn="l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sz="2800" b="1" dirty="0">
                <a:latin typeface="Angsana New" pitchFamily="18" charset="-34"/>
              </a:rPr>
              <a:t>ส่วนในล้านส่วน </a:t>
            </a:r>
            <a:r>
              <a:rPr lang="th-TH" sz="2800" dirty="0">
                <a:latin typeface="Angsana New" pitchFamily="18" charset="-34"/>
              </a:rPr>
              <a:t>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part per million : ppm) </a:t>
            </a:r>
            <a:r>
              <a:rPr lang="th-TH" sz="2800" dirty="0">
                <a:latin typeface="Angsana New" pitchFamily="18" charset="-34"/>
              </a:rPr>
              <a:t>หมายถึง มีตัวละลายอยู่ 1 ส่วนในตัวทำละลาย 1 ล้านส่วน</a:t>
            </a:r>
          </a:p>
          <a:p>
            <a:pPr marL="265113" indent="-265113" algn="l" fontAlgn="auto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sz="2800" b="1" dirty="0">
                <a:latin typeface="Angsana New" pitchFamily="18" charset="-34"/>
              </a:rPr>
              <a:t>ส่วนในพันล้านส่วน </a:t>
            </a:r>
            <a:r>
              <a:rPr lang="th-TH" sz="2800" dirty="0">
                <a:latin typeface="Angsana New" pitchFamily="18" charset="-34"/>
              </a:rPr>
              <a:t>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part per billion : ppb) </a:t>
            </a:r>
            <a:r>
              <a:rPr lang="th-TH" sz="2800" dirty="0">
                <a:latin typeface="Angsana New" pitchFamily="18" charset="-34"/>
              </a:rPr>
              <a:t>หมายถึง มีตัวละลายอยู่ 1 ส่วนในตัวทำละลาย 1 พันล้านส่วน</a:t>
            </a: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</p:txBody>
      </p:sp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8"/>
          <p:cNvSpPr/>
          <p:nvPr/>
        </p:nvSpPr>
        <p:spPr>
          <a:xfrm>
            <a:off x="0" y="0"/>
            <a:ext cx="9179496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45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358775" y="374650"/>
            <a:ext cx="8378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การคำนวณหาความเข้มข้นของสารละลาย</a:t>
            </a:r>
          </a:p>
          <a:p>
            <a:r>
              <a:rPr lang="th-TH" sz="2600">
                <a:latin typeface="Angsana New" pitchFamily="18" charset="-34"/>
              </a:rPr>
              <a:t>	สามารถทำได้ </a:t>
            </a:r>
            <a:r>
              <a:rPr lang="en-US" sz="2600">
                <a:latin typeface="Angsana New" pitchFamily="18" charset="-34"/>
              </a:rPr>
              <a:t>2 </a:t>
            </a:r>
            <a:r>
              <a:rPr lang="th-TH" sz="2600">
                <a:latin typeface="Angsana New" pitchFamily="18" charset="-34"/>
              </a:rPr>
              <a:t>วิธี ได้แก่ การเทียบบัญญัติไตรยางศ์ และคำนวณโดยใช้สูตร</a:t>
            </a:r>
          </a:p>
        </p:txBody>
      </p:sp>
      <p:cxnSp>
        <p:nvCxnSpPr>
          <p:cNvPr id="15" name="ตัวเชื่อมต่อตรง 1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6" name="สี่เหลี่ยมผืนผ้า 4" hidden="1"/>
          <p:cNvSpPr>
            <a:spLocks noChangeArrowheads="1"/>
          </p:cNvSpPr>
          <p:nvPr/>
        </p:nvSpPr>
        <p:spPr bwMode="auto">
          <a:xfrm>
            <a:off x="4978400" y="5502275"/>
            <a:ext cx="515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latin typeface="Angsana New" pitchFamily="18" charset="-34"/>
              </a:rPr>
              <a:t>250</a:t>
            </a:r>
            <a:endParaRPr lang="th-TH" sz="2600">
              <a:latin typeface="Angsana New" pitchFamily="18" charset="-34"/>
            </a:endParaRPr>
          </a:p>
        </p:txBody>
      </p:sp>
      <p:grpSp>
        <p:nvGrpSpPr>
          <p:cNvPr id="3" name="กลุ่ม 6"/>
          <p:cNvGrpSpPr>
            <a:grpSpLocks/>
          </p:cNvGrpSpPr>
          <p:nvPr/>
        </p:nvGrpSpPr>
        <p:grpSpPr bwMode="auto">
          <a:xfrm>
            <a:off x="582613" y="1628775"/>
            <a:ext cx="7993062" cy="4894263"/>
            <a:chOff x="582064" y="1628800"/>
            <a:chExt cx="7992888" cy="4893647"/>
          </a:xfrm>
        </p:grpSpPr>
        <p:grpSp>
          <p:nvGrpSpPr>
            <p:cNvPr id="29708" name="กลุ่ม 3"/>
            <p:cNvGrpSpPr>
              <a:grpSpLocks/>
            </p:cNvGrpSpPr>
            <p:nvPr/>
          </p:nvGrpSpPr>
          <p:grpSpPr bwMode="auto">
            <a:xfrm>
              <a:off x="582064" y="1628800"/>
              <a:ext cx="7992888" cy="4893647"/>
              <a:chOff x="582064" y="1616949"/>
              <a:chExt cx="7992888" cy="4893647"/>
            </a:xfrm>
          </p:grpSpPr>
          <p:sp>
            <p:nvSpPr>
              <p:cNvPr id="14" name="สี่เหลี่ยมผืนผ้า 13"/>
              <p:cNvSpPr/>
              <p:nvPr/>
            </p:nvSpPr>
            <p:spPr>
              <a:xfrm>
                <a:off x="582064" y="1616949"/>
                <a:ext cx="7992888" cy="4893647"/>
              </a:xfrm>
              <a:prstGeom prst="rect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600" b="1" dirty="0">
                    <a:latin typeface="Angsana New" pitchFamily="18" charset="-34"/>
                  </a:rPr>
                  <a:t>ตัวอย่าง </a:t>
                </a:r>
                <a:r>
                  <a:rPr lang="th-TH" sz="2600" dirty="0">
                    <a:latin typeface="Angsana New" pitchFamily="18" charset="-34"/>
                  </a:rPr>
                  <a:t>	จงหาความเข้มข้นของสารละลายแอลกอฮอล์ ซึ่งประกอบด้วยแอลกอฮอล์ </a:t>
                </a:r>
                <a:r>
                  <a:rPr lang="en-US" sz="2600" dirty="0">
                    <a:latin typeface="Angsana New" pitchFamily="18" charset="-34"/>
                  </a:rPr>
                  <a:t>50 </a:t>
                </a:r>
                <a:r>
                  <a:rPr lang="th-TH" sz="2600" dirty="0">
                    <a:latin typeface="Angsana New" pitchFamily="18" charset="-34"/>
                  </a:rPr>
                  <a:t>	ลูกบาศก์เซนติเมตร ละลายในน้ำ </a:t>
                </a:r>
                <a:r>
                  <a:rPr lang="en-US" sz="2600" dirty="0">
                    <a:latin typeface="Angsana New" pitchFamily="18" charset="-34"/>
                  </a:rPr>
                  <a:t>200</a:t>
                </a:r>
                <a:r>
                  <a:rPr lang="th-TH" sz="2600" dirty="0">
                    <a:latin typeface="Angsana New" pitchFamily="18" charset="-34"/>
                  </a:rPr>
                  <a:t> ลูกบาศก์เซนติเมตร    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600" dirty="0">
                    <a:latin typeface="Angsana New" pitchFamily="18" charset="-34"/>
                  </a:rPr>
                  <a:t>	</a:t>
                </a:r>
                <a:r>
                  <a:rPr lang="th-TH" sz="2600" b="1" dirty="0">
                    <a:latin typeface="Angsana New" pitchFamily="18" charset="-34"/>
                  </a:rPr>
                  <a:t>วิธีที่ </a:t>
                </a:r>
                <a:r>
                  <a:rPr lang="en-US" sz="2600" b="1" dirty="0">
                    <a:latin typeface="Angsana New" pitchFamily="18" charset="-34"/>
                  </a:rPr>
                  <a:t>1</a:t>
                </a:r>
                <a:r>
                  <a:rPr lang="th-TH" sz="2600" b="1" dirty="0">
                    <a:latin typeface="Angsana New" pitchFamily="18" charset="-34"/>
                  </a:rPr>
                  <a:t>    </a:t>
                </a:r>
                <a:r>
                  <a:rPr lang="th-TH" sz="2600" dirty="0">
                    <a:latin typeface="Angsana New" pitchFamily="18" charset="-34"/>
                  </a:rPr>
                  <a:t>	คำนวณโดยการเทียบบัญญัติไตรยางศ์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600" dirty="0">
                    <a:latin typeface="Angsana New" pitchFamily="18" charset="-34"/>
                  </a:rPr>
                  <a:t>		สารละลาย </a:t>
                </a:r>
                <a:r>
                  <a:rPr lang="en-US" sz="2600" dirty="0">
                    <a:latin typeface="Angsana New" pitchFamily="18" charset="-34"/>
                  </a:rPr>
                  <a:t>250 </a:t>
                </a:r>
                <a:r>
                  <a:rPr lang="th-TH" sz="2600" dirty="0">
                    <a:latin typeface="Angsana New" pitchFamily="18" charset="-34"/>
                  </a:rPr>
                  <a:t> </a:t>
                </a:r>
                <a:r>
                  <a:rPr lang="en-US" sz="2600" dirty="0">
                    <a:latin typeface="Angsana New" pitchFamily="18" charset="-34"/>
                  </a:rPr>
                  <a:t>cm</a:t>
                </a:r>
                <a:r>
                  <a:rPr lang="en-US" sz="2600" baseline="30000" dirty="0">
                    <a:latin typeface="Angsana New" pitchFamily="18" charset="-34"/>
                  </a:rPr>
                  <a:t>3  </a:t>
                </a:r>
                <a:r>
                  <a:rPr lang="th-TH" sz="2600" baseline="30000" dirty="0">
                    <a:latin typeface="Angsana New" pitchFamily="18" charset="-34"/>
                  </a:rPr>
                  <a:t>   </a:t>
                </a:r>
                <a:r>
                  <a:rPr lang="th-TH" sz="2600" dirty="0">
                    <a:latin typeface="Angsana New" pitchFamily="18" charset="-34"/>
                  </a:rPr>
                  <a:t>มีแอลกอฮอล์ </a:t>
                </a:r>
                <a:r>
                  <a:rPr lang="en-US" sz="2600" dirty="0">
                    <a:latin typeface="Angsana New" pitchFamily="18" charset="-34"/>
                  </a:rPr>
                  <a:t>      50 </a:t>
                </a:r>
                <a:r>
                  <a:rPr lang="th-TH" sz="2600" dirty="0">
                    <a:latin typeface="Angsana New" pitchFamily="18" charset="-34"/>
                  </a:rPr>
                  <a:t> </a:t>
                </a:r>
                <a:r>
                  <a:rPr lang="en-US" sz="2600" dirty="0">
                    <a:latin typeface="Angsana New" pitchFamily="18" charset="-34"/>
                  </a:rPr>
                  <a:t>cm</a:t>
                </a:r>
                <a:r>
                  <a:rPr lang="en-US" sz="2600" baseline="30000" dirty="0">
                    <a:latin typeface="Angsana New" pitchFamily="18" charset="-34"/>
                  </a:rPr>
                  <a:t>3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600" baseline="30000" dirty="0">
                    <a:latin typeface="Angsana New" pitchFamily="18" charset="-34"/>
                  </a:rPr>
                  <a:t>		</a:t>
                </a:r>
                <a:r>
                  <a:rPr lang="th-TH" sz="2600" dirty="0">
                    <a:latin typeface="Angsana New" pitchFamily="18" charset="-34"/>
                  </a:rPr>
                  <a:t>สารละลาย </a:t>
                </a:r>
                <a:r>
                  <a:rPr lang="en-US" sz="2600" dirty="0">
                    <a:latin typeface="Angsana New" pitchFamily="18" charset="-34"/>
                  </a:rPr>
                  <a:t>100 </a:t>
                </a:r>
                <a:r>
                  <a:rPr lang="th-TH" sz="2600" dirty="0">
                    <a:latin typeface="Angsana New" pitchFamily="18" charset="-34"/>
                  </a:rPr>
                  <a:t> </a:t>
                </a:r>
                <a:r>
                  <a:rPr lang="en-US" sz="2600" dirty="0">
                    <a:latin typeface="Angsana New" pitchFamily="18" charset="-34"/>
                  </a:rPr>
                  <a:t>cm</a:t>
                </a:r>
                <a:r>
                  <a:rPr lang="en-US" sz="2600" baseline="30000" dirty="0">
                    <a:latin typeface="Angsana New" pitchFamily="18" charset="-34"/>
                  </a:rPr>
                  <a:t>3  </a:t>
                </a:r>
                <a:r>
                  <a:rPr lang="th-TH" sz="2600" baseline="30000" dirty="0">
                    <a:latin typeface="Angsana New" pitchFamily="18" charset="-34"/>
                  </a:rPr>
                  <a:t>   </a:t>
                </a:r>
                <a:r>
                  <a:rPr lang="th-TH" sz="2600" dirty="0">
                    <a:latin typeface="Angsana New" pitchFamily="18" charset="-34"/>
                  </a:rPr>
                  <a:t>มีแอลกอฮอล์ </a:t>
                </a:r>
                <a:r>
                  <a:rPr lang="en-US" sz="2600" dirty="0">
                    <a:latin typeface="Angsana New" pitchFamily="18" charset="-34"/>
                  </a:rPr>
                  <a:t>       50 </a:t>
                </a:r>
                <a:r>
                  <a:rPr lang="en-US" sz="1800" dirty="0">
                    <a:latin typeface="Angsana New" pitchFamily="18" charset="-34"/>
                    <a:sym typeface="Symbol"/>
                  </a:rPr>
                  <a:t></a:t>
                </a:r>
                <a:r>
                  <a:rPr lang="en-US" sz="2400" b="1" dirty="0">
                    <a:latin typeface="Angsana New" pitchFamily="18" charset="-34"/>
                    <a:sym typeface="Symbol"/>
                  </a:rPr>
                  <a:t> </a:t>
                </a:r>
                <a:r>
                  <a:rPr lang="en-US" sz="2600" dirty="0">
                    <a:latin typeface="Angsana New" pitchFamily="18" charset="-34"/>
                  </a:rPr>
                  <a:t>100       =    20</a:t>
                </a:r>
                <a:endParaRPr lang="th-TH" sz="2600" baseline="30000" dirty="0">
                  <a:latin typeface="Angsana New" pitchFamily="18" charset="-34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dirty="0">
                    <a:latin typeface="Angsana New" pitchFamily="18" charset="-34"/>
                  </a:rPr>
                  <a:t>						    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600" dirty="0">
                    <a:latin typeface="Angsana New" pitchFamily="18" charset="-34"/>
                  </a:rPr>
                  <a:t>	</a:t>
                </a:r>
                <a:r>
                  <a:rPr lang="th-TH" sz="2600" b="1" dirty="0">
                    <a:latin typeface="Angsana New" pitchFamily="18" charset="-34"/>
                  </a:rPr>
                  <a:t>วิธีที่ </a:t>
                </a:r>
                <a:r>
                  <a:rPr lang="en-US" sz="2600" b="1" dirty="0">
                    <a:latin typeface="Angsana New" pitchFamily="18" charset="-34"/>
                  </a:rPr>
                  <a:t>2</a:t>
                </a:r>
                <a:r>
                  <a:rPr lang="th-TH" sz="2600" b="1" dirty="0">
                    <a:latin typeface="Angsana New" pitchFamily="18" charset="-34"/>
                  </a:rPr>
                  <a:t>    </a:t>
                </a:r>
                <a:r>
                  <a:rPr lang="th-TH" sz="2600" dirty="0">
                    <a:latin typeface="Angsana New" pitchFamily="18" charset="-34"/>
                  </a:rPr>
                  <a:t>	</a:t>
                </a:r>
                <a:r>
                  <a:rPr lang="th-TH" sz="2600" b="1" dirty="0">
                    <a:latin typeface="Angsana New" pitchFamily="18" charset="-34"/>
                  </a:rPr>
                  <a:t>คำนวณโดยใช้สูตร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 dirty="0">
                  <a:latin typeface="Angsana New" pitchFamily="18" charset="-34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2600" dirty="0">
                  <a:latin typeface="Angsana New" pitchFamily="18" charset="-34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dirty="0">
                    <a:latin typeface="Angsana New" pitchFamily="18" charset="-34"/>
                  </a:rPr>
                  <a:t>			      	=         50 </a:t>
                </a:r>
                <a:r>
                  <a:rPr lang="th-TH" sz="2600" dirty="0">
                    <a:latin typeface="Angsana New" pitchFamily="18" charset="-34"/>
                  </a:rPr>
                  <a:t> 	</a:t>
                </a:r>
                <a:r>
                  <a:rPr lang="en-US" sz="2600" dirty="0">
                    <a:latin typeface="Angsana New" pitchFamily="18" charset="-34"/>
                  </a:rPr>
                  <a:t>         =       20             	        				        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dirty="0">
                    <a:latin typeface="Angsana New" pitchFamily="18" charset="-34"/>
                  </a:rPr>
                  <a:t>	</a:t>
                </a:r>
                <a:r>
                  <a:rPr lang="th-TH" sz="2600" dirty="0">
                    <a:latin typeface="Angsana New" pitchFamily="18" charset="-34"/>
                  </a:rPr>
                  <a:t>ดังนั้น สารละลายแอลกอฮอล์มีความเข้มข้น </a:t>
                </a:r>
                <a:r>
                  <a:rPr lang="en-US" sz="2600" dirty="0">
                    <a:latin typeface="Angsana New" pitchFamily="18" charset="-34"/>
                  </a:rPr>
                  <a:t>20%</a:t>
                </a:r>
                <a:endParaRPr lang="th-TH" sz="2600" dirty="0">
                  <a:latin typeface="Angsana New" pitchFamily="18" charset="-34"/>
                </a:endParaRPr>
              </a:p>
            </p:txBody>
          </p:sp>
          <p:sp>
            <p:nvSpPr>
              <p:cNvPr id="29712" name="ชื่อเรื่อง 1"/>
              <p:cNvSpPr txBox="1">
                <a:spLocks/>
              </p:cNvSpPr>
              <p:nvPr/>
            </p:nvSpPr>
            <p:spPr bwMode="auto">
              <a:xfrm>
                <a:off x="5528855" y="5217349"/>
                <a:ext cx="93266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800">
                    <a:latin typeface="Angsana New" pitchFamily="18" charset="-34"/>
                    <a:sym typeface="Symbol" pitchFamily="18" charset="2"/>
                  </a:rPr>
                  <a:t></a:t>
                </a:r>
                <a:r>
                  <a:rPr lang="en-US" sz="1800">
                    <a:latin typeface="Angsana New" pitchFamily="18" charset="-34"/>
                  </a:rPr>
                  <a:t> </a:t>
                </a:r>
                <a:r>
                  <a:rPr lang="en-US">
                    <a:latin typeface="Angsana New" pitchFamily="18" charset="-34"/>
                  </a:rPr>
                  <a:t> </a:t>
                </a:r>
                <a:r>
                  <a:rPr lang="en-US" sz="2600">
                    <a:latin typeface="Angsana New" pitchFamily="18" charset="-34"/>
                  </a:rPr>
                  <a:t>100</a:t>
                </a:r>
                <a:r>
                  <a:rPr lang="en-US">
                    <a:latin typeface="Angsana New" pitchFamily="18" charset="-34"/>
                  </a:rPr>
                  <a:t>		</a:t>
                </a:r>
                <a:endParaRPr lang="th-TH">
                  <a:latin typeface="Angsana New" pitchFamily="18" charset="-34"/>
                </a:endParaRPr>
              </a:p>
            </p:txBody>
          </p:sp>
          <p:cxnSp>
            <p:nvCxnSpPr>
              <p:cNvPr id="23" name="ตัวเชื่อมต่อตรง 22"/>
              <p:cNvCxnSpPr/>
              <p:nvPr/>
            </p:nvCxnSpPr>
            <p:spPr>
              <a:xfrm>
                <a:off x="4749160" y="5583613"/>
                <a:ext cx="68737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ตัวเชื่อมต่อตรง 23"/>
              <p:cNvCxnSpPr/>
              <p:nvPr/>
            </p:nvCxnSpPr>
            <p:spPr>
              <a:xfrm>
                <a:off x="5922298" y="3551868"/>
                <a:ext cx="9921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715" name="กลุ่ม 24"/>
              <p:cNvGrpSpPr>
                <a:grpSpLocks/>
              </p:cNvGrpSpPr>
              <p:nvPr/>
            </p:nvGrpSpPr>
            <p:grpSpPr bwMode="auto">
              <a:xfrm>
                <a:off x="986581" y="4345585"/>
                <a:ext cx="7038367" cy="883615"/>
                <a:chOff x="1116455" y="1895720"/>
                <a:chExt cx="7038367" cy="883615"/>
              </a:xfrm>
            </p:grpSpPr>
            <p:sp>
              <p:nvSpPr>
                <p:cNvPr id="29717" name="ชื่อเรื่อง 1"/>
                <p:cNvSpPr txBox="1">
                  <a:spLocks/>
                </p:cNvSpPr>
                <p:nvPr/>
              </p:nvSpPr>
              <p:spPr bwMode="auto">
                <a:xfrm>
                  <a:off x="1116455" y="2141240"/>
                  <a:ext cx="3247905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th-TH" sz="2600">
                      <a:latin typeface="Angsana New" pitchFamily="18" charset="-34"/>
                    </a:rPr>
                    <a:t>ร้อยละโดยปริมาตรต่อปริมาตร </a:t>
                  </a:r>
                  <a:r>
                    <a:rPr lang="en-US" sz="2600">
                      <a:latin typeface="Angsana New" pitchFamily="18" charset="-34"/>
                    </a:rPr>
                    <a:t>	</a:t>
                  </a:r>
                  <a:endParaRPr lang="th-TH" sz="2600">
                    <a:latin typeface="Angsana New" pitchFamily="18" charset="-34"/>
                  </a:endParaRPr>
                </a:p>
              </p:txBody>
            </p:sp>
            <p:sp>
              <p:nvSpPr>
                <p:cNvPr id="29718" name="ชื่อเรื่อง 1"/>
                <p:cNvSpPr txBox="1">
                  <a:spLocks/>
                </p:cNvSpPr>
                <p:nvPr/>
              </p:nvSpPr>
              <p:spPr bwMode="auto">
                <a:xfrm>
                  <a:off x="7222154" y="2083980"/>
                  <a:ext cx="93266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800">
                      <a:latin typeface="Angsana New" pitchFamily="18" charset="-34"/>
                      <a:sym typeface="Symbol" pitchFamily="18" charset="2"/>
                    </a:rPr>
                    <a:t></a:t>
                  </a:r>
                  <a:r>
                    <a:rPr lang="en-US" sz="2600">
                      <a:latin typeface="Angsana New" pitchFamily="18" charset="-34"/>
                    </a:rPr>
                    <a:t>  100		</a:t>
                  </a:r>
                  <a:endParaRPr lang="th-TH" sz="2600">
                    <a:latin typeface="Angsana New" pitchFamily="18" charset="-34"/>
                  </a:endParaRPr>
                </a:p>
              </p:txBody>
            </p:sp>
            <p:sp>
              <p:nvSpPr>
                <p:cNvPr id="29719" name="ชื่อเรื่อง 1"/>
                <p:cNvSpPr txBox="1">
                  <a:spLocks/>
                </p:cNvSpPr>
                <p:nvPr/>
              </p:nvSpPr>
              <p:spPr bwMode="auto">
                <a:xfrm>
                  <a:off x="4953445" y="1895720"/>
                  <a:ext cx="2444836" cy="8836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th-TH" sz="2600">
                      <a:latin typeface="Angsana New" pitchFamily="18" charset="-34"/>
                    </a:rPr>
                    <a:t> ปริมาตรของตัวละลาย     </a:t>
                  </a:r>
                  <a:endParaRPr lang="en-US" sz="2600">
                    <a:latin typeface="Angsana New" pitchFamily="18" charset="-34"/>
                  </a:endParaRPr>
                </a:p>
                <a:p>
                  <a:r>
                    <a:rPr lang="th-TH" sz="2600">
                      <a:latin typeface="Angsana New" pitchFamily="18" charset="-34"/>
                    </a:rPr>
                    <a:t>ปริมาตรของสารละลาย</a:t>
                  </a:r>
                </a:p>
              </p:txBody>
            </p:sp>
            <p:sp>
              <p:nvSpPr>
                <p:cNvPr id="29720" name="ชื่อเรื่อง 1"/>
                <p:cNvSpPr txBox="1">
                  <a:spLocks/>
                </p:cNvSpPr>
                <p:nvPr/>
              </p:nvSpPr>
              <p:spPr bwMode="auto">
                <a:xfrm>
                  <a:off x="4364360" y="2141240"/>
                  <a:ext cx="411907" cy="432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600">
                      <a:latin typeface="Angsana New" pitchFamily="18" charset="-34"/>
                    </a:rPr>
                    <a:t>=</a:t>
                  </a:r>
                  <a:endParaRPr lang="th-TH" sz="2600">
                    <a:latin typeface="Angsana New" pitchFamily="18" charset="-34"/>
                  </a:endParaRPr>
                </a:p>
              </p:txBody>
            </p:sp>
          </p:grpSp>
          <p:cxnSp>
            <p:nvCxnSpPr>
              <p:cNvPr id="30" name="ตัวเชื่อมต่อตรง 29"/>
              <p:cNvCxnSpPr/>
              <p:nvPr/>
            </p:nvCxnSpPr>
            <p:spPr>
              <a:xfrm>
                <a:off x="4969818" y="4785200"/>
                <a:ext cx="20510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09" name="สี่เหลี่ยมผืนผ้า 30"/>
            <p:cNvSpPr>
              <a:spLocks noChangeArrowheads="1"/>
            </p:cNvSpPr>
            <p:nvPr/>
          </p:nvSpPr>
          <p:spPr bwMode="auto">
            <a:xfrm>
              <a:off x="6147628" y="3446204"/>
              <a:ext cx="51648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>
                  <a:latin typeface="Angsana New" pitchFamily="18" charset="-34"/>
                </a:rPr>
                <a:t>250</a:t>
              </a:r>
            </a:p>
          </p:txBody>
        </p:sp>
        <p:sp>
          <p:nvSpPr>
            <p:cNvPr id="29710" name="สี่เหลี่ยมผืนผ้า 31"/>
            <p:cNvSpPr>
              <a:spLocks noChangeArrowheads="1"/>
            </p:cNvSpPr>
            <p:nvPr/>
          </p:nvSpPr>
          <p:spPr bwMode="auto">
            <a:xfrm>
              <a:off x="4788024" y="5517232"/>
              <a:ext cx="51648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>
                  <a:latin typeface="Angsana New" pitchFamily="18" charset="-34"/>
                </a:rPr>
                <a:t>250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-19364" y="0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395536" y="332656"/>
            <a:ext cx="223971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</a:rPr>
              <a:t>สารเนื้อผสม</a:t>
            </a:r>
          </a:p>
        </p:txBody>
      </p:sp>
      <p:pic>
        <p:nvPicPr>
          <p:cNvPr id="2058" name="Picture 10" descr="http://www.visualphotos.com/photo/2x2570657/milk_bottle_and_glass_of_milk_close-up_03166CS-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2900" y="1727200"/>
            <a:ext cx="3706813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23528" y="332656"/>
            <a:ext cx="566853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</a:rPr>
              <a:t>สมบัติของสารและการจำแนกสาร</a:t>
            </a:r>
          </a:p>
        </p:txBody>
      </p:sp>
      <p:grpSp>
        <p:nvGrpSpPr>
          <p:cNvPr id="2" name="กลุ่ม 2"/>
          <p:cNvGrpSpPr>
            <a:grpSpLocks/>
          </p:cNvGrpSpPr>
          <p:nvPr/>
        </p:nvGrpSpPr>
        <p:grpSpPr bwMode="auto">
          <a:xfrm>
            <a:off x="4211638" y="2501900"/>
            <a:ext cx="4840287" cy="4456113"/>
            <a:chOff x="4211960" y="2501131"/>
            <a:chExt cx="4839939" cy="4456261"/>
          </a:xfrm>
        </p:grpSpPr>
        <p:pic>
          <p:nvPicPr>
            <p:cNvPr id="4103" name="Picture 2" descr="http://corallista.com/wp-content/uploads/2011/09/ice-cubes-for-toned-glowing-skin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40" b="100000" l="4746" r="98644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4964979"/>
              <a:ext cx="2811045" cy="1774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4" descr="http://yourfitnesscorner.com/wp-content/uploads/2013/09/Glass-of-water1.jpe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992067" y="2501131"/>
              <a:ext cx="3059832" cy="4456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ผืนผ้า 2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-107950" y="360363"/>
            <a:ext cx="2232025" cy="5953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323850" y="404813"/>
            <a:ext cx="2016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สารเนื้อผสม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547813" y="1476375"/>
          <a:ext cx="6096000" cy="1632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419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สารเนื้อผสม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สารผสมที่ประกอบด้วยสารตั้งแต่</a:t>
                      </a:r>
                      <a:r>
                        <a:rPr lang="en-US" sz="280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en-US" sz="280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baseline="0" dirty="0">
                          <a:latin typeface="Angsana New" pitchFamily="18" charset="-34"/>
                          <a:cs typeface="Angsana New" pitchFamily="18" charset="-34"/>
                        </a:rPr>
                        <a:t>ชนิดขึ้นไป  โดยเนื้อสารไม่กลมกลืนเป็นเนื้อเดียวกัน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755650" y="3686175"/>
          <a:ext cx="2735413" cy="2326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สารแขวนลอย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สารชนิดหนึ่งมีโมเลกุลใหญ่กว่า </a:t>
                      </a: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100 </a:t>
                      </a: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นาโนเมตร ลอยอยู่ในสารอีกชนิดหนึ่ง</a:t>
                      </a:r>
                      <a:endParaRPr lang="th-TH" dirty="0"/>
                    </a:p>
                    <a:p>
                      <a:endParaRPr lang="th-TH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5651500" y="3705225"/>
          <a:ext cx="273630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สาร</a:t>
                      </a:r>
                      <a:r>
                        <a:rPr lang="th-TH" sz="2800" b="1" dirty="0" err="1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คอลลอยด์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สารชนิดหนึ่งมีโมเลกุลขนาดประมาณ</a:t>
                      </a:r>
                      <a:r>
                        <a:rPr lang="th-TH" sz="280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aseline="0" dirty="0">
                          <a:latin typeface="Angsana New" pitchFamily="18" charset="-34"/>
                          <a:cs typeface="Angsana New" pitchFamily="18" charset="-34"/>
                        </a:rPr>
                        <a:t>1-</a:t>
                      </a:r>
                      <a:r>
                        <a:rPr lang="th-TH" sz="280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aseline="0" dirty="0">
                          <a:latin typeface="Angsana New" pitchFamily="18" charset="-34"/>
                          <a:cs typeface="Angsana New" pitchFamily="18" charset="-34"/>
                        </a:rPr>
                        <a:t>100 </a:t>
                      </a:r>
                      <a:br>
                        <a:rPr lang="th-TH" sz="2800" baseline="0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2800" baseline="0" dirty="0">
                          <a:latin typeface="Angsana New" pitchFamily="18" charset="-34"/>
                          <a:cs typeface="Angsana New" pitchFamily="18" charset="-34"/>
                        </a:rPr>
                        <a:t>นาโนเมตร กระจายอยู่ในสารอีกชนิดหนึ่ง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กลุ่ม 17"/>
          <p:cNvGrpSpPr>
            <a:grpSpLocks/>
          </p:cNvGrpSpPr>
          <p:nvPr/>
        </p:nvGrpSpPr>
        <p:grpSpPr bwMode="auto">
          <a:xfrm>
            <a:off x="2455863" y="3101975"/>
            <a:ext cx="4321175" cy="584200"/>
            <a:chOff x="2456298" y="2996952"/>
            <a:chExt cx="4320000" cy="584448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>
              <a:off x="4616298" y="2996952"/>
              <a:ext cx="0" cy="2874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flipH="1">
              <a:off x="2456298" y="3284412"/>
              <a:ext cx="432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>
              <a:off x="2456298" y="3284412"/>
              <a:ext cx="0" cy="289048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>
              <a:off x="6766776" y="3293941"/>
              <a:ext cx="0" cy="287459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ตัวเชื่อมต่อตรง 1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4" name="ตัวเชื่อมต่อตรง 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908050"/>
            <a:ext cx="184785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352425" y="1187450"/>
            <a:ext cx="486727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thaiDist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ของผสมที่เกิดจากสาร </a:t>
            </a:r>
            <a:r>
              <a:rPr lang="en-US">
                <a:latin typeface="Angsana New" pitchFamily="18" charset="-34"/>
              </a:rPr>
              <a:t>2 </a:t>
            </a:r>
            <a:r>
              <a:rPr lang="th-TH">
                <a:latin typeface="Angsana New" pitchFamily="18" charset="-34"/>
              </a:rPr>
              <a:t>ชนิดรวมกัน โดยสารชนิดหนึ่งมีโมเลกุลใหญ่กว่า </a:t>
            </a:r>
            <a:r>
              <a:rPr lang="en-US">
                <a:latin typeface="Angsana New" pitchFamily="18" charset="-34"/>
              </a:rPr>
              <a:t>100 </a:t>
            </a:r>
            <a:r>
              <a:rPr lang="th-TH">
                <a:latin typeface="Angsana New" pitchFamily="18" charset="-34"/>
              </a:rPr>
              <a:t>นาโนเมตร ลอยอยู่ในสารอีกชนิดหนึ่ง</a:t>
            </a:r>
          </a:p>
          <a:p>
            <a:pPr marL="265113" indent="-265113" algn="thaiDist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โมเลกุลเหล่านี้จะแขวนลอยอยู่ได้ไม่นานก็จะจมลงสู่ด้านล่าง </a:t>
            </a:r>
          </a:p>
          <a:p>
            <a:pPr marL="265113" indent="-265113" algn="thaiDist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เมื่อมองด้วยตาเปล่าจะมีลักษณะขุ่น</a:t>
            </a:r>
          </a:p>
          <a:p>
            <a:pPr marL="265113" indent="-265113" algn="thaiDist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ตัวอย่างเช่น ทรายกับน้ำ โคลนกับน้ำ ปูนขาวกับน้ำ เป็นต้น</a:t>
            </a:r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07950" y="360363"/>
            <a:ext cx="2447925" cy="5953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 bwMode="auto">
          <a:xfrm>
            <a:off x="323850" y="333375"/>
            <a:ext cx="2016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สารแขวนลอย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719138" y="4076700"/>
          <a:ext cx="742761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err="1">
                          <a:latin typeface="Angsana New" pitchFamily="18" charset="-34"/>
                          <a:cs typeface="Angsana New" pitchFamily="18" charset="-34"/>
                        </a:rPr>
                        <a:t>คอลลอยด์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อนุภาค</a:t>
                      </a:r>
                      <a:r>
                        <a:rPr lang="th-TH" dirty="0" err="1">
                          <a:latin typeface="Angsana New" pitchFamily="18" charset="-34"/>
                          <a:cs typeface="Angsana New" pitchFamily="18" charset="-34"/>
                        </a:rPr>
                        <a:t>คอลลอยด์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สารอีกชนิดหนึ่ง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หมอก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ละอองน้ำ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อากาศ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ควันบุหรี่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ผงถ่าน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อากาศ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สีทาบ้าน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เม็ดสี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น้ำ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222250"/>
            <a:ext cx="30480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250825" y="1268413"/>
            <a:ext cx="5743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</a:rPr>
              <a:t>ของผสมที่เกิดจากสาร </a:t>
            </a:r>
            <a:r>
              <a:rPr lang="en-US" dirty="0">
                <a:latin typeface="Angsana New" pitchFamily="18" charset="-34"/>
              </a:rPr>
              <a:t>2 </a:t>
            </a:r>
            <a:r>
              <a:rPr lang="th-TH" dirty="0">
                <a:latin typeface="Angsana New" pitchFamily="18" charset="-34"/>
              </a:rPr>
              <a:t>ชนิดรวมกัน โดยสาร</a:t>
            </a:r>
            <a:br>
              <a:rPr lang="th-TH" dirty="0">
                <a:latin typeface="Angsana New" pitchFamily="18" charset="-34"/>
              </a:rPr>
            </a:br>
            <a:r>
              <a:rPr lang="th-TH" dirty="0">
                <a:latin typeface="Angsana New" pitchFamily="18" charset="-34"/>
              </a:rPr>
              <a:t>ชนิดหนึ่งมีโมเลกุลขนาดประมาณ </a:t>
            </a:r>
            <a:r>
              <a:rPr lang="en-US" dirty="0">
                <a:latin typeface="Angsana New" pitchFamily="18" charset="-34"/>
              </a:rPr>
              <a:t>1-</a:t>
            </a:r>
            <a:r>
              <a:rPr lang="th-TH" dirty="0">
                <a:latin typeface="Angsana New" pitchFamily="18" charset="-34"/>
              </a:rPr>
              <a:t> </a:t>
            </a:r>
            <a:r>
              <a:rPr lang="en-US" dirty="0">
                <a:latin typeface="Angsana New" pitchFamily="18" charset="-34"/>
              </a:rPr>
              <a:t>100 </a:t>
            </a:r>
            <a:r>
              <a:rPr lang="th-TH" dirty="0">
                <a:latin typeface="Angsana New" pitchFamily="18" charset="-34"/>
              </a:rPr>
              <a:t>นาโนเมตร กระจายอยู่ในสารอีกชนิดหนึ่ง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 dirty="0">
                <a:latin typeface="Angsana New" pitchFamily="18" charset="-34"/>
              </a:rPr>
              <a:t>บางชนิดเมื่อมองด้วยตาเปล่าจะมีลักษณะคล้าย</a:t>
            </a:r>
            <a:br>
              <a:rPr lang="th-TH" dirty="0">
                <a:latin typeface="Angsana New" pitchFamily="18" charset="-34"/>
              </a:rPr>
            </a:br>
            <a:r>
              <a:rPr lang="th-TH" dirty="0">
                <a:latin typeface="Angsana New" pitchFamily="18" charset="-34"/>
              </a:rPr>
              <a:t>สารเนื้อเดียว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-107950" y="360363"/>
            <a:ext cx="2232025" cy="5953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 bwMode="auto">
          <a:xfrm>
            <a:off x="323850" y="333375"/>
            <a:ext cx="2016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สารคอลลอยด์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39703" y="500042"/>
            <a:ext cx="5003801" cy="5730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 fontAlgn="auto">
              <a:spcAft>
                <a:spcPts val="0"/>
              </a:spcAft>
              <a:buClr>
                <a:srgbClr val="7030A0"/>
              </a:buClr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อิมัลชัน</a:t>
            </a:r>
          </a:p>
          <a:p>
            <a:pPr marL="457200" indent="-457200" algn="thaiDist" fontAlgn="auto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th-TH" sz="2800" dirty="0" err="1">
                <a:latin typeface="Angsana New" pitchFamily="18" charset="-34"/>
              </a:rPr>
              <a:t>คอลลอยด์</a:t>
            </a:r>
            <a:r>
              <a:rPr lang="th-TH" sz="2800" dirty="0">
                <a:latin typeface="Angsana New" pitchFamily="18" charset="-34"/>
              </a:rPr>
              <a:t>บางประเภท อนุภาค</a:t>
            </a:r>
            <a:r>
              <a:rPr lang="th-TH" sz="2800" dirty="0" err="1">
                <a:latin typeface="Angsana New" pitchFamily="18" charset="-34"/>
              </a:rPr>
              <a:t>คอลลอยด์</a:t>
            </a:r>
            <a:r>
              <a:rPr lang="th-TH" sz="2800" dirty="0">
                <a:latin typeface="Angsana New" pitchFamily="18" charset="-34"/>
              </a:rPr>
              <a:t>   จะไม่สามารถกระจายอยู่ในสารอีกชนิดหนึ่งได้นาน เช่น น้ำกับน้ำมันพืช เมื่อเขย่าจะดูเหมือนว่าผสมกันได้ แต่เมื่อตั้งไว้สักครู่หนึ่ง น้ำกับน้ำมันพืชจะแยกตัวออกจากกัน เรียกสารผสมนี้ว่า </a:t>
            </a:r>
            <a:r>
              <a:rPr lang="th-TH" sz="2800" b="1" dirty="0">
                <a:latin typeface="Angsana New" pitchFamily="18" charset="-34"/>
              </a:rPr>
              <a:t>อิมัลชัน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emulsion</a:t>
            </a:r>
            <a:r>
              <a:rPr lang="th-TH" sz="2800" b="1" dirty="0">
                <a:latin typeface="Angsana New" pitchFamily="18" charset="-34"/>
              </a:rPr>
              <a:t>)</a:t>
            </a:r>
          </a:p>
          <a:p>
            <a:pPr algn="thaiDist" fontAlgn="auto">
              <a:spcAft>
                <a:spcPts val="0"/>
              </a:spcAft>
              <a:buClr>
                <a:srgbClr val="7030A0"/>
              </a:buClr>
              <a:defRPr/>
            </a:pPr>
            <a:endParaRPr lang="th-TH" sz="2800" b="1" dirty="0">
              <a:latin typeface="Angsana New" pitchFamily="18" charset="-34"/>
            </a:endParaRPr>
          </a:p>
          <a:p>
            <a:pPr marL="457200" indent="-457200" algn="thaiDist" fontAlgn="auto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th-TH" sz="2800" dirty="0">
                <a:latin typeface="Angsana New" pitchFamily="18" charset="-34"/>
              </a:rPr>
              <a:t>สามารถทำให้อิมัลชันเป็นสารผสมที่อยู่ตัวได้ โดยการเติมสารตัวที่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>
                <a:latin typeface="Angsana New" pitchFamily="18" charset="-34"/>
              </a:rPr>
              <a:t>เข้าไป เพื่อช่วยให้สาร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</a:rPr>
              <a:t>ชนิดนั้นผสมกันได้ เรียกสารที่เติมไปว่า </a:t>
            </a:r>
            <a:r>
              <a:rPr lang="th-TH" sz="2800" b="1" dirty="0" err="1">
                <a:latin typeface="Angsana New" pitchFamily="18" charset="-34"/>
              </a:rPr>
              <a:t>อิมัล</a:t>
            </a:r>
            <a:r>
              <a:rPr lang="th-TH" sz="2800" b="1" dirty="0">
                <a:latin typeface="Angsana New" pitchFamily="18" charset="-34"/>
              </a:rPr>
              <a:t>ซิไฟ</a:t>
            </a:r>
            <a:r>
              <a:rPr lang="th-TH" sz="2800" b="1" dirty="0" err="1">
                <a:latin typeface="Angsana New" pitchFamily="18" charset="-34"/>
              </a:rPr>
              <a:t>เออร์</a:t>
            </a:r>
            <a:r>
              <a:rPr lang="th-TH" sz="2800" b="1" dirty="0">
                <a:latin typeface="Angsana New" pitchFamily="18" charset="-34"/>
              </a:rPr>
              <a:t>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emulsifier</a:t>
            </a:r>
            <a:r>
              <a:rPr lang="th-TH" sz="2800" b="1" dirty="0">
                <a:latin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</a:rPr>
              <a:t>หรือ  </a:t>
            </a:r>
            <a:r>
              <a:rPr lang="th-TH" sz="2800" b="1" dirty="0" err="1">
                <a:latin typeface="Angsana New" pitchFamily="18" charset="-34"/>
              </a:rPr>
              <a:t>อิมัล</a:t>
            </a:r>
            <a:r>
              <a:rPr lang="th-TH" sz="2800" b="1" dirty="0">
                <a:latin typeface="Angsana New" pitchFamily="18" charset="-34"/>
              </a:rPr>
              <a:t>ซิไฟอิงเอ</a:t>
            </a:r>
            <a:r>
              <a:rPr lang="th-TH" sz="2800" b="1" dirty="0" err="1">
                <a:latin typeface="Angsana New" pitchFamily="18" charset="-34"/>
              </a:rPr>
              <a:t>เจนต์</a:t>
            </a:r>
            <a:r>
              <a:rPr lang="th-TH" sz="2800" b="1" dirty="0">
                <a:latin typeface="Angsana New" pitchFamily="18" charset="-34"/>
              </a:rPr>
              <a:t>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emulsifying agent</a:t>
            </a:r>
            <a:r>
              <a:rPr lang="th-TH" sz="2800" b="1" dirty="0">
                <a:latin typeface="Angsana New" pitchFamily="18" charset="-34"/>
              </a:rPr>
              <a:t>)</a:t>
            </a:r>
          </a:p>
        </p:txBody>
      </p:sp>
      <p:pic>
        <p:nvPicPr>
          <p:cNvPr id="17411" name="Picture 3" descr="C:\Documents and Settings\Administrator\Desktop\PowerPoint\emuls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56980" y="376828"/>
            <a:ext cx="2262487" cy="3020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C:\Documents and Settings\Administrator\Desktop\PowerPoint\emulsifi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56981" y="3717032"/>
            <a:ext cx="2283372" cy="2751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-35496" y="0"/>
            <a:ext cx="9179496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45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358775" y="374650"/>
            <a:ext cx="81137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อิมัลซิไฟเออร์ในชีวิตประจำวัน</a:t>
            </a:r>
          </a:p>
          <a:p>
            <a:endParaRPr lang="th-TH" sz="3200">
              <a:solidFill>
                <a:srgbClr val="7030A0"/>
              </a:solidFill>
              <a:latin typeface="Angsana New" pitchFamily="18" charset="-34"/>
            </a:endParaRPr>
          </a:p>
          <a:p>
            <a:endParaRPr lang="th-TH" sz="3200" b="1">
              <a:solidFill>
                <a:srgbClr val="7030A0"/>
              </a:solidFill>
              <a:latin typeface="Angsana New" pitchFamily="18" charset="-34"/>
            </a:endParaRPr>
          </a:p>
        </p:txBody>
      </p:sp>
      <p:cxnSp>
        <p:nvCxnSpPr>
          <p:cNvPr id="4" name="ตัวเชื่อมต่อตรง 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0713" y="3068638"/>
            <a:ext cx="5048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กลุ่ม 19"/>
          <p:cNvGrpSpPr>
            <a:grpSpLocks/>
          </p:cNvGrpSpPr>
          <p:nvPr/>
        </p:nvGrpSpPr>
        <p:grpSpPr bwMode="auto">
          <a:xfrm>
            <a:off x="6084888" y="5310188"/>
            <a:ext cx="2387600" cy="708025"/>
            <a:chOff x="6084168" y="5309860"/>
            <a:chExt cx="2387548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7323978" y="5309860"/>
              <a:ext cx="114773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latin typeface="+mn-lt"/>
                  <a:cs typeface="+mj-cs"/>
                </a:rPr>
                <a:t>น้ำมันละลายอยู่ในน้ำ</a:t>
              </a:r>
            </a:p>
          </p:txBody>
        </p:sp>
        <p:cxnSp>
          <p:nvCxnSpPr>
            <p:cNvPr id="14" name="ตัวเชื่อมต่อตรง 13"/>
            <p:cNvCxnSpPr/>
            <p:nvPr/>
          </p:nvCxnSpPr>
          <p:spPr>
            <a:xfrm>
              <a:off x="6084168" y="5511432"/>
              <a:ext cx="12239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กลุ่ม 9"/>
          <p:cNvGrpSpPr>
            <a:grpSpLocks/>
          </p:cNvGrpSpPr>
          <p:nvPr/>
        </p:nvGrpSpPr>
        <p:grpSpPr bwMode="auto">
          <a:xfrm>
            <a:off x="1027113" y="5445125"/>
            <a:ext cx="1708150" cy="400050"/>
            <a:chOff x="1027842" y="5445224"/>
            <a:chExt cx="1707954" cy="400110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>
              <a:off x="1511973" y="5629402"/>
              <a:ext cx="122382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27842" y="5445224"/>
              <a:ext cx="720642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latin typeface="+mn-lt"/>
                  <a:cs typeface="+mj-cs"/>
                </a:rPr>
                <a:t>น้ำ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48088" y="4324350"/>
            <a:ext cx="1512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+mn-lt"/>
                <a:cs typeface="+mj-cs"/>
              </a:rPr>
              <a:t>เติมสบู่แล้วเขย่า</a:t>
            </a:r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360363" y="981075"/>
            <a:ext cx="8315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th-TH" b="1">
                <a:latin typeface="Angsana New" pitchFamily="18" charset="-34"/>
              </a:rPr>
              <a:t>สบู่ </a:t>
            </a:r>
            <a:r>
              <a:rPr lang="en-US" b="1">
                <a:latin typeface="Angsana New" pitchFamily="18" charset="-34"/>
              </a:rPr>
              <a:t>: </a:t>
            </a:r>
            <a:r>
              <a:rPr lang="th-TH">
                <a:latin typeface="Angsana New" pitchFamily="18" charset="-34"/>
              </a:rPr>
              <a:t>ช่วยทำให้ไขมันหรือสิ่งสกปรกตามร่างกายรวมตัวกับน้ำได้</a:t>
            </a:r>
            <a:endParaRPr lang="th-TH" b="1">
              <a:latin typeface="Angsana New" pitchFamily="18" charset="-34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th-TH" b="1">
                <a:latin typeface="Angsana New" pitchFamily="18" charset="-34"/>
              </a:rPr>
              <a:t>ผงซักฟอก </a:t>
            </a:r>
            <a:r>
              <a:rPr lang="en-US" b="1">
                <a:latin typeface="Angsana New" pitchFamily="18" charset="-34"/>
              </a:rPr>
              <a:t>: </a:t>
            </a:r>
            <a:r>
              <a:rPr lang="th-TH">
                <a:latin typeface="Angsana New" pitchFamily="18" charset="-34"/>
              </a:rPr>
              <a:t>ช่วยทำให้ไขมันหรือสิ่งสกปรกตามเสื้อผ้ารวมตัวกับน้ำได้</a:t>
            </a:r>
            <a:endParaRPr lang="th-TH" b="1">
              <a:latin typeface="Angsana New" pitchFamily="18" charset="-34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th-TH" b="1">
                <a:latin typeface="Angsana New" pitchFamily="18" charset="-34"/>
              </a:rPr>
              <a:t>แชมพูสระผม </a:t>
            </a:r>
            <a:r>
              <a:rPr lang="en-US" b="1">
                <a:latin typeface="Angsana New" pitchFamily="18" charset="-34"/>
              </a:rPr>
              <a:t>: </a:t>
            </a:r>
            <a:r>
              <a:rPr lang="th-TH">
                <a:latin typeface="Angsana New" pitchFamily="18" charset="-34"/>
              </a:rPr>
              <a:t>ช่วยทำให้ไขมันหรือสิ่งสกปรกที่เส้นผมรวมตัวกับน้ำได้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 b="1">
                <a:latin typeface="Angsana New" pitchFamily="18" charset="-34"/>
              </a:rPr>
              <a:t>เคซีน </a:t>
            </a:r>
            <a:r>
              <a:rPr lang="en-US" b="1">
                <a:latin typeface="Angsana New" pitchFamily="18" charset="-34"/>
              </a:rPr>
              <a:t>: </a:t>
            </a:r>
            <a:r>
              <a:rPr lang="th-TH">
                <a:latin typeface="Angsana New" pitchFamily="18" charset="-34"/>
              </a:rPr>
              <a:t>ช่วยทำให้ไขมันสัตว์ที่กระจายตัวอยู่ในน้ำผสมกันได้ ซึ่งทำให้เกิดน้ำนม</a:t>
            </a:r>
            <a:endParaRPr lang="th-TH" sz="3200">
              <a:latin typeface="Angsana New" pitchFamily="18" charset="-34"/>
            </a:endParaRPr>
          </a:p>
        </p:txBody>
      </p:sp>
      <p:grpSp>
        <p:nvGrpSpPr>
          <p:cNvPr id="13" name="กลุ่ม 10"/>
          <p:cNvGrpSpPr>
            <a:grpSpLocks/>
          </p:cNvGrpSpPr>
          <p:nvPr/>
        </p:nvGrpSpPr>
        <p:grpSpPr bwMode="auto">
          <a:xfrm>
            <a:off x="900113" y="5157788"/>
            <a:ext cx="1851025" cy="400050"/>
            <a:chOff x="899592" y="5157192"/>
            <a:chExt cx="1851970" cy="400110"/>
          </a:xfrm>
        </p:grpSpPr>
        <p:cxnSp>
          <p:nvCxnSpPr>
            <p:cNvPr id="18" name="ตัวเชื่อมต่อตรง 11"/>
            <p:cNvCxnSpPr/>
            <p:nvPr/>
          </p:nvCxnSpPr>
          <p:spPr>
            <a:xfrm>
              <a:off x="1526974" y="5341370"/>
              <a:ext cx="12245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99592" y="5157192"/>
              <a:ext cx="719504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dirty="0">
                  <a:latin typeface="+mn-lt"/>
                  <a:cs typeface="+mj-cs"/>
                </a:rPr>
                <a:t>น้ำมัน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9179496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45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557213" y="1052513"/>
            <a:ext cx="2628900" cy="2089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5113" indent="-265113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นม</a:t>
            </a:r>
          </a:p>
          <a:p>
            <a:pPr marL="265113" indent="-265113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น้ำสลัด</a:t>
            </a:r>
          </a:p>
          <a:p>
            <a:pPr marL="265113" indent="-265113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น้ำกะทิ</a:t>
            </a:r>
          </a:p>
          <a:p>
            <a:pPr marL="265113" indent="-265113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ควันบุหรี่</a:t>
            </a:r>
          </a:p>
          <a:p>
            <a:pPr marL="265113" indent="-265113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</a:rPr>
              <a:t>ฝุ่นละอองในอากาศ</a:t>
            </a: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  <a:p>
            <a:pPr algn="l" fontAlgn="auto">
              <a:spcAft>
                <a:spcPts val="0"/>
              </a:spcAft>
              <a:defRPr/>
            </a:pPr>
            <a:endParaRPr lang="th-TH" sz="3200" b="1" dirty="0">
              <a:latin typeface="Angsana New" pitchFamily="18" charset="-34"/>
            </a:endParaRPr>
          </a:p>
        </p:txBody>
      </p:sp>
      <p:pic>
        <p:nvPicPr>
          <p:cNvPr id="19458" name="Picture 2" descr="C:\Documents and Settings\Administrator\Desktop\PowerPoint\mil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652713"/>
            <a:ext cx="24479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istrator\Desktop\PowerPoint\กะท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3365500"/>
            <a:ext cx="281622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กลุ่ม 2"/>
          <p:cNvGrpSpPr>
            <a:grpSpLocks/>
          </p:cNvGrpSpPr>
          <p:nvPr/>
        </p:nvGrpSpPr>
        <p:grpSpPr bwMode="auto">
          <a:xfrm>
            <a:off x="2836863" y="3351213"/>
            <a:ext cx="3670300" cy="3498850"/>
            <a:chOff x="2915816" y="3282995"/>
            <a:chExt cx="3671287" cy="3497296"/>
          </a:xfrm>
        </p:grpSpPr>
        <p:pic>
          <p:nvPicPr>
            <p:cNvPr id="36878" name="Picture 5" descr="C:\Documents and Settings\Administrator\Desktop\PowerPoint\DressingBottl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3282995"/>
              <a:ext cx="3671287" cy="3314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9" name="Picture 4" descr="C:\Documents and Settings\Administrator\Desktop\PowerPoint\McDonalds-Side-Sala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933711" y="4005064"/>
              <a:ext cx="2430377" cy="277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ตัวเชื่อมต่อตรง 7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ชื่อเรื่อง 1"/>
          <p:cNvSpPr txBox="1">
            <a:spLocks/>
          </p:cNvSpPr>
          <p:nvPr/>
        </p:nvSpPr>
        <p:spPr bwMode="auto">
          <a:xfrm>
            <a:off x="358775" y="374650"/>
            <a:ext cx="81137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คอลลอยด์ในชีวิตประจำวัน</a:t>
            </a:r>
          </a:p>
          <a:p>
            <a:endParaRPr lang="th-TH" sz="3200">
              <a:solidFill>
                <a:srgbClr val="7030A0"/>
              </a:solidFill>
              <a:latin typeface="Angsana New" pitchFamily="18" charset="-34"/>
            </a:endParaRPr>
          </a:p>
          <a:p>
            <a:endParaRPr lang="th-TH" sz="3200" b="1">
              <a:solidFill>
                <a:srgbClr val="7030A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-2297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395536" y="332656"/>
            <a:ext cx="514275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</a:rPr>
              <a:t>สมบัติของสารละลายกรด-เบส</a:t>
            </a:r>
          </a:p>
        </p:txBody>
      </p:sp>
      <p:grpSp>
        <p:nvGrpSpPr>
          <p:cNvPr id="3" name="กลุ่ม 2"/>
          <p:cNvGrpSpPr>
            <a:grpSpLocks/>
          </p:cNvGrpSpPr>
          <p:nvPr/>
        </p:nvGrpSpPr>
        <p:grpSpPr bwMode="auto">
          <a:xfrm>
            <a:off x="3821113" y="3236913"/>
            <a:ext cx="5719762" cy="4305300"/>
            <a:chOff x="3821642" y="3236165"/>
            <a:chExt cx="5718910" cy="4306302"/>
          </a:xfrm>
        </p:grpSpPr>
        <p:pic>
          <p:nvPicPr>
            <p:cNvPr id="37895" name="Picture 8" descr="http://www.camlab.co.uk/images/thumbs/0013566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821642" y="4005064"/>
              <a:ext cx="2910598" cy="2136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16" descr="http://www.apothecaryproducts.com/media/catalog/product/cache/1/image/9df78eab33525d08d6e5fb8d27136e95/2/3/23240_25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34250" y="3236165"/>
              <a:ext cx="4306302" cy="430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0"/>
            <a:ext cx="9179496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45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Rounded Rectangle 10"/>
          <p:cNvSpPr/>
          <p:nvPr/>
        </p:nvSpPr>
        <p:spPr>
          <a:xfrm>
            <a:off x="-107950" y="360363"/>
            <a:ext cx="2447925" cy="5953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350838" y="352425"/>
            <a:ext cx="4608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สารละลายกรด</a:t>
            </a: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352425" y="1052513"/>
            <a:ext cx="8431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361950" algn="l"/>
              </a:tabLst>
            </a:pPr>
            <a:r>
              <a:rPr lang="th-TH">
                <a:latin typeface="Angsana New" pitchFamily="18" charset="-34"/>
              </a:rPr>
              <a:t>	สารประกอบที่มีธาตุไฮโดรเจนเป็นองค์ประกอบ เมื่อละลายน้ำแล้วสามารถแตกตัวให้ไฮโดรเจนไอออน (</a:t>
            </a:r>
            <a:r>
              <a:rPr lang="en-US">
                <a:latin typeface="Angsana New" pitchFamily="18" charset="-34"/>
              </a:rPr>
              <a:t>H</a:t>
            </a:r>
            <a:r>
              <a:rPr lang="en-US" baseline="30000">
                <a:latin typeface="Angsana New" pitchFamily="18" charset="-34"/>
              </a:rPr>
              <a:t>+</a:t>
            </a:r>
            <a:r>
              <a:rPr lang="th-TH">
                <a:latin typeface="Angsana New" pitchFamily="18" charset="-34"/>
              </a:rPr>
              <a:t>)ได้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357188" y="2406650"/>
            <a:ext cx="61595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สมบัติของสารละลายกรด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893344"/>
            <a:ext cx="254662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387350" y="3087688"/>
            <a:ext cx="58404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มีรสเปรี้ยว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เปลี่ยนสีกระดาษลิตมัสจากสีน้ำเงินเป็นสีแดง (มีค่า </a:t>
            </a:r>
            <a:r>
              <a:rPr lang="en-US" sz="2600" dirty="0">
                <a:latin typeface="Angsana New" pitchFamily="18" charset="-34"/>
              </a:rPr>
              <a:t>pH &lt; 7</a:t>
            </a:r>
            <a:r>
              <a:rPr lang="th-TH" sz="2600" dirty="0">
                <a:latin typeface="Angsana New" pitchFamily="18" charset="-34"/>
              </a:rPr>
              <a:t>)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ทำปฏิกิริยากับโลหะ เช่น สังกะสี ทองแดง แมกนีเซียม อะลูมิเนียม เป็นต้น จะได้ฟองแก๊ส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กัดกร่อนโลหะ หินปูน และเนื้อเยื่อของร่างกายสิ่งมีชีวิต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ทำปฏิกิริยากับหินปูน ได้แก๊สคาร์บอนไดออกไซด์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นำไฟฟ้าได้ดี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 sz="2600" dirty="0">
                <a:latin typeface="Angsana New" pitchFamily="18" charset="-34"/>
              </a:rPr>
              <a:t>ทำปฏิกิริยากับเบส ได้เกลือและน้ำ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357188" y="361950"/>
            <a:ext cx="8426450" cy="9715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ประเภทของสารละลายกรด</a:t>
            </a:r>
          </a:p>
          <a:p>
            <a:pPr marL="354013" indent="-354013" algn="l" fontAlgn="auto">
              <a:spcAft>
                <a:spcPts val="0"/>
              </a:spcAft>
              <a:defRPr/>
            </a:pPr>
            <a:endParaRPr lang="th-TH" sz="2800" b="1" dirty="0">
              <a:latin typeface="Angsana New" pitchFamily="18" charset="-34"/>
            </a:endParaRPr>
          </a:p>
          <a:p>
            <a:pPr marL="354013" indent="-354013" algn="l" fontAlgn="auto">
              <a:spcAft>
                <a:spcPts val="0"/>
              </a:spcAft>
              <a:defRPr/>
            </a:pPr>
            <a:r>
              <a:rPr lang="th-TH" sz="2800" b="1" dirty="0">
                <a:latin typeface="Angsana New" pitchFamily="18" charset="-34"/>
              </a:rPr>
              <a:t>กรดอินทรีย์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800" b="1" dirty="0">
              <a:latin typeface="Angsana New" pitchFamily="18" charset="-34"/>
            </a:endParaRPr>
          </a:p>
          <a:p>
            <a:pPr marL="604838" indent="-265113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2600" dirty="0">
              <a:latin typeface="Angsana New" pitchFamily="18" charset="-34"/>
            </a:endParaRPr>
          </a:p>
          <a:p>
            <a:pPr marL="265113" indent="-265113"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900113" y="3213100"/>
            <a:ext cx="4824412" cy="2736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dirty="0">
                <a:latin typeface="Angsana New" pitchFamily="18" charset="-34"/>
              </a:rPr>
              <a:t>กรดแอซี</a:t>
            </a:r>
            <a:r>
              <a:rPr lang="th-TH" sz="2800" dirty="0" err="1">
                <a:latin typeface="Angsana New" pitchFamily="18" charset="-34"/>
              </a:rPr>
              <a:t>ติก</a:t>
            </a:r>
            <a:r>
              <a:rPr lang="th-TH" sz="2800" dirty="0">
                <a:latin typeface="Angsana New" pitchFamily="18" charset="-34"/>
              </a:rPr>
              <a:t>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acetic acid</a:t>
            </a:r>
            <a:r>
              <a:rPr lang="th-TH" sz="2800" dirty="0">
                <a:latin typeface="Angsana New" pitchFamily="18" charset="-34"/>
              </a:rPr>
              <a:t>) หรือกรดน้ำส้ม ได้จากการหมักแป้งหรือน้ำตาลโดยใช้จุลินท</a:t>
            </a:r>
            <a:r>
              <a:rPr lang="th-TH" sz="2800" dirty="0" err="1">
                <a:latin typeface="Angsana New" pitchFamily="18" charset="-34"/>
              </a:rPr>
              <a:t>รีย์</a:t>
            </a:r>
            <a:r>
              <a:rPr lang="th-TH" sz="2800" dirty="0">
                <a:latin typeface="Angsana New" pitchFamily="18" charset="-34"/>
              </a:rPr>
              <a:t> ซึ่งนิยมใช้ในการผลิตน้ำส้มสายชู</a:t>
            </a:r>
          </a:p>
          <a:p>
            <a:pPr marL="265113" indent="-265113" algn="l" fontAlgn="auto">
              <a:spcAft>
                <a:spcPts val="0"/>
              </a:spcAft>
              <a:buFontTx/>
              <a:buChar char="-"/>
              <a:defRPr/>
            </a:pPr>
            <a:endParaRPr lang="th-TH" sz="2800" dirty="0">
              <a:latin typeface="Angsana New" pitchFamily="18" charset="-34"/>
            </a:endParaRPr>
          </a:p>
          <a:p>
            <a:pPr marL="273050" indent="-176213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2800" dirty="0">
                <a:latin typeface="Angsana New" pitchFamily="18" charset="-34"/>
              </a:rPr>
              <a:t>กรดซิ</a:t>
            </a:r>
            <a:r>
              <a:rPr lang="th-TH" sz="2800" dirty="0" err="1">
                <a:latin typeface="Angsana New" pitchFamily="18" charset="-34"/>
              </a:rPr>
              <a:t>ตริก</a:t>
            </a:r>
            <a:r>
              <a:rPr lang="th-TH" sz="2800" dirty="0">
                <a:latin typeface="Angsana New" pitchFamily="18" charset="-34"/>
              </a:rPr>
              <a:t>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citric acid</a:t>
            </a:r>
            <a:r>
              <a:rPr lang="th-TH" sz="2800" dirty="0">
                <a:latin typeface="Angsana New" pitchFamily="18" charset="-34"/>
              </a:rPr>
              <a:t>) หรือกรดมะนาว พบในผลไม้ที่มีรสเปรี้ยว เช่น ส้ม มะนาว เป็นต้น</a:t>
            </a:r>
          </a:p>
          <a:p>
            <a:pPr algn="l" fontAlgn="auto">
              <a:spcAft>
                <a:spcPts val="0"/>
              </a:spcAft>
              <a:defRPr/>
            </a:pPr>
            <a:endParaRPr lang="th-TH" sz="3200" dirty="0">
              <a:latin typeface="Angsana New" pitchFamily="18" charset="-34"/>
            </a:endParaRPr>
          </a:p>
        </p:txBody>
      </p:sp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0152" y="3378028"/>
            <a:ext cx="2863734" cy="240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สี่เหลี่ยมผืนผ้า 9"/>
          <p:cNvSpPr>
            <a:spLocks noChangeArrowheads="1"/>
          </p:cNvSpPr>
          <p:nvPr/>
        </p:nvSpPr>
        <p:spPr bwMode="auto">
          <a:xfrm>
            <a:off x="357188" y="1808163"/>
            <a:ext cx="8026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4838" indent="-265113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กรดที่ได้จากสิ่งมีชีวิต เช่น พืช สัตว์ จุลินทรีย์ หรือจากการสังเคราะห์ </a:t>
            </a:r>
          </a:p>
          <a:p>
            <a:pPr marL="604838" indent="-265113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เมื่อทดสอบกับสารละลายเจนเชียนไวโอเลตจะไม่เกิดการเปลี่ยนแปลง</a:t>
            </a:r>
            <a:endParaRPr lang="th-TH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347663" y="374650"/>
            <a:ext cx="8435975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indent="-354013" algn="l" fontAlgn="auto">
              <a:spcAft>
                <a:spcPts val="0"/>
              </a:spcAft>
              <a:defRPr/>
            </a:pPr>
            <a:r>
              <a:rPr lang="th-TH" sz="2800" b="1" dirty="0" err="1">
                <a:latin typeface="Angsana New" pitchFamily="18" charset="-34"/>
              </a:rPr>
              <a:t>กรดอ</a:t>
            </a:r>
            <a:r>
              <a:rPr lang="th-TH" sz="2800" b="1" dirty="0">
                <a:latin typeface="Angsana New" pitchFamily="18" charset="-34"/>
              </a:rPr>
              <a:t>นินทรีย์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800" b="1" dirty="0">
              <a:latin typeface="Angsana New" pitchFamily="18" charset="-34"/>
            </a:endParaRPr>
          </a:p>
          <a:p>
            <a:pPr algn="l" fontAlgn="auto">
              <a:spcAft>
                <a:spcPts val="0"/>
              </a:spcAft>
              <a:defRPr/>
            </a:pPr>
            <a:endParaRPr lang="th-TH" sz="2800" dirty="0">
              <a:latin typeface="Angsana New" pitchFamily="18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971550" y="3716338"/>
            <a:ext cx="55451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กรดกำมะถัน หรือกรดซัลฟิวริก (</a:t>
            </a:r>
            <a:r>
              <a:rPr lang="en-US">
                <a:latin typeface="Angsana New" pitchFamily="18" charset="-34"/>
              </a:rPr>
              <a:t>sulphuric acid</a:t>
            </a:r>
            <a:r>
              <a:rPr lang="th-TH">
                <a:latin typeface="Angsana New" pitchFamily="18" charset="-34"/>
              </a:rPr>
              <a:t>)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กรดเกลือ หรือกรดไฮโดรคลอริก (</a:t>
            </a:r>
            <a:r>
              <a:rPr lang="en-US">
                <a:latin typeface="Angsana New" pitchFamily="18" charset="-34"/>
              </a:rPr>
              <a:t>hydrochloric acid</a:t>
            </a:r>
            <a:r>
              <a:rPr lang="th-TH">
                <a:latin typeface="Angsana New" pitchFamily="18" charset="-34"/>
              </a:rPr>
              <a:t>)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กรดดินประสิว หรือกรดไนตริก (</a:t>
            </a:r>
            <a:r>
              <a:rPr lang="en-US">
                <a:latin typeface="Angsana New" pitchFamily="18" charset="-34"/>
              </a:rPr>
              <a:t>nitric acid</a:t>
            </a:r>
            <a:r>
              <a:rPr lang="th-TH">
                <a:latin typeface="Angsana New" pitchFamily="18" charset="-34"/>
              </a:rPr>
              <a:t>)</a:t>
            </a:r>
          </a:p>
        </p:txBody>
      </p:sp>
      <p:pic>
        <p:nvPicPr>
          <p:cNvPr id="40967" name="Picture 2" descr="C:\Documents and Settings\Administrator\Desktop\PowerPoint\sulphuri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843088"/>
            <a:ext cx="24479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347663" y="908050"/>
            <a:ext cx="84359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4838" indent="-250825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กรดที่ได้จากแร่ธาตุ จึงอาจเรียกว่า กรดแร่ (</a:t>
            </a:r>
            <a:r>
              <a:rPr lang="en-US">
                <a:latin typeface="Angsana New" pitchFamily="18" charset="-34"/>
              </a:rPr>
              <a:t>mineral acid</a:t>
            </a:r>
            <a:r>
              <a:rPr lang="th-TH">
                <a:latin typeface="Angsana New" pitchFamily="18" charset="-34"/>
              </a:rPr>
              <a:t>)</a:t>
            </a:r>
          </a:p>
          <a:p>
            <a:pPr marL="604838" indent="-250825"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เมื่อทดสอบกับสารละลายเจนเชียนไวโอเลต จะเปลี่ยนสีของสารละลาย</a:t>
            </a:r>
            <a:br>
              <a:rPr lang="th-TH">
                <a:latin typeface="Angsana New" pitchFamily="18" charset="-34"/>
              </a:rPr>
            </a:br>
            <a:r>
              <a:rPr lang="th-TH">
                <a:latin typeface="Angsana New" pitchFamily="18" charset="-34"/>
              </a:rPr>
              <a:t>เจนเชียนไวโอเลตจากสีม่วงเป็นสีเขียว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Rounded Rectangle 10"/>
          <p:cNvSpPr/>
          <p:nvPr/>
        </p:nvSpPr>
        <p:spPr>
          <a:xfrm>
            <a:off x="-107950" y="260350"/>
            <a:ext cx="2735263" cy="596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290513" y="298450"/>
            <a:ext cx="40687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สมบัติของสาร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9250" y="1104900"/>
            <a:ext cx="809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th-TH" b="1">
                <a:latin typeface="Angsana New" pitchFamily="18" charset="-34"/>
              </a:rPr>
              <a:t>สาร</a:t>
            </a:r>
            <a:r>
              <a:rPr lang="th-TH">
                <a:latin typeface="Angsana New" pitchFamily="18" charset="-34"/>
              </a:rPr>
              <a:t> หมายถึง สิ่งที่มีตัวตน มีมวล (น้ำหนัก) ต้องการที่อยู่ และสามารถสัมผัสได้</a:t>
            </a: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 bwMode="auto">
          <a:xfrm>
            <a:off x="327025" y="1628775"/>
            <a:ext cx="79168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h-TH" b="1">
                <a:latin typeface="Angsana New" pitchFamily="18" charset="-34"/>
              </a:rPr>
              <a:t>สมบัติของสาร </a:t>
            </a:r>
            <a:r>
              <a:rPr lang="th-TH">
                <a:latin typeface="Angsana New" pitchFamily="18" charset="-34"/>
              </a:rPr>
              <a:t>เป็นลักษณะเฉพาะของสารชนิดนั้นๆ ซึ่งสามารถบ่งบอกได้ว่าสารนั้นคืออะไร </a:t>
            </a:r>
          </a:p>
        </p:txBody>
      </p:sp>
      <p:pic>
        <p:nvPicPr>
          <p:cNvPr id="5129" name="Picture 2" descr="http://static.eharmony.co.uk/relationship-advice/wp-content/uploads/2010/04/chemistry_dating_cro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3068638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ตัวเชื่อมต่อตรง 8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358775" y="361950"/>
            <a:ext cx="8424863" cy="1482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สารละลายกรดในชีวิตประจำวัน</a:t>
            </a:r>
          </a:p>
          <a:p>
            <a:pPr marL="265113" indent="-265113" algn="l" fontAlgn="auto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th-TH" sz="2800" dirty="0">
                <a:latin typeface="Angsana New" pitchFamily="18" charset="-34"/>
              </a:rPr>
              <a:t>กรดน้ำส้มและกรดที่ได้จากพืช เช่น มะนาว มะขาม เป็นต้น ใช้ปรุงแต่งอาหาร</a:t>
            </a:r>
          </a:p>
          <a:p>
            <a:pPr marL="265113" indent="-265113" algn="l" fontAlgn="auto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th-TH" sz="2800" dirty="0">
                <a:latin typeface="Angsana New" pitchFamily="18" charset="-34"/>
              </a:rPr>
              <a:t>กรดไฮโดรคลอริก กรดซัลฟิวริก เป็นส่วนประกอบในน้ำยาทำความสะอาด</a:t>
            </a:r>
          </a:p>
        </p:txBody>
      </p:sp>
      <p:grpSp>
        <p:nvGrpSpPr>
          <p:cNvPr id="3" name="กลุ่ม 2"/>
          <p:cNvGrpSpPr>
            <a:grpSpLocks/>
          </p:cNvGrpSpPr>
          <p:nvPr/>
        </p:nvGrpSpPr>
        <p:grpSpPr bwMode="auto">
          <a:xfrm>
            <a:off x="642938" y="2492375"/>
            <a:ext cx="2620962" cy="3573463"/>
            <a:chOff x="474262" y="2553243"/>
            <a:chExt cx="3197764" cy="4186436"/>
          </a:xfrm>
        </p:grpSpPr>
        <p:pic>
          <p:nvPicPr>
            <p:cNvPr id="41996" name="Picture 3" descr="C:\Documents and Settings\Administrator\Desktop\PowerPoint\พริกน้ำส้ม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98398" y="4874146"/>
              <a:ext cx="1973628" cy="1724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7" name="Picture 4" descr="C:\Documents and Settings\Administrator\Desktop\PowerPoint\8855079001524_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4262" y="2553243"/>
              <a:ext cx="1615964" cy="4186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7" name="Picture 7" descr="C:\Documents and Settings\Administrator\Desktop\PowerPoint\น้ำยาทำความสะอาด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636838"/>
            <a:ext cx="5307013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352425" y="1125538"/>
            <a:ext cx="82518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4013"/>
            <a:r>
              <a:rPr lang="th-TH">
                <a:latin typeface="Angsana New" pitchFamily="18" charset="-34"/>
              </a:rPr>
              <a:t>สารประกอบที่ทำปฏิกิริยากับกรดแล้วได้เกลือกับน้ำ เมื่อละลายน้ำแล้วสามารถแตกตัวให้ไฮดรอกไซด์ไอออน (</a:t>
            </a:r>
            <a:r>
              <a:rPr lang="en-US">
                <a:latin typeface="Angsana New" pitchFamily="18" charset="-34"/>
              </a:rPr>
              <a:t>OH</a:t>
            </a:r>
            <a:r>
              <a:rPr lang="en-US" baseline="30000">
                <a:latin typeface="Angsana New" pitchFamily="18" charset="-34"/>
              </a:rPr>
              <a:t>-</a:t>
            </a:r>
            <a:r>
              <a:rPr lang="th-TH">
                <a:latin typeface="Angsana New" pitchFamily="18" charset="-34"/>
              </a:rPr>
              <a:t>)ได้</a:t>
            </a: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357188" y="2228850"/>
            <a:ext cx="58547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/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สมบัติของสารละลายเบส</a:t>
            </a:r>
          </a:p>
        </p:txBody>
      </p:sp>
      <p:cxnSp>
        <p:nvCxnSpPr>
          <p:cNvPr id="5" name="ตัวเชื่อมต่อตรง 4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44208" y="2636912"/>
            <a:ext cx="2548547" cy="3518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สี่เหลี่ยมผืนผ้า 9"/>
          <p:cNvSpPr>
            <a:spLocks noChangeArrowheads="1"/>
          </p:cNvSpPr>
          <p:nvPr/>
        </p:nvSpPr>
        <p:spPr bwMode="auto">
          <a:xfrm>
            <a:off x="339725" y="2770188"/>
            <a:ext cx="6032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มีรสฝาดหรือเฝื่อน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เปลี่ยนสีกระดาษลิตมัสจากสีแดงเป็นสีน้ำเงิน (มีค่า </a:t>
            </a:r>
            <a:r>
              <a:rPr lang="en-US">
                <a:latin typeface="Angsana New" pitchFamily="18" charset="-34"/>
              </a:rPr>
              <a:t>pH &gt; 7</a:t>
            </a:r>
            <a:r>
              <a:rPr lang="th-TH">
                <a:latin typeface="Angsana New" pitchFamily="18" charset="-34"/>
              </a:rPr>
              <a:t>)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ทำปฏิกิริยากับน้ำมันพืชหรือน้ำมันหมู ได้สารละลายมีฟองคล้ายสบู่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ทำปฏิกิริยากับแอมโมเนียมไนเตรต ได้แก๊สที่มีกลิ่นฉุนของแอมโมเนีย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กัดกร่อนโลหะอะลูมิเนียมและสังกะสี แล้วเกิดฟองแก๊สขึ้น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ทำปฏิกิริยากับกรด ได้เกลือและน้ำ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07950" y="360363"/>
            <a:ext cx="2447925" cy="5953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 bwMode="auto">
          <a:xfrm>
            <a:off x="350838" y="352425"/>
            <a:ext cx="4608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สารละลายเบส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357188" y="361950"/>
            <a:ext cx="84264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/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สารละลายเบสในชีวิตประจำวัน</a:t>
            </a:r>
            <a:endParaRPr lang="th-TH" b="1">
              <a:solidFill>
                <a:srgbClr val="7030A0"/>
              </a:solidFill>
              <a:latin typeface="Angsana New" pitchFamily="18" charset="-34"/>
            </a:endParaRPr>
          </a:p>
        </p:txBody>
      </p:sp>
      <p:grpSp>
        <p:nvGrpSpPr>
          <p:cNvPr id="3" name="กลุ่ม 2"/>
          <p:cNvGrpSpPr>
            <a:grpSpLocks/>
          </p:cNvGrpSpPr>
          <p:nvPr/>
        </p:nvGrpSpPr>
        <p:grpSpPr bwMode="auto">
          <a:xfrm>
            <a:off x="755650" y="3605213"/>
            <a:ext cx="3384550" cy="2628900"/>
            <a:chOff x="323528" y="4581128"/>
            <a:chExt cx="3168352" cy="2376264"/>
          </a:xfrm>
        </p:grpSpPr>
        <p:pic>
          <p:nvPicPr>
            <p:cNvPr id="44047" name="Picture 3" descr="C:\Documents and Settings\Administrator\Desktop\PowerPoint\โซดาไฟเกล็ด_s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3528" y="4581128"/>
              <a:ext cx="1800905" cy="1976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Picture 2" descr="C:\Documents and Settings\Administrator\Desktop\PowerPoint\caustic_soda_99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63688" y="5229200"/>
              <a:ext cx="1728192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กลุ่ม 3"/>
          <p:cNvGrpSpPr>
            <a:grpSpLocks/>
          </p:cNvGrpSpPr>
          <p:nvPr/>
        </p:nvGrpSpPr>
        <p:grpSpPr bwMode="auto">
          <a:xfrm>
            <a:off x="4975225" y="3244850"/>
            <a:ext cx="3052763" cy="2835275"/>
            <a:chOff x="4550296" y="3979679"/>
            <a:chExt cx="3053000" cy="2833847"/>
          </a:xfrm>
        </p:grpSpPr>
        <p:pic>
          <p:nvPicPr>
            <p:cNvPr id="44045" name="Picture 5" descr="C:\Documents and Settings\Administrator\Desktop\PowerPoint\ผงฟู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50296" y="3979679"/>
              <a:ext cx="1950913" cy="265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6" descr="C:\Documents and Settings\Administrator\Desktop\PowerPoint\ผงฟู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803096" y="5603953"/>
              <a:ext cx="1800200" cy="1209573"/>
            </a:xfrm>
            <a:prstGeom prst="ellipse">
              <a:avLst/>
            </a:prstGeom>
            <a:noFill/>
          </p:spPr>
        </p:pic>
      </p:grpSp>
      <p:cxnSp>
        <p:nvCxnSpPr>
          <p:cNvPr id="9" name="ตัวเชื่อมต่อตรง 8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357188" y="908050"/>
            <a:ext cx="8426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โซดาซักผ้า (โซเดียมคาร์บอเนต) ใช้ในอุตสาหกรรมเคมี และผงซักฟอก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โซดาไฟ (โซเดียมไฮดรอกไซด์) ใช้ในอุตสาหกรรมสบู่ ผงซักฟอก และการฟอกหนัง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 ด่างคลี (โพแทสเซียมไฮดรอกไซด์) ใช้ในอุตสาหกรรมสบู่ และสารทำความสะอาด</a:t>
            </a:r>
          </a:p>
          <a:p>
            <a:pPr marL="265113" indent="-265113">
              <a:buClr>
                <a:srgbClr val="7030A0"/>
              </a:buClr>
              <a:buFont typeface="Arial" pitchFamily="34" charset="0"/>
              <a:buChar char="•"/>
            </a:pPr>
            <a:r>
              <a:rPr lang="th-TH">
                <a:latin typeface="Angsana New" pitchFamily="18" charset="-34"/>
              </a:rPr>
              <a:t> ผงฟู (โซเดียมไฮโดรเจนคาร์บอเนต) ใช้ในอุตสาหกรรมอาหาร และขนมบางชนิด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352425" y="1125538"/>
            <a:ext cx="65722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/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สารละลายลิตมัส</a:t>
            </a:r>
          </a:p>
          <a:p>
            <a:pPr marL="354013" indent="-354013"/>
            <a:r>
              <a:rPr lang="th-TH" sz="2600">
                <a:latin typeface="Angsana New" pitchFamily="18" charset="-34"/>
              </a:rPr>
              <a:t>	</a:t>
            </a:r>
            <a:r>
              <a:rPr lang="th-TH">
                <a:latin typeface="Angsana New" pitchFamily="18" charset="-34"/>
              </a:rPr>
              <a:t>ทำจากสิ่งมีชีวิตพวกไลเคน มีสีม่วงเข้ม 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441313" y="2893523"/>
            <a:ext cx="3024336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2800" dirty="0">
                <a:solidFill>
                  <a:schemeClr val="bg1"/>
                </a:solidFill>
                <a:latin typeface="Angsana New" pitchFamily="18" charset="-34"/>
              </a:rPr>
              <a:t>เมื่อหยดลงในสารละลาย</a:t>
            </a:r>
            <a:r>
              <a:rPr lang="th-TH" sz="3000" b="1" dirty="0">
                <a:solidFill>
                  <a:schemeClr val="bg1"/>
                </a:solidFill>
                <a:latin typeface="Angsana New" pitchFamily="18" charset="-34"/>
              </a:rPr>
              <a:t>กรด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257737" y="2877763"/>
            <a:ext cx="2592288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2800" dirty="0">
                <a:solidFill>
                  <a:schemeClr val="bg1"/>
                </a:solidFill>
                <a:latin typeface="Angsana New" pitchFamily="18" charset="-34"/>
              </a:rPr>
              <a:t>เปลี่ยนเป็น </a:t>
            </a:r>
            <a:r>
              <a:rPr lang="th-TH" sz="3000" b="1" dirty="0">
                <a:solidFill>
                  <a:schemeClr val="bg1"/>
                </a:solidFill>
                <a:latin typeface="Angsana New" pitchFamily="18" charset="-34"/>
              </a:rPr>
              <a:t>สีแดง</a:t>
            </a: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422611" y="4449904"/>
            <a:ext cx="3024336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2800" dirty="0">
                <a:solidFill>
                  <a:schemeClr val="bg1"/>
                </a:solidFill>
                <a:latin typeface="Angsana New" pitchFamily="18" charset="-34"/>
              </a:rPr>
              <a:t>เมื่อหยดลงในสารละลาย</a:t>
            </a:r>
            <a:r>
              <a:rPr lang="th-TH" sz="3000" b="1" dirty="0">
                <a:solidFill>
                  <a:schemeClr val="bg1"/>
                </a:solidFill>
                <a:latin typeface="Angsana New" pitchFamily="18" charset="-34"/>
              </a:rPr>
              <a:t>เบส</a:t>
            </a: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239035" y="4434144"/>
            <a:ext cx="259228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2800" dirty="0">
                <a:solidFill>
                  <a:schemeClr val="bg1"/>
                </a:solidFill>
                <a:latin typeface="Angsana New" pitchFamily="18" charset="-34"/>
              </a:rPr>
              <a:t>เปลี่ยนเป็น </a:t>
            </a:r>
            <a:r>
              <a:rPr lang="th-TH" sz="3000" b="1" dirty="0">
                <a:solidFill>
                  <a:schemeClr val="bg1"/>
                </a:solidFill>
                <a:latin typeface="Angsana New" pitchFamily="18" charset="-34"/>
              </a:rPr>
              <a:t>สีน้ำเงิน</a:t>
            </a: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>
            <a:off x="5595938" y="3144838"/>
            <a:ext cx="6127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5576888" y="4702175"/>
            <a:ext cx="6127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 descr="C:\Documents and Settings\Administrator\Desktop\PowerPoint\Litmus 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2447925"/>
            <a:ext cx="21399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ตัวเชื่อมต่อตรง 11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0"/>
          <p:cNvSpPr/>
          <p:nvPr/>
        </p:nvSpPr>
        <p:spPr>
          <a:xfrm>
            <a:off x="-107950" y="360363"/>
            <a:ext cx="4679950" cy="5953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8" name="ชื่อเรื่อง 1"/>
          <p:cNvSpPr txBox="1">
            <a:spLocks/>
          </p:cNvSpPr>
          <p:nvPr/>
        </p:nvSpPr>
        <p:spPr bwMode="auto">
          <a:xfrm>
            <a:off x="350838" y="352425"/>
            <a:ext cx="46085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การตรวจสอบสารละลายกรด-เบส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 17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352425" y="374650"/>
            <a:ext cx="82280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2600">
                <a:latin typeface="Angsana New" pitchFamily="18" charset="-34"/>
              </a:rPr>
              <a:t>นอกจากสารละลายลิตมัสแล้ว ยังมีกระดาษลิตมัส ซึ่งมี </a:t>
            </a:r>
            <a:r>
              <a:rPr lang="en-US" sz="2600">
                <a:latin typeface="Angsana New" pitchFamily="18" charset="-34"/>
              </a:rPr>
              <a:t>2 </a:t>
            </a:r>
            <a:r>
              <a:rPr lang="th-TH" sz="2600">
                <a:latin typeface="Angsana New" pitchFamily="18" charset="-34"/>
              </a:rPr>
              <a:t>สี คือ สีแดง และสีน้ำเงิน</a:t>
            </a:r>
          </a:p>
        </p:txBody>
      </p:sp>
      <p:pic>
        <p:nvPicPr>
          <p:cNvPr id="9218" name="Picture 2" descr="C:\Documents and Settings\Administrator\Desktop\PowerPoint\litmus-red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2875" y="1335088"/>
            <a:ext cx="138112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Documents and Settings\Administrator\Desktop\PowerPoint\litmus-red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1343025"/>
            <a:ext cx="18907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671513" y="2792413"/>
            <a:ext cx="225742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>
                <a:latin typeface="Angsana New" pitchFamily="18" charset="-34"/>
              </a:rPr>
              <a:t>กระดาษลิตมัสสีแดง    จุ่มในสารละลาย</a:t>
            </a:r>
            <a:r>
              <a:rPr lang="th-TH" sz="2400" b="1">
                <a:latin typeface="Angsana New" pitchFamily="18" charset="-34"/>
              </a:rPr>
              <a:t>กรด</a:t>
            </a: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5649913" y="2997200"/>
            <a:ext cx="25923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>
                <a:latin typeface="Angsana New" pitchFamily="18" charset="-34"/>
              </a:rPr>
              <a:t>เปลี่ยนเป็น</a:t>
            </a:r>
            <a:r>
              <a:rPr lang="th-TH" sz="2400" b="1">
                <a:solidFill>
                  <a:srgbClr val="2F329D"/>
                </a:solidFill>
                <a:latin typeface="Angsana New" pitchFamily="18" charset="-34"/>
              </a:rPr>
              <a:t>สีน้ำเงิน</a:t>
            </a: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3914775" y="2576513"/>
            <a:ext cx="12049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ชื่อเรื่อง 1"/>
          <p:cNvSpPr txBox="1">
            <a:spLocks/>
          </p:cNvSpPr>
          <p:nvPr/>
        </p:nvSpPr>
        <p:spPr bwMode="auto">
          <a:xfrm>
            <a:off x="673100" y="5657850"/>
            <a:ext cx="24003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>
                <a:latin typeface="Angsana New" pitchFamily="18" charset="-34"/>
              </a:rPr>
              <a:t>กระดาษลิตมัสสีน้ำเงิน   จุ่มในสารละลาย</a:t>
            </a:r>
            <a:r>
              <a:rPr lang="th-TH" sz="2400" b="1">
                <a:latin typeface="Angsana New" pitchFamily="18" charset="-34"/>
              </a:rPr>
              <a:t>เบส</a:t>
            </a: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 bwMode="auto">
          <a:xfrm>
            <a:off x="5651500" y="5824538"/>
            <a:ext cx="25923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>
                <a:latin typeface="Angsana New" pitchFamily="18" charset="-34"/>
              </a:rPr>
              <a:t>เปลี่ยนเป็น</a:t>
            </a:r>
            <a:r>
              <a:rPr lang="th-TH" sz="2400" b="1">
                <a:solidFill>
                  <a:srgbClr val="FF0000"/>
                </a:solidFill>
                <a:latin typeface="Angsana New" pitchFamily="18" charset="-34"/>
              </a:rPr>
              <a:t>สีแดง</a:t>
            </a:r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>
            <a:off x="3916363" y="5456238"/>
            <a:ext cx="12065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C:\Documents and Settings\Administrator\Desktop\PowerPoint\litmus-blue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4089400"/>
            <a:ext cx="14097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Documents and Settings\Administrator\Desktop\PowerPoint\litmus-blue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0600" y="4110038"/>
            <a:ext cx="182086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ตัวเชื่อมต่อตรง 12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350838" y="374650"/>
            <a:ext cx="4652962" cy="32131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indent="-354013" algn="thaiDist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ยูนิ</a:t>
            </a:r>
            <a:r>
              <a:rPr lang="th-TH" sz="3200" b="1" dirty="0" err="1">
                <a:solidFill>
                  <a:srgbClr val="7030A0"/>
                </a:solidFill>
                <a:latin typeface="Angsana New" pitchFamily="18" charset="-34"/>
              </a:rPr>
              <a:t>เวอร์ซัลอินดิเคเตอร์</a:t>
            </a:r>
            <a:endParaRPr lang="th-TH" sz="3200" b="1" dirty="0">
              <a:solidFill>
                <a:srgbClr val="7030A0"/>
              </a:solidFill>
              <a:latin typeface="Angsana New" pitchFamily="18" charset="-34"/>
            </a:endParaRPr>
          </a:p>
          <a:p>
            <a:pPr indent="354013" algn="thaiDist" fontAlgn="auto">
              <a:spcAft>
                <a:spcPts val="0"/>
              </a:spcAft>
              <a:defRPr/>
            </a:pPr>
            <a:r>
              <a:rPr lang="th-TH" sz="2800" dirty="0">
                <a:latin typeface="Angsana New" pitchFamily="18" charset="-34"/>
              </a:rPr>
              <a:t>เนื่องจากสารละลายลิตมัสและกระดาษลิตมัส สามารถบอกได้เพียงว่าสารละลายนั้นๆ มีฤทธิ์เป็นกรด กลาง หรือเบส ซึ่งหากต้องการทราบค่า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pH </a:t>
            </a:r>
            <a:r>
              <a:rPr lang="th-TH" sz="2800" dirty="0">
                <a:latin typeface="Angsana New" pitchFamily="18" charset="-34"/>
              </a:rPr>
              <a:t>ของสารละลาย ควรใช้ยูนิ</a:t>
            </a:r>
            <a:r>
              <a:rPr lang="th-TH" sz="2800" dirty="0" err="1">
                <a:latin typeface="Angsana New" pitchFamily="18" charset="-34"/>
              </a:rPr>
              <a:t>เวอร์ซัลอินดิเคเตอร์</a:t>
            </a:r>
            <a:r>
              <a:rPr lang="th-TH" sz="2800" dirty="0">
                <a:latin typeface="Angsana New" pitchFamily="18" charset="-34"/>
              </a:rPr>
              <a:t> ซึ่งจะบอกค่า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pH </a:t>
            </a:r>
            <a:r>
              <a:rPr lang="th-TH" sz="2800" dirty="0">
                <a:latin typeface="Angsana New" pitchFamily="18" charset="-34"/>
              </a:rPr>
              <a:t>ของสารละลายได้อย่างคร่าวๆ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3587750"/>
            <a:ext cx="324008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Documents and Settings\Administrator\Desktop\PowerPoint\uni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76672"/>
            <a:ext cx="1764294" cy="2648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Documents and Settings\Administrator\Desktop\PowerPoint\uni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30547" y="3717032"/>
            <a:ext cx="1727520" cy="2648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ตัวเชื่อมต่อตรง 5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0"/>
            <a:ext cx="9179496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45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657225" y="373063"/>
            <a:ext cx="4176713" cy="3089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indent="-354013" algn="thaiDist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เครื่องวัดค่า </a:t>
            </a:r>
            <a:r>
              <a:rPr lang="en-US" sz="32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pH </a:t>
            </a:r>
            <a:endParaRPr lang="th-TH" sz="3200" b="1" dirty="0">
              <a:solidFill>
                <a:srgbClr val="7030A0"/>
              </a:solidFill>
              <a:latin typeface="Angsana New" pitchFamily="18" charset="-34"/>
            </a:endParaRPr>
          </a:p>
          <a:p>
            <a:pPr indent="354013" algn="thaiDist" fontAlgn="auto">
              <a:spcAft>
                <a:spcPts val="0"/>
              </a:spcAft>
              <a:defRPr/>
            </a:pPr>
            <a:r>
              <a:rPr lang="th-TH" sz="2800" dirty="0">
                <a:latin typeface="Angsana New" pitchFamily="18" charset="-34"/>
              </a:rPr>
              <a:t>บอกค่าได้ละเอียดกว่าการตรวจสอบด้วย</a:t>
            </a:r>
            <a:r>
              <a:rPr lang="th-TH" sz="2800" dirty="0" err="1">
                <a:latin typeface="Angsana New" pitchFamily="18" charset="-34"/>
              </a:rPr>
              <a:t>อินดิเคเตอร์</a:t>
            </a:r>
            <a:r>
              <a:rPr lang="th-TH" sz="2800" dirty="0">
                <a:latin typeface="Angsana New" pitchFamily="18" charset="-34"/>
              </a:rPr>
              <a:t>ต่างๆ โดยจะแสดงค่าเป็นตัวเลขที่หน้าปัด และสามารถแสดงค่า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pH </a:t>
            </a:r>
            <a:r>
              <a:rPr lang="th-TH" sz="2800" dirty="0">
                <a:latin typeface="Angsana New" pitchFamily="18" charset="-34"/>
              </a:rPr>
              <a:t>ที่เปลี่ยนแปลงไปอย่างต่อเนื่องได้</a:t>
            </a: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655638" y="3462338"/>
            <a:ext cx="4176712" cy="31353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indent="-354013" algn="thaiDist" fontAlgn="auto">
              <a:spcAft>
                <a:spcPts val="0"/>
              </a:spcAft>
              <a:defRPr/>
            </a:pPr>
            <a:r>
              <a:rPr lang="th-TH" sz="3200" b="1" dirty="0">
                <a:solidFill>
                  <a:srgbClr val="7030A0"/>
                </a:solidFill>
                <a:latin typeface="Angsana New" pitchFamily="18" charset="-34"/>
              </a:rPr>
              <a:t>การทำให้เป็นกลาง</a:t>
            </a:r>
          </a:p>
          <a:p>
            <a:pPr indent="354013" algn="thaiDist" fontAlgn="auto">
              <a:spcAft>
                <a:spcPts val="0"/>
              </a:spcAft>
              <a:defRPr/>
            </a:pPr>
            <a:r>
              <a:rPr lang="th-TH" sz="2800" dirty="0">
                <a:latin typeface="Angsana New" pitchFamily="18" charset="-34"/>
              </a:rPr>
              <a:t>หากต้องการรู้ค่าของกรด ทำได้โดยการหยดเบสลงไปทีละหยด จนสารละลายเป็นกลาง โดยดูได้จากการเปลี่ยนสีของ</a:t>
            </a:r>
            <a:r>
              <a:rPr lang="th-TH" sz="2800" dirty="0" err="1">
                <a:latin typeface="Angsana New" pitchFamily="18" charset="-34"/>
              </a:rPr>
              <a:t>อินดิเคเตอร์</a:t>
            </a:r>
            <a:r>
              <a:rPr lang="th-TH" sz="2800" dirty="0">
                <a:latin typeface="Angsana New" pitchFamily="18" charset="-34"/>
              </a:rPr>
              <a:t> ปฏิกิริยาระหว่างกรดกับเบสจะได้สารละลายเกลือกับน้ำ เรียกปฏิกิริยานี้ว่า </a:t>
            </a:r>
            <a:r>
              <a:rPr lang="th-TH" sz="2800" b="1" dirty="0">
                <a:latin typeface="Angsana New" pitchFamily="18" charset="-34"/>
              </a:rPr>
              <a:t>ปฏิกิริยาสะเทิน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neutralization</a:t>
            </a:r>
            <a:r>
              <a:rPr lang="th-TH" sz="2800" b="1" dirty="0">
                <a:latin typeface="Angsana New" pitchFamily="18" charset="-34"/>
              </a:rPr>
              <a:t>)</a:t>
            </a:r>
          </a:p>
        </p:txBody>
      </p:sp>
      <p:cxnSp>
        <p:nvCxnSpPr>
          <p:cNvPr id="6" name="ตัวเชื่อมต่อตรง 5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125" y="726079"/>
            <a:ext cx="2286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125" y="3573974"/>
            <a:ext cx="2352954" cy="2721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Rounded Rectangle 10"/>
          <p:cNvSpPr/>
          <p:nvPr/>
        </p:nvSpPr>
        <p:spPr>
          <a:xfrm>
            <a:off x="-107950" y="360363"/>
            <a:ext cx="5327650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 1"/>
          <p:cNvSpPr txBox="1">
            <a:spLocks/>
          </p:cNvSpPr>
          <p:nvPr/>
        </p:nvSpPr>
        <p:spPr bwMode="auto">
          <a:xfrm>
            <a:off x="395288" y="374650"/>
            <a:ext cx="8280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 dirty="0">
                <a:solidFill>
                  <a:schemeClr val="bg1"/>
                </a:solidFill>
                <a:latin typeface="Angsana New" pitchFamily="18" charset="-34"/>
              </a:rPr>
              <a:t>สรุปทบทวนประจำหน่วยการเรียนรู้ที่ </a:t>
            </a:r>
            <a:r>
              <a:rPr lang="en-US" sz="3400" b="1">
                <a:solidFill>
                  <a:schemeClr val="bg1"/>
                </a:solidFill>
                <a:latin typeface="Angsana New" pitchFamily="18" charset="-34"/>
              </a:rPr>
              <a:t>1</a:t>
            </a:r>
            <a:endParaRPr lang="th-TH" sz="3400" b="1">
              <a:solidFill>
                <a:schemeClr val="bg1"/>
              </a:solidFill>
              <a:latin typeface="Angsana New" pitchFamily="18" charset="-34"/>
            </a:endParaRPr>
          </a:p>
          <a:p>
            <a:endParaRPr lang="th-TH" sz="34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cxnSp>
        <p:nvCxnSpPr>
          <p:cNvPr id="4" name="ตัวเชื่อมต่อตรง 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ผืนผ้า 7"/>
          <p:cNvSpPr/>
          <p:nvPr/>
        </p:nvSpPr>
        <p:spPr>
          <a:xfrm>
            <a:off x="339725" y="1125538"/>
            <a:ext cx="8443913" cy="5076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700" dirty="0">
                <a:latin typeface="Angsana New" pitchFamily="18" charset="-34"/>
              </a:rPr>
              <a:t>สาร หมายถึง สิ่งที่มีตัวตน มีมวล ต้องการที่อยู่ และสัมผัสได้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700" dirty="0">
                <a:latin typeface="Angsana New" pitchFamily="18" charset="-34"/>
              </a:rPr>
              <a:t>การจำแนกสารโดยใช้เนื้อสารเป็นเกณฑ์ แบ่งได้เป็น </a:t>
            </a:r>
            <a:r>
              <a:rPr lang="en-US" sz="2700" dirty="0">
                <a:latin typeface="Angsana New" pitchFamily="18" charset="-34"/>
              </a:rPr>
              <a:t>2 </a:t>
            </a:r>
            <a:r>
              <a:rPr lang="th-TH" sz="2700" dirty="0">
                <a:latin typeface="Angsana New" pitchFamily="18" charset="-34"/>
              </a:rPr>
              <a:t>กลุ่ม ได้แก่ สารเนื้อเดียว  และ</a:t>
            </a:r>
            <a:br>
              <a:rPr lang="th-TH" sz="2700" dirty="0">
                <a:latin typeface="Angsana New" pitchFamily="18" charset="-34"/>
              </a:rPr>
            </a:br>
            <a:r>
              <a:rPr lang="th-TH" sz="2700" dirty="0">
                <a:latin typeface="Angsana New" pitchFamily="18" charset="-34"/>
              </a:rPr>
              <a:t>สารเนื้อผสม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700" dirty="0">
                <a:latin typeface="Angsana New" pitchFamily="18" charset="-34"/>
              </a:rPr>
              <a:t>สารเนื้อเดียว หมายถึง สารที่มองเห็นเป็นเนื้อเดียวกัน และมีสมบัติเหมือนกันทุกส่วน                    ได้แก่ สารบริสุทธิ์ และสารละลาย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700" dirty="0">
                <a:latin typeface="Angsana New" pitchFamily="18" charset="-34"/>
              </a:rPr>
              <a:t>สารเนื้อผสม หมายถึง สารที่มองเห็นไม่เป็นเนื้อเดียวกัน แต่ละส่วนมีสมบัติแตกต่างกัน    </a:t>
            </a:r>
            <a:br>
              <a:rPr lang="th-TH" sz="2700" dirty="0">
                <a:latin typeface="Angsana New" pitchFamily="18" charset="-34"/>
              </a:rPr>
            </a:br>
            <a:r>
              <a:rPr lang="th-TH" sz="2700" dirty="0">
                <a:latin typeface="Angsana New" pitchFamily="18" charset="-34"/>
              </a:rPr>
              <a:t>ได้แก่ สารแขวนลอย และ</a:t>
            </a:r>
            <a:r>
              <a:rPr lang="th-TH" sz="2700" dirty="0" err="1">
                <a:latin typeface="Angsana New" pitchFamily="18" charset="-34"/>
              </a:rPr>
              <a:t>คอลลอยด์</a:t>
            </a:r>
            <a:endParaRPr lang="th-TH" sz="2700" dirty="0">
              <a:latin typeface="Angsana New" pitchFamily="18" charset="-34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700" dirty="0">
                <a:latin typeface="Angsana New" pitchFamily="18" charset="-34"/>
              </a:rPr>
              <a:t>สารละลายกรดมีรสเปรี้ยว เปลี่ยนสีกระดาษลิตมัสจากสีน้ำเงินเป็นสีแดง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700" dirty="0">
                <a:latin typeface="Angsana New" pitchFamily="18" charset="-34"/>
              </a:rPr>
              <a:t>สารละลายเบสมีรสฝาด เปลี่ยนสีกระดาษลิตมัสจากสีแดงเป็นสีน้ำเงิน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700" dirty="0">
                <a:latin typeface="Angsana New" pitchFamily="18" charset="-34"/>
              </a:rPr>
              <a:t>กรดทำปฏิกิริยากับเบส จะได้สารประกอบที่เป็นกลาง เรียกปฏิกิริยานี้ว่า ปฏิกิริยาสะเทิน 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700" dirty="0">
                <a:latin typeface="Angsana New" pitchFamily="18" charset="-34"/>
              </a:rPr>
              <a:t>การทดสอบความเป็นกรด</a:t>
            </a:r>
            <a:r>
              <a:rPr lang="en-US" sz="2700" dirty="0">
                <a:latin typeface="Angsana New" pitchFamily="18" charset="-34"/>
              </a:rPr>
              <a:t>-</a:t>
            </a:r>
            <a:r>
              <a:rPr lang="th-TH" sz="2700" dirty="0">
                <a:latin typeface="Angsana New" pitchFamily="18" charset="-34"/>
              </a:rPr>
              <a:t>เบสของสารละลาย อาจใช้ลิตมัส ยูนิ</a:t>
            </a:r>
            <a:r>
              <a:rPr lang="th-TH" sz="2700" dirty="0" err="1">
                <a:latin typeface="Angsana New" pitchFamily="18" charset="-34"/>
              </a:rPr>
              <a:t>เวอร์ซัลอินดิเคเตอร์</a:t>
            </a:r>
            <a:r>
              <a:rPr lang="th-TH" sz="2700" dirty="0">
                <a:latin typeface="Angsana New" pitchFamily="18" charset="-34"/>
              </a:rPr>
              <a:t> เครื่องวัดค่า </a:t>
            </a:r>
            <a:r>
              <a:rPr lang="en-US" sz="2700" dirty="0">
                <a:latin typeface="Angsana New" pitchFamily="18" charset="-34"/>
              </a:rPr>
              <a:t>pH </a:t>
            </a:r>
            <a:r>
              <a:rPr lang="th-TH" sz="2700" dirty="0">
                <a:latin typeface="Angsana New" pitchFamily="18" charset="-34"/>
              </a:rPr>
              <a:t>หรือใช้วิธีการทำให้เป็นกลาง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รอง 2"/>
          <p:cNvSpPr txBox="1">
            <a:spLocks/>
          </p:cNvSpPr>
          <p:nvPr/>
        </p:nvSpPr>
        <p:spPr>
          <a:xfrm>
            <a:off x="358775" y="361950"/>
            <a:ext cx="8389938" cy="1627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สมบัติทางกายภาพของสาร</a:t>
            </a:r>
          </a:p>
          <a:p>
            <a:pPr marL="0" indent="35401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เป็นสมบัติที่สามารถสังเกตได้ง่ายจากภายนอก เช่น สี กลิ่น รส การละลาย ความแข็ง ลักษณะผลึก สถานะ การนำความร้อน นำไฟฟ้า จุดเดือด จุดหลอมเหลว ความหนาแน่น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781300"/>
            <a:ext cx="22193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7263" y="2786063"/>
            <a:ext cx="2209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3125" y="2797175"/>
            <a:ext cx="22193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7975" y="5154613"/>
            <a:ext cx="1008063" cy="511175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Angsana New" pitchFamily="18" charset="-34"/>
              </a:rPr>
              <a:t>ของแข็ง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7338" y="5154613"/>
            <a:ext cx="1008062" cy="511175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Angsana New" pitchFamily="18" charset="-34"/>
              </a:rPr>
              <a:t>ของเหลว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7963" y="5154613"/>
            <a:ext cx="1008062" cy="511175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Angsana New" pitchFamily="18" charset="-34"/>
              </a:rPr>
              <a:t>แก๊ส</a:t>
            </a:r>
          </a:p>
        </p:txBody>
      </p:sp>
      <p:sp>
        <p:nvSpPr>
          <p:cNvPr id="6156" name="TextBox 11"/>
          <p:cNvSpPr txBox="1">
            <a:spLocks noChangeArrowheads="1"/>
          </p:cNvSpPr>
          <p:nvPr/>
        </p:nvSpPr>
        <p:spPr bwMode="auto">
          <a:xfrm>
            <a:off x="3835400" y="4941888"/>
            <a:ext cx="1008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h-TH" sz="2400">
              <a:latin typeface="Angsana New" pitchFamily="18" charset="-34"/>
            </a:endParaRPr>
          </a:p>
        </p:txBody>
      </p:sp>
      <p:cxnSp>
        <p:nvCxnSpPr>
          <p:cNvPr id="10" name="ตัวเชื่อมต่อตรง 9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รอง 2"/>
          <p:cNvSpPr txBox="1">
            <a:spLocks/>
          </p:cNvSpPr>
          <p:nvPr/>
        </p:nvSpPr>
        <p:spPr bwMode="auto">
          <a:xfrm>
            <a:off x="358775" y="260350"/>
            <a:ext cx="84248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สมบัติทางเคมีของสาร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6375" y="6165850"/>
            <a:ext cx="1871663" cy="43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การเกิดสนิมเหล็ก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063" y="6165850"/>
            <a:ext cx="1871662" cy="43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การเผาไหม้</a:t>
            </a:r>
          </a:p>
        </p:txBody>
      </p:sp>
      <p:cxnSp>
        <p:nvCxnSpPr>
          <p:cNvPr id="7" name="ตัวเชื่อมต่อตรง 6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>
            <a:spLocks noChangeArrowheads="1"/>
          </p:cNvSpPr>
          <p:nvPr/>
        </p:nvSpPr>
        <p:spPr bwMode="auto">
          <a:xfrm>
            <a:off x="401638" y="836613"/>
            <a:ext cx="78422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5113"/>
            <a:r>
              <a:rPr lang="th-TH">
                <a:latin typeface="Angsana New" pitchFamily="18" charset="-34"/>
              </a:rPr>
              <a:t>เป็นสมบัติที่เกี่ยวข้องกับองค์ประกอบภายในของสาร ที่แสดงให้เห็นเมื่อมีการเปลี่ยนแปลงทางเคมี หรือเกิดปฏิกิริยาเคมี เช่น การเกิดสนิมเหล็ก การเผาไหม้  การสังเคราะห์ด้วยแสง</a:t>
            </a:r>
          </a:p>
        </p:txBody>
      </p:sp>
      <p:pic>
        <p:nvPicPr>
          <p:cNvPr id="1026" name="Picture 2" descr="http://2.bp.blogspot.com/-1APQ9KM8SeI/UCShjZOYH8I/AAAAAAAAF1M/p3s4GMVP_Ro/s1600/%E0%B8%A3%E0%B8%B9%E0%B8%9B%E0%B8%A0%E0%B8%B2%E0%B8%9E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5" y="2420888"/>
            <a:ext cx="3385083" cy="353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3.bp.blogspot.com/-_pqwmbpNI74/Tx6Bt1pY7BI/AAAAAAAAENE/_OeB7N5AvIE/s1600/cny001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4860032" y="2400667"/>
            <a:ext cx="3456384" cy="3535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1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ชื่อเรื่องรอง 2"/>
          <p:cNvSpPr txBox="1">
            <a:spLocks/>
          </p:cNvSpPr>
          <p:nvPr/>
        </p:nvSpPr>
        <p:spPr>
          <a:xfrm>
            <a:off x="346075" y="1138238"/>
            <a:ext cx="3433763" cy="46243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ใช้เนื้อสารเป็นเกณฑ์</a:t>
            </a:r>
          </a:p>
          <a:p>
            <a:pPr marL="268288" indent="-268288" fontAlgn="auto">
              <a:spcAft>
                <a:spcPts val="0"/>
              </a:spcAft>
              <a:buClr>
                <a:srgbClr val="7030A0"/>
              </a:buClr>
              <a:defRPr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สารเนื้อเดียว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เป็นสารที่เห็นเป็นเนื้อเดียวกันตลอดทุกส่วน และมีสมบัติเหมือนกันทุกส่วน</a:t>
            </a:r>
          </a:p>
          <a:p>
            <a:pPr marL="268288" indent="-2682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268288" indent="-26828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marL="268288" indent="-268288" fontAlgn="auto">
              <a:spcAft>
                <a:spcPts val="0"/>
              </a:spcAft>
              <a:buClr>
                <a:srgbClr val="7030A0"/>
              </a:buClr>
              <a:defRPr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สารเนื้อผสม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เป็นสารที่ไม่เป็นเนื้อเดียวกัน และมีสมบัติเของเนื้อสารแต่ละส่วนแตกต่างกัน </a:t>
            </a:r>
          </a:p>
          <a:p>
            <a:pPr marL="268288" indent="-268288" fontAlgn="auto">
              <a:spcAft>
                <a:spcPts val="0"/>
              </a:spcAft>
              <a:buFontTx/>
              <a:buChar char="-"/>
              <a:defRPr/>
            </a:pPr>
            <a:endParaRPr lang="th-TH" sz="3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7038" y="2997200"/>
            <a:ext cx="1871662" cy="4302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สารเนื้อเดียว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9100" y="5953125"/>
            <a:ext cx="1871663" cy="4302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สารเนื้อผสม</a:t>
            </a:r>
          </a:p>
        </p:txBody>
      </p:sp>
      <p:cxnSp>
        <p:nvCxnSpPr>
          <p:cNvPr id="9" name="ตัวเชื่อมต่อตรง 8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0"/>
          <p:cNvSpPr/>
          <p:nvPr/>
        </p:nvSpPr>
        <p:spPr>
          <a:xfrm>
            <a:off x="-107950" y="260350"/>
            <a:ext cx="2735263" cy="5969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 bwMode="auto">
          <a:xfrm>
            <a:off x="290513" y="298450"/>
            <a:ext cx="40687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การจำแนกสาร</a:t>
            </a:r>
          </a:p>
        </p:txBody>
      </p:sp>
      <p:pic>
        <p:nvPicPr>
          <p:cNvPr id="4100" name="Picture 4" descr="http://img-new.cgtrader.com/items/48113/glass_with_water_3d_model_3ds_fbx_c4d_dxf_obj_dae_377a9ddf-6aa9-4508-a298-493b8a543669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4989759" y="665400"/>
            <a:ext cx="2890071" cy="2225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4993296" y="3750307"/>
            <a:ext cx="2898646" cy="2057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ชื่อเรื่องรอง 2"/>
          <p:cNvSpPr txBox="1">
            <a:spLocks/>
          </p:cNvSpPr>
          <p:nvPr/>
        </p:nvSpPr>
        <p:spPr bwMode="auto">
          <a:xfrm>
            <a:off x="2051050" y="766763"/>
            <a:ext cx="5257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 b="1">
                <a:latin typeface="Angsana New" pitchFamily="18" charset="-34"/>
              </a:rPr>
              <a:t>แผนผังแสดงการจำแนกสารโดยใช้เนื้อสารเป็นเกณฑ์</a:t>
            </a:r>
          </a:p>
        </p:txBody>
      </p:sp>
      <p:cxnSp>
        <p:nvCxnSpPr>
          <p:cNvPr id="4" name="ตัวเชื่อมต่อตรง 3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57363"/>
            <a:ext cx="7897812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1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13000">
                <a:schemeClr val="tx2">
                  <a:lumMod val="20000"/>
                  <a:lumOff val="80000"/>
                  <a:alpha val="80000"/>
                </a:schemeClr>
              </a:gs>
              <a:gs pos="56000">
                <a:schemeClr val="bg1">
                  <a:lumMod val="48000"/>
                  <a:lumOff val="52000"/>
                  <a:alpha val="7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ชื่อเรื่องรอง 2"/>
          <p:cNvSpPr txBox="1">
            <a:spLocks/>
          </p:cNvSpPr>
          <p:nvPr/>
        </p:nvSpPr>
        <p:spPr bwMode="auto">
          <a:xfrm>
            <a:off x="358775" y="373063"/>
            <a:ext cx="84248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 sz="3200" b="1">
                <a:solidFill>
                  <a:srgbClr val="7030A0"/>
                </a:solidFill>
                <a:latin typeface="Angsana New" pitchFamily="18" charset="-34"/>
              </a:rPr>
              <a:t>ใช้ขนาดอนุภาคเป็นเกณฑ์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>
                <a:latin typeface="Angsana New" pitchFamily="18" charset="-34"/>
              </a:rPr>
              <a:t>	จำแนกสารได้ </a:t>
            </a:r>
            <a:r>
              <a:rPr lang="en-US">
                <a:latin typeface="Angsana New" pitchFamily="18" charset="-34"/>
              </a:rPr>
              <a:t>3 </a:t>
            </a:r>
            <a:r>
              <a:rPr lang="th-TH">
                <a:latin typeface="Angsana New" pitchFamily="18" charset="-34"/>
              </a:rPr>
              <a:t>ประเภท ได้แก่ สารแขวนลอย คอลลอยด์ และสารละลาย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th-TH">
                <a:latin typeface="Angsana New" pitchFamily="18" charset="-34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2508250"/>
            <a:ext cx="17113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408238"/>
            <a:ext cx="1685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4213" y="4532313"/>
            <a:ext cx="1871662" cy="768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น้ำโคลนเป็น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สารแขวนลอย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038" y="4524375"/>
            <a:ext cx="1871662" cy="7699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สีทาบ้านเป็น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สาร</a:t>
            </a:r>
            <a:r>
              <a:rPr lang="th-TH" sz="2200" dirty="0" err="1">
                <a:latin typeface="Angsana New" pitchFamily="18" charset="-34"/>
              </a:rPr>
              <a:t>คอลลอยด์</a:t>
            </a:r>
            <a:endParaRPr lang="th-TH" sz="2200" dirty="0">
              <a:latin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325" y="4532313"/>
            <a:ext cx="1871663" cy="768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น้ำเกลือเป็น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สารละลาย</a:t>
            </a:r>
          </a:p>
        </p:txBody>
      </p:sp>
      <p:pic>
        <p:nvPicPr>
          <p:cNvPr id="5125" name="Picture 5" descr="C:\Documents and Settings\Administrator\Desktop\PowerPoint\น้ำเกลือ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7100" y="2408238"/>
            <a:ext cx="20367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ตัวเชื่อมต่อตรง 8" hidden="1"/>
          <p:cNvCxnSpPr/>
          <p:nvPr/>
        </p:nvCxnSpPr>
        <p:spPr>
          <a:xfrm>
            <a:off x="-512763" y="6499225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 hidden="1"/>
          <p:cNvCxnSpPr/>
          <p:nvPr/>
        </p:nvCxnSpPr>
        <p:spPr>
          <a:xfrm flipV="1">
            <a:off x="339725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 hidden="1"/>
          <p:cNvCxnSpPr/>
          <p:nvPr/>
        </p:nvCxnSpPr>
        <p:spPr>
          <a:xfrm flipV="1">
            <a:off x="8783638" y="-171450"/>
            <a:ext cx="0" cy="702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 hidden="1"/>
          <p:cNvCxnSpPr/>
          <p:nvPr/>
        </p:nvCxnSpPr>
        <p:spPr>
          <a:xfrm>
            <a:off x="-512763" y="360363"/>
            <a:ext cx="10693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2971</Words>
  <Application>Microsoft Office PowerPoint</Application>
  <PresentationFormat>นำเสนอทางหน้าจอ (4:3)</PresentationFormat>
  <Paragraphs>357</Paragraphs>
  <Slides>47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47</vt:i4>
      </vt:variant>
    </vt:vector>
  </HeadingPairs>
  <TitlesOfParts>
    <vt:vector size="53" baseType="lpstr">
      <vt:lpstr>Angsana New</vt:lpstr>
      <vt:lpstr>AngsanaUPC</vt:lpstr>
      <vt:lpstr>Arial</vt:lpstr>
      <vt:lpstr>Calibri</vt:lpstr>
      <vt:lpstr>CordiaUPC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sKz Community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หน่วยการเรียนรู้ที่ 4</dc:title>
  <dc:creator>sKzXP</dc:creator>
  <cp:lastModifiedBy>User</cp:lastModifiedBy>
  <cp:revision>159</cp:revision>
  <dcterms:created xsi:type="dcterms:W3CDTF">2013-11-22T12:39:45Z</dcterms:created>
  <dcterms:modified xsi:type="dcterms:W3CDTF">2026-05-28T11:14:14Z</dcterms:modified>
</cp:coreProperties>
</file>