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9" r:id="rId2"/>
    <p:sldId id="270" r:id="rId3"/>
    <p:sldId id="259" r:id="rId4"/>
    <p:sldId id="260" r:id="rId5"/>
    <p:sldId id="261" r:id="rId6"/>
    <p:sldId id="262" r:id="rId7"/>
    <p:sldId id="271" r:id="rId8"/>
    <p:sldId id="27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rdia New" panose="020B0304020202020204" pitchFamily="34" charset="-34"/>
      <p:regular r:id="rId23"/>
      <p:bold r:id="rId24"/>
      <p:italic r:id="rId25"/>
      <p:boldItalic r:id="rId26"/>
    </p:embeddedFont>
    <p:embeddedFont>
      <p:font typeface="TH Sarabun New" panose="020B0500040200020003" pitchFamily="34" charset="-34"/>
      <p:regular r:id="rId27"/>
      <p:bold r:id="rId28"/>
      <p:italic r:id="rId29"/>
      <p:boldItalic r:id="rId30"/>
    </p:embeddedFont>
    <p:embeddedFont>
      <p:font typeface="TH Sarabun New Bold" panose="020B0500040200020003" pitchFamily="34" charset="-34"/>
      <p:bold r:id="rId3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3F3"/>
    <a:srgbClr val="B4D4C6"/>
    <a:srgbClr val="B4BAD4"/>
    <a:srgbClr val="D9D9D9"/>
    <a:srgbClr val="FFFFFF"/>
    <a:srgbClr val="F5F3F7"/>
    <a:srgbClr val="9503BD"/>
    <a:srgbClr val="CCD927"/>
    <a:srgbClr val="DDD6E6"/>
    <a:srgbClr val="D96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86391-9E45-41B5-9358-BAD2A2B27D00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4565E-C0A1-4C5C-96ED-DF4587590B5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007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4565E-C0A1-4C5C-96ED-DF4587590B59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653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C74A-455B-433D-AC9E-FE89801767C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488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C74A-455B-433D-AC9E-FE89801767C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920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C74A-455B-433D-AC9E-FE89801767C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991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C74A-455B-433D-AC9E-FE89801767C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139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C74A-455B-433D-AC9E-FE89801767C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275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C74A-455B-433D-AC9E-FE89801767C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05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C74A-455B-433D-AC9E-FE89801767C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991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C74A-455B-433D-AC9E-FE89801767C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115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C74A-455B-433D-AC9E-FE89801767C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887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C74A-455B-433D-AC9E-FE89801767C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159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C74A-455B-433D-AC9E-FE89801767C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082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5C74A-455B-433D-AC9E-FE89801767C3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734A6-51FD-48B4-BC29-7077FCBCE1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9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../5_&#3651;&#3610;&#3591;&#3634;&#3609;_&#3648;&#3593;&#3621;&#3618;" TargetMode="External"/><Relationship Id="rId13" Type="http://schemas.openxmlformats.org/officeDocument/2006/relationships/hyperlink" Target="../&#3627;&#3609;&#3656;&#3623;&#3618;3/&#3627;&#3609;&#3656;&#3623;&#3618;%203_&#3629;&#3609;&#3634;&#3617;&#3633;&#3618;&#3648;&#3592;&#3619;&#3636;&#3597;&#3614;&#3633;&#3609;&#3608;&#3640;&#3660;&#3649;&#3621;&#3632;&#3585;&#3634;&#3619;&#3605;&#3633;&#3657;&#3591;&#3588;&#3619;&#3619;&#3616;&#3660;.pptx" TargetMode="External"/><Relationship Id="rId18" Type="http://schemas.openxmlformats.org/officeDocument/2006/relationships/hyperlink" Target="../&#3627;&#3609;&#3656;&#3623;&#3618;8/&#3627;&#3609;&#3656;&#3623;&#3618;8_&#3585;&#3634;&#3619;&#3614;&#3633;&#3602;&#3609;&#3634;&#3626;&#3617;&#3619;&#3619;&#3606;&#3616;&#3634;&#3614;&#3607;&#3634;&#3591;&#3585;&#3634;&#3618;&#3648;&#3614;&#3639;&#3656;&#3629;&#3626;&#3640;&#3586;&#3616;&#3634;&#3614;.pptx" TargetMode="External"/><Relationship Id="rId3" Type="http://schemas.openxmlformats.org/officeDocument/2006/relationships/image" Target="../media/image2.png"/><Relationship Id="rId21" Type="http://schemas.openxmlformats.org/officeDocument/2006/relationships/hyperlink" Target="../&#3627;&#3609;&#3656;&#3623;&#3618;6/&#3627;&#3609;&#3656;&#3623;&#3618;%206_&#3650;&#3619;&#3588;&#3649;&#3621;&#3632;&#3585;&#3634;&#3619;&#3611;&#3657;&#3629;&#3591;&#3585;&#3633;&#3609;.pptx" TargetMode="External"/><Relationship Id="rId7" Type="http://schemas.openxmlformats.org/officeDocument/2006/relationships/hyperlink" Target="../../4_Clip" TargetMode="External"/><Relationship Id="rId12" Type="http://schemas.openxmlformats.org/officeDocument/2006/relationships/hyperlink" Target="../&#3627;&#3609;&#3656;&#3623;&#3618;2/&#3627;&#3609;&#3656;&#3623;&#3618;%202_&#3629;&#3636;&#3607;&#3608;&#3636;&#3614;&#3621;&#3586;&#3629;&#3591;&#3626;&#3633;&#3591;&#3588;&#3617;&#3605;&#3656;&#3629;&#3614;&#3633;&#3602;&#3609;&#3634;&#3585;&#3634;&#3619;&#3586;&#3629;&#3591;&#3623;&#3633;&#3618;&#3619;&#3640;&#3656;&#3609;.pptx" TargetMode="External"/><Relationship Id="rId17" Type="http://schemas.openxmlformats.org/officeDocument/2006/relationships/hyperlink" Target="../&#3627;&#3609;&#3656;&#3623;&#3618;7/&#3627;&#3609;&#3656;&#3623;&#3618;7_&#3585;&#3634;&#3619;&#3626;&#3619;&#3657;&#3634;&#3591;&#3648;&#3626;&#3619;&#3636;&#3617;&#3626;&#3640;&#3586;&#3616;&#3634;&#3614;&#3651;&#3609;&#3594;&#3640;&#3617;&#3594;&#3609;.pptx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&#3627;&#3609;&#3656;&#3623;&#3618;1/&#3627;&#3609;&#3656;&#3623;&#3618;1_&#3623;&#3633;&#3618;&#3649;&#3621;&#3632;&#3585;&#3634;&#3619;&#3648;&#3611;&#3621;&#3637;&#3656;&#3618;&#3609;&#3649;&#3611;&#3621;&#3591;.pptx" TargetMode="External"/><Relationship Id="rId20" Type="http://schemas.openxmlformats.org/officeDocument/2006/relationships/hyperlink" Target="../&#3627;&#3609;&#3656;&#3623;&#3618;10/&#3627;&#3609;&#3656;&#3623;&#3618;10_&#3585;&#3634;&#3619;&#3594;&#3656;&#3623;&#3618;&#3615;&#3639;&#3657;&#3609;&#3588;&#3639;&#3609;&#3594;&#3637;&#3614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3_PowerPoint_&#3611;&#3619;&#3632;&#3585;&#3629;&#3610;&#3585;&#3634;&#3619;&#3626;&#3629;&#3609;" TargetMode="External"/><Relationship Id="rId11" Type="http://schemas.microsoft.com/office/2007/relationships/hdphoto" Target="../media/hdphoto1.wdp"/><Relationship Id="rId24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5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15" Type="http://schemas.openxmlformats.org/officeDocument/2006/relationships/hyperlink" Target="../&#3627;&#3609;&#3656;&#3623;&#3618;5/&#3627;&#3609;&#3656;&#3623;&#3618;%205_&#3629;&#3634;&#3627;&#3634;&#3619;&#3607;&#3637;&#3656;&#3648;&#3627;&#3617;&#3634;&#3632;&#3626;&#3617;&#3585;&#3633;&#3610;&#3623;&#3633;&#3618;.pptx" TargetMode="External"/><Relationship Id="rId23" Type="http://schemas.openxmlformats.org/officeDocument/2006/relationships/hyperlink" Target="../../8_&#3648;&#3626;&#3619;&#3636;&#3617;&#3626;&#3634;&#3619;&#3632;" TargetMode="External"/><Relationship Id="rId10" Type="http://schemas.openxmlformats.org/officeDocument/2006/relationships/image" Target="../media/image3.jpeg"/><Relationship Id="rId19" Type="http://schemas.openxmlformats.org/officeDocument/2006/relationships/hyperlink" Target="../&#3627;&#3609;&#3656;&#3623;&#3618;9/&#3627;&#3609;&#3656;&#3623;&#3618;9_&#3614;&#3620;&#3605;&#3636;&#3585;&#3619;&#3619;&#3617;&#3648;&#3626;&#3637;&#3656;&#3618;&#3591;&#3605;&#3656;&#3629;&#3626;&#3640;&#3586;&#3616;&#3634;&#3614;&#3649;&#3621;&#3632;&#3588;&#3623;&#3634;&#3617;&#3619;&#3640;&#3609;&#3649;&#3619;&#3591;.pptx" TargetMode="External"/><Relationship Id="rId4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9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14" Type="http://schemas.openxmlformats.org/officeDocument/2006/relationships/hyperlink" Target="../&#3627;&#3609;&#3656;&#3623;&#3618;4/&#3627;&#3609;&#3656;&#3623;&#3618;%204_&#3585;&#3634;&#3619;&#3626;&#3619;&#3657;&#3634;&#3591;&#3626;&#3633;&#3617;&#3614;&#3633;&#3609;&#3608;&#3616;&#3634;&#3614;&#3651;&#3609;&#3588;&#3619;&#3629;&#3610;&#3588;&#3619;&#3633;&#3623;.pptx" TargetMode="External"/><Relationship Id="rId22" Type="http://schemas.openxmlformats.org/officeDocument/2006/relationships/hyperlink" Target="../../7_&#3585;&#3634;&#3619;&#3623;&#3633;&#3604;&#3649;&#3621;&#3632;&#3611;&#3619;&#3632;&#3648;&#3617;&#3636;&#3609;&#3612;&#3621;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4.png"/><Relationship Id="rId7" Type="http://schemas.openxmlformats.org/officeDocument/2006/relationships/image" Target="../media/image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png"/><Relationship Id="rId7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slide" Target="slide1.xml"/><Relationship Id="rId5" Type="http://schemas.openxmlformats.org/officeDocument/2006/relationships/image" Target="../media/image26.png"/><Relationship Id="rId10" Type="http://schemas.openxmlformats.org/officeDocument/2006/relationships/image" Target="../media/image4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5.png"/><Relationship Id="rId5" Type="http://schemas.openxmlformats.org/officeDocument/2006/relationships/image" Target="../media/image34.png"/><Relationship Id="rId10" Type="http://schemas.openxmlformats.org/officeDocument/2006/relationships/slide" Target="slide1.xml"/><Relationship Id="rId4" Type="http://schemas.openxmlformats.org/officeDocument/2006/relationships/image" Target="../media/image33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slide" Target="slide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287428"/>
            <a:chOff x="-252538" y="0"/>
            <a:chExt cx="9396538" cy="128742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287428"/>
              <a:chOff x="0" y="0"/>
              <a:chExt cx="9144000" cy="128742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571480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marL="0" marR="0" lvl="0" indent="457200" algn="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3000" b="1" i="0" u="none" strike="noStrike" kern="1200" cap="none" spc="0" baseline="0" dirty="0">
                    <a:solidFill>
                      <a:srgbClr val="FFFFFF"/>
                    </a:solidFill>
                    <a:uFillTx/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</a:t>
                </a:r>
                <a:r>
                  <a:rPr lang="th-TH" sz="3000" b="1" i="0" u="none" strike="noStrike" kern="1200" cap="none" spc="0" dirty="0">
                    <a:solidFill>
                      <a:srgbClr val="FFFFFF"/>
                    </a:solidFill>
                    <a:uFillTx/>
                    <a:latin typeface="TH Sarabun New" pitchFamily="34" charset="-34"/>
                    <a:cs typeface="TH Sarabun New" pitchFamily="34" charset="-34"/>
                  </a:rPr>
                  <a:t> ๓</a:t>
                </a:r>
                <a:endParaRPr lang="en-US" sz="3000" b="1" i="0" u="none" strike="noStrike" kern="1200" cap="none" spc="0" baseline="0" dirty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36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สุขศึกษา</a:t>
                </a:r>
                <a:endParaRPr lang="en-US" sz="3600" b="1" dirty="0">
                  <a:solidFill>
                    <a:srgbClr val="FFC000"/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1751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1600" b="1" dirty="0">
                    <a:solidFill>
                      <a:schemeClr val="accent1">
                        <a:lumMod val="75000"/>
                      </a:schemeClr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chemeClr val="accent1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749147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10814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46818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82822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18826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" descr="C:\Users\FL4_Sirirat-Lon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54830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24">
            <a:hlinkClick r:id="rId4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193241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๑_หลักสูตรวิชาสุขศึกษา</a:t>
            </a:r>
          </a:p>
        </p:txBody>
      </p:sp>
      <p:sp>
        <p:nvSpPr>
          <p:cNvPr id="74" name="TextBox 24">
            <a:hlinkClick r:id="rId5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27309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๒_แผนการจัดการเรียนรู้</a:t>
            </a:r>
          </a:p>
        </p:txBody>
      </p:sp>
      <p:sp>
        <p:nvSpPr>
          <p:cNvPr id="75" name="TextBox 24">
            <a:hlinkClick r:id="rId6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64453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76" name="TextBox 24">
            <a:hlinkClick r:id="rId7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98610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7" name="TextBox 24">
            <a:hlinkClick r:id="rId8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334831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๕_ใบงาน_เฉลย</a:t>
            </a:r>
          </a:p>
        </p:txBody>
      </p:sp>
      <p:sp>
        <p:nvSpPr>
          <p:cNvPr id="78" name="TextBox 24">
            <a:hlinkClick r:id="rId9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3710517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๖_ข้อสอบประจำหน่วย_เฉลย</a:t>
            </a:r>
          </a:p>
        </p:txBody>
      </p:sp>
      <p:pic>
        <p:nvPicPr>
          <p:cNvPr id="45" name="Picture 2" descr="C:\Users\TSM3-A_Taksaporn\Desktop\pic สุข-ม.1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658" b="10613"/>
          <a:stretch/>
        </p:blipFill>
        <p:spPr bwMode="auto">
          <a:xfrm>
            <a:off x="2463046" y="1988840"/>
            <a:ext cx="6429434" cy="3997159"/>
          </a:xfrm>
          <a:prstGeom prst="roundRect">
            <a:avLst>
              <a:gd name="adj" fmla="val 53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40" name="สี่เหลี่ยมผืนผ้า 28"/>
          <p:cNvSpPr/>
          <p:nvPr/>
        </p:nvSpPr>
        <p:spPr>
          <a:xfrm>
            <a:off x="0" y="1268760"/>
            <a:ext cx="1706920" cy="298588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9" name="สี่เหลี่ยมผืนผ้า 29">
            <a:hlinkClick r:id="rId12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849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2" name="สี่เหลี่ยมผืนผ้า 30">
            <a:hlinkClick r:id="rId13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92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3" name="สี่เหลี่ยมผืนผ้า 31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35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64" name="สี่เหลี่ยมผืนผ้า 32">
            <a:hlinkClick r:id="rId1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278920" y="1268760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65" name="สี่เหลี่ยมผืนผ้า 33"/>
          <p:cNvSpPr/>
          <p:nvPr/>
        </p:nvSpPr>
        <p:spPr>
          <a:xfrm>
            <a:off x="7427236" y="1268760"/>
            <a:ext cx="1716763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6" name="สี่เหลี่ยมผืนผ้า 29">
            <a:hlinkClick r:id="rId1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706920" y="1268760"/>
            <a:ext cx="1143000" cy="298588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7" name="สี่เหลี่ยมผืนผ้า 28"/>
          <p:cNvSpPr/>
          <p:nvPr/>
        </p:nvSpPr>
        <p:spPr>
          <a:xfrm>
            <a:off x="0" y="1571591"/>
            <a:ext cx="1706920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1" name="สี่เหลี่ยมผืนผ้า 29">
            <a:hlinkClick r:id="rId1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849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82" name="สี่เหลี่ยมผืนผ้า 30">
            <a:hlinkClick r:id="rId1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92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๘</a:t>
            </a:r>
          </a:p>
        </p:txBody>
      </p:sp>
      <p:sp>
        <p:nvSpPr>
          <p:cNvPr id="83" name="สี่เหลี่ยมผืนผ้า 31">
            <a:hlinkClick r:id="rId1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35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๙</a:t>
            </a:r>
          </a:p>
        </p:txBody>
      </p:sp>
      <p:sp>
        <p:nvSpPr>
          <p:cNvPr id="84" name="สี่เหลี่ยมผืนผ้า 32">
            <a:hlinkClick r:id="rId2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278920" y="1566313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๑๐</a:t>
            </a:r>
          </a:p>
        </p:txBody>
      </p:sp>
      <p:sp>
        <p:nvSpPr>
          <p:cNvPr id="85" name="สี่เหลี่ยมผืนผ้า 33"/>
          <p:cNvSpPr/>
          <p:nvPr/>
        </p:nvSpPr>
        <p:spPr>
          <a:xfrm>
            <a:off x="7427236" y="1566313"/>
            <a:ext cx="1716763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6" name="สี่เหลี่ยมผืนผ้า 29">
            <a:hlinkClick r:id="rId21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706920" y="1571591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pic>
        <p:nvPicPr>
          <p:cNvPr id="60" name="Picture 3" descr="C:\Users\FL4_Sirirat-Lon\Desktop\Picture3.png">
            <a:extLst>
              <a:ext uri="{FF2B5EF4-FFF2-40B4-BE49-F238E27FC236}">
                <a16:creationId xmlns:a16="http://schemas.microsoft.com/office/drawing/2014/main" id="{6673D86C-9493-4416-8055-7AD424C98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90834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24">
            <a:hlinkClick r:id="rId22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9453484-1709-43D4-9CC5-CF3175B3D41D}"/>
              </a:ext>
            </a:extLst>
          </p:cNvPr>
          <p:cNvSpPr txBox="1"/>
          <p:nvPr/>
        </p:nvSpPr>
        <p:spPr>
          <a:xfrm>
            <a:off x="42990" y="407488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pic>
        <p:nvPicPr>
          <p:cNvPr id="87" name="Picture 3" descr="C:\Users\FL4_Sirirat-Lon\Desktop\Picture3.png">
            <a:extLst>
              <a:ext uri="{FF2B5EF4-FFF2-40B4-BE49-F238E27FC236}">
                <a16:creationId xmlns:a16="http://schemas.microsoft.com/office/drawing/2014/main" id="{1B26B7DC-3FD3-48E9-83D1-33E68ECA9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26838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24">
            <a:hlinkClick r:id="rId23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3C2465A-B15A-4763-8911-79E9C3101661}"/>
              </a:ext>
            </a:extLst>
          </p:cNvPr>
          <p:cNvSpPr txBox="1"/>
          <p:nvPr/>
        </p:nvSpPr>
        <p:spPr>
          <a:xfrm>
            <a:off x="42990" y="443492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91" name="Picture 3" descr="C:\Users\FL4_Sirirat-Lon\Desktop\Picture3.png">
            <a:extLst>
              <a:ext uri="{FF2B5EF4-FFF2-40B4-BE49-F238E27FC236}">
                <a16:creationId xmlns:a16="http://schemas.microsoft.com/office/drawing/2014/main" id="{EF2D7E95-7E17-46A6-B1C5-B199CA99D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62842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24">
            <a:hlinkClick r:id="rId24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2881502-A45A-4B96-AA5F-B9D3121D08DF}"/>
              </a:ext>
            </a:extLst>
          </p:cNvPr>
          <p:cNvSpPr txBox="1"/>
          <p:nvPr/>
        </p:nvSpPr>
        <p:spPr>
          <a:xfrm>
            <a:off x="42990" y="479496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419494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548680"/>
            <a:ext cx="9144000" cy="2880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7142" y="1412776"/>
            <a:ext cx="2732481" cy="439248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04012" y="1392313"/>
            <a:ext cx="2732481" cy="439248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29596" y="1379244"/>
            <a:ext cx="2732481" cy="439248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949761" y="1556792"/>
            <a:ext cx="2182081" cy="648072"/>
          </a:xfrm>
          <a:prstGeom prst="round2DiagRect">
            <a:avLst>
              <a:gd name="adj1" fmla="val 16667"/>
              <a:gd name="adj2" fmla="val 30865"/>
            </a:avLst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rPr>
              <a:t>ด้านจิตใจและอารมณ์</a:t>
            </a:r>
          </a:p>
        </p:txBody>
      </p:sp>
      <p:sp>
        <p:nvSpPr>
          <p:cNvPr id="21" name="Round Diagonal Corner Rectangle 20"/>
          <p:cNvSpPr/>
          <p:nvPr/>
        </p:nvSpPr>
        <p:spPr>
          <a:xfrm>
            <a:off x="3851920" y="1556792"/>
            <a:ext cx="2158701" cy="648072"/>
          </a:xfrm>
          <a:prstGeom prst="round2DiagRect">
            <a:avLst>
              <a:gd name="adj1" fmla="val 16667"/>
              <a:gd name="adj2" fmla="val 30865"/>
            </a:avLst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rPr>
              <a:t>ด้านสังคม</a:t>
            </a:r>
          </a:p>
        </p:txBody>
      </p:sp>
      <p:sp>
        <p:nvSpPr>
          <p:cNvPr id="22" name="Round Diagonal Corner Rectangle 21"/>
          <p:cNvSpPr/>
          <p:nvPr/>
        </p:nvSpPr>
        <p:spPr>
          <a:xfrm>
            <a:off x="6732240" y="1556792"/>
            <a:ext cx="2230709" cy="648072"/>
          </a:xfrm>
          <a:prstGeom prst="round2DiagRect">
            <a:avLst>
              <a:gd name="adj1" fmla="val 16667"/>
              <a:gd name="adj2" fmla="val 30865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rPr>
              <a:t>ด้านสติปัญญา</a:t>
            </a:r>
          </a:p>
        </p:txBody>
      </p:sp>
      <p:sp>
        <p:nvSpPr>
          <p:cNvPr id="2" name="Rectangle 1"/>
          <p:cNvSpPr/>
          <p:nvPr/>
        </p:nvSpPr>
        <p:spPr>
          <a:xfrm>
            <a:off x="339047" y="2433082"/>
            <a:ext cx="2720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การเปลี่ยนแปลงที่ส่งผลด้านอารมณ์</a:t>
            </a:r>
            <a:br>
              <a:rPr lang="th-TH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ที่รุนแรงและเปิดเผย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19576" y="2430124"/>
            <a:ext cx="2720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วัยรุ่นจะให้ความสำคัญต่อกลุ่ม ยอมรับค่านิยม ความเชื่อ และความสนใจของกลุ่ม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56176" y="2433082"/>
            <a:ext cx="2720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วัยรุ่นจึงมกระบวนการพัฒนาทางด้านความคิดและสติปัญญาของวัยรุ่นให้พัฒนาไปในทิศทางที่ถูกต้องและเหมาะสม</a:t>
            </a:r>
            <a:endParaRPr lang="th-TH" sz="20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Oval 2"/>
          <p:cNvSpPr/>
          <p:nvPr/>
        </p:nvSpPr>
        <p:spPr>
          <a:xfrm>
            <a:off x="6284464" y="5170918"/>
            <a:ext cx="2464000" cy="5760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8" name="Picture 2" descr="C:\Users\FL4_Sirirat-Lon\Desktop\TOM\infor\infographic56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9349" y="3573016"/>
            <a:ext cx="2519115" cy="212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tongchai.cha\Desktop\TOM\Private\infor\infographic33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2534" y="3079654"/>
            <a:ext cx="2797618" cy="279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ongchai.cha\Desktop\TOM\Private\infor\infographic32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609" y="3706366"/>
            <a:ext cx="2076930" cy="20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6317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สี่เหลี่ยมผืนผ้า 3"/>
          <p:cNvSpPr/>
          <p:nvPr/>
        </p:nvSpPr>
        <p:spPr>
          <a:xfrm>
            <a:off x="-17115" y="5301208"/>
            <a:ext cx="9144000" cy="1516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                                             </a:t>
            </a:r>
          </a:p>
        </p:txBody>
      </p:sp>
      <p:sp>
        <p:nvSpPr>
          <p:cNvPr id="41" name="สี่เหลี่ยมผืนผ้า 3"/>
          <p:cNvSpPr/>
          <p:nvPr/>
        </p:nvSpPr>
        <p:spPr>
          <a:xfrm>
            <a:off x="0" y="764705"/>
            <a:ext cx="9144000" cy="4536504"/>
          </a:xfrm>
          <a:prstGeom prst="rect">
            <a:avLst/>
          </a:prstGeom>
          <a:solidFill>
            <a:srgbClr val="B4D4C6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                                             </a:t>
            </a:r>
          </a:p>
        </p:txBody>
      </p:sp>
      <p:pic>
        <p:nvPicPr>
          <p:cNvPr id="2050" name="Picture 2" descr="C:\Users\tongchai.cha\Desktop\TOM\Private\infor\infographic323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712" y="2059476"/>
            <a:ext cx="2128175" cy="441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642587" y="5301208"/>
            <a:ext cx="1714810" cy="432048"/>
          </a:xfrm>
          <a:prstGeom prst="ellipse">
            <a:avLst/>
          </a:prstGeom>
          <a:solidFill>
            <a:srgbClr val="D9D9D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3" name="Picture 2" descr="C:\Users\tongchai.cha\Desktop\TOM\Private\infor\infographic323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16" b="-522"/>
          <a:stretch/>
        </p:blipFill>
        <p:spPr bwMode="auto">
          <a:xfrm>
            <a:off x="6950000" y="1778913"/>
            <a:ext cx="2226544" cy="441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1424970"/>
            <a:ext cx="352468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ด้านร่างกาย 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มีความเจริญสมบูรณ์ของอวัยวะ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และระบบต่างๆ ได้ดีเกือบทุกด้าน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64088" y="2269321"/>
            <a:ext cx="352691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ด้านจิตใจและอารมณ์ 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เมื่อเริ่มเข้าสู่วัยกลางคนจะเริ่มมีความกังวลใจในด้านสุขภาพที่เปลี่ยนแปลงไป และหน้าที่การงานที่ตนเองรับผิดชอบ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520" y="3277433"/>
            <a:ext cx="353910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ด้านสังคม 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มีการเปลี่ยนแปลงค่อนข้างมากทำให้การปฏิสัมพันธ์ทางสังคมเปลี่ยนแปลงไปตามสถานภาพและบทบาทของตนเอง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57397" y="4265801"/>
            <a:ext cx="3505779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ด้านสติปัญญา 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มีศักยภาพในการเรียนรู้ ทั้งการเรียนรู้ที่มีแบบแผนและไม่มีแบบแผน โดยใช้ประสบการณ์ชีวิต เมื่อผนวกเข้ากับปัญหาของแต่ละช่วงอายุกับสิ่งแวดล้อมต่างๆ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51520" y="188640"/>
            <a:ext cx="1944216" cy="504056"/>
          </a:xfrm>
          <a:prstGeom prst="round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249911" y="44624"/>
            <a:ext cx="2074617" cy="5040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วัยผู้ใหญ่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202332"/>
            <a:ext cx="7110287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804248" y="72008"/>
            <a:ext cx="576064" cy="4766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862641" y="72008"/>
            <a:ext cx="576064" cy="4766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latin typeface="TH Sarabun New" pitchFamily="34" charset="-34"/>
                <a:cs typeface="TH Sarabun New" pitchFamily="34" charset="-34"/>
              </a:rPr>
              <a:t>๕</a:t>
            </a:r>
          </a:p>
        </p:txBody>
      </p:sp>
      <p:pic>
        <p:nvPicPr>
          <p:cNvPr id="40" name="Picture 18" descr="C:\Users\tongchai.cha\Desktop\TOM\infor\infographic106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3224" y="1902026"/>
            <a:ext cx="2166888" cy="375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3" name="Picture 2" descr="K:\TSM 3-A\Logo Aksorn\Aksorn Charoen Tat_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503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18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3"/>
          <p:cNvSpPr/>
          <p:nvPr/>
        </p:nvSpPr>
        <p:spPr>
          <a:xfrm>
            <a:off x="0" y="692696"/>
            <a:ext cx="9144000" cy="2304256"/>
          </a:xfrm>
          <a:prstGeom prst="rect">
            <a:avLst/>
          </a:prstGeom>
          <a:solidFill>
            <a:srgbClr val="B4D4C6"/>
          </a:solidFill>
          <a:ln>
            <a:solidFill>
              <a:srgbClr val="B4D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                                             </a:t>
            </a:r>
          </a:p>
        </p:txBody>
      </p:sp>
      <p:pic>
        <p:nvPicPr>
          <p:cNvPr id="11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3369568" cy="2220054"/>
          </a:xfrm>
          <a:prstGeom prst="rect">
            <a:avLst/>
          </a:prstGeom>
        </p:spPr>
      </p:pic>
      <p:cxnSp>
        <p:nvCxnSpPr>
          <p:cNvPr id="12" name="ตัวเชื่อมต่อตรง 6"/>
          <p:cNvCxnSpPr/>
          <p:nvPr/>
        </p:nvCxnSpPr>
        <p:spPr>
          <a:xfrm>
            <a:off x="0" y="2996952"/>
            <a:ext cx="914400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กลุ่ม 11"/>
          <p:cNvGrpSpPr/>
          <p:nvPr/>
        </p:nvGrpSpPr>
        <p:grpSpPr>
          <a:xfrm>
            <a:off x="4706784" y="1157664"/>
            <a:ext cx="2187373" cy="1602537"/>
            <a:chOff x="4706784" y="2393885"/>
            <a:chExt cx="2187373" cy="1602537"/>
          </a:xfrm>
        </p:grpSpPr>
        <p:sp>
          <p:nvSpPr>
            <p:cNvPr id="14" name="วงรี 10"/>
            <p:cNvSpPr/>
            <p:nvPr/>
          </p:nvSpPr>
          <p:spPr>
            <a:xfrm>
              <a:off x="4706784" y="2393885"/>
              <a:ext cx="2187373" cy="160253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16453" y="2573214"/>
              <a:ext cx="197201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000" dirty="0">
                  <a:latin typeface="TH Sarabun New" pitchFamily="34" charset="-34"/>
                  <a:cs typeface="TH Sarabun New" pitchFamily="34" charset="-34"/>
                </a:rPr>
                <a:t> </a:t>
              </a:r>
              <a:r>
                <a:rPr lang="th-TH" sz="3000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ผู้ที่มีอายุมากกว่า</a:t>
              </a:r>
            </a:p>
            <a:p>
              <a:pPr algn="ctr"/>
              <a:r>
                <a:rPr lang="th-TH" sz="3000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 ๖๐ ปีขึ้นไป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52409" y="3232435"/>
              <a:ext cx="4961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DCDCDC"/>
                  </a:solidFill>
                  <a:latin typeface="TH Sarabun New" pitchFamily="34" charset="-34"/>
                  <a:cs typeface="TH Sarabun New" pitchFamily="34" charset="-34"/>
                </a:rPr>
                <a:t>&gt;</a:t>
              </a:r>
              <a:endParaRPr lang="th-TH" sz="4000" dirty="0">
                <a:solidFill>
                  <a:srgbClr val="DCDCDC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17" name="สี่เหลี่ยมผืนผ้า 12"/>
          <p:cNvSpPr/>
          <p:nvPr/>
        </p:nvSpPr>
        <p:spPr>
          <a:xfrm>
            <a:off x="0" y="3024336"/>
            <a:ext cx="9144001" cy="328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สี่เหลี่ยมผืนผ้ามุมมน 32"/>
          <p:cNvSpPr/>
          <p:nvPr/>
        </p:nvSpPr>
        <p:spPr>
          <a:xfrm>
            <a:off x="1565413" y="3140968"/>
            <a:ext cx="5904656" cy="504056"/>
          </a:xfrm>
          <a:prstGeom prst="roundRect">
            <a:avLst/>
          </a:prstGeom>
          <a:solidFill>
            <a:srgbClr val="355D4C"/>
          </a:solidFill>
          <a:ln>
            <a:solidFill>
              <a:srgbClr val="355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latin typeface="TH Sarabun New" pitchFamily="34" charset="-34"/>
                <a:cs typeface="TH Sarabun New" pitchFamily="34" charset="-34"/>
              </a:rPr>
              <a:t>มาเข้าใจกับสิ่งที่ </a:t>
            </a:r>
            <a:r>
              <a:rPr lang="th-TH" sz="3200" dirty="0">
                <a:solidFill>
                  <a:srgbClr val="FFFF00"/>
                </a:solidFill>
                <a:latin typeface="TH Sarabun New" pitchFamily="34" charset="-34"/>
                <a:cs typeface="TH Sarabun New" pitchFamily="34" charset="-34"/>
              </a:rPr>
              <a:t>ผู้สูงอายุ</a:t>
            </a:r>
            <a:r>
              <a:rPr lang="th-TH" sz="3200" dirty="0">
                <a:latin typeface="TH Sarabun New" pitchFamily="34" charset="-34"/>
                <a:cs typeface="TH Sarabun New" pitchFamily="34" charset="-34"/>
              </a:rPr>
              <a:t> ต้องการ</a:t>
            </a:r>
          </a:p>
        </p:txBody>
      </p:sp>
      <p:sp>
        <p:nvSpPr>
          <p:cNvPr id="19" name="สี่เหลี่ยมผืนผ้ามุมมน 33"/>
          <p:cNvSpPr/>
          <p:nvPr/>
        </p:nvSpPr>
        <p:spPr>
          <a:xfrm>
            <a:off x="179512" y="3870786"/>
            <a:ext cx="2088232" cy="2160240"/>
          </a:xfrm>
          <a:prstGeom prst="roundRect">
            <a:avLst/>
          </a:prstGeom>
          <a:solidFill>
            <a:srgbClr val="B4D4C6"/>
          </a:solidFill>
          <a:ln>
            <a:solidFill>
              <a:srgbClr val="B4D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th-TH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วัยที่เริ่มมีการเสื่อมของระบบต่างๆ</a:t>
            </a:r>
          </a:p>
        </p:txBody>
      </p:sp>
      <p:sp>
        <p:nvSpPr>
          <p:cNvPr id="20" name="สี่เหลี่ยมผืนผ้ามุมมน 34"/>
          <p:cNvSpPr/>
          <p:nvPr/>
        </p:nvSpPr>
        <p:spPr>
          <a:xfrm>
            <a:off x="2411760" y="3870786"/>
            <a:ext cx="2088232" cy="2160240"/>
          </a:xfrm>
          <a:prstGeom prst="roundRect">
            <a:avLst/>
          </a:prstGeom>
          <a:solidFill>
            <a:srgbClr val="B4D4C6"/>
          </a:solidFill>
          <a:ln>
            <a:solidFill>
              <a:srgbClr val="B4D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th-TH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ครอบครัวให้ความรักและความเข้าใจ</a:t>
            </a:r>
          </a:p>
        </p:txBody>
      </p:sp>
      <p:sp>
        <p:nvSpPr>
          <p:cNvPr id="21" name="สี่เหลี่ยมผืนผ้ามุมมน 35"/>
          <p:cNvSpPr/>
          <p:nvPr/>
        </p:nvSpPr>
        <p:spPr>
          <a:xfrm>
            <a:off x="4644008" y="3861048"/>
            <a:ext cx="2088232" cy="2160240"/>
          </a:xfrm>
          <a:prstGeom prst="roundRect">
            <a:avLst/>
          </a:prstGeom>
          <a:solidFill>
            <a:srgbClr val="B4D4C6"/>
          </a:solidFill>
          <a:ln>
            <a:solidFill>
              <a:srgbClr val="B4D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th-TH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การทำใจยอมรับความสิ้นสุดของสัมพันธภาพที่เปลี่ยนไป</a:t>
            </a:r>
          </a:p>
        </p:txBody>
      </p:sp>
      <p:sp>
        <p:nvSpPr>
          <p:cNvPr id="22" name="สี่เหลี่ยมผืนผ้ามุมมน 36"/>
          <p:cNvSpPr/>
          <p:nvPr/>
        </p:nvSpPr>
        <p:spPr>
          <a:xfrm>
            <a:off x="6876256" y="3861048"/>
            <a:ext cx="2088232" cy="2160240"/>
          </a:xfrm>
          <a:prstGeom prst="roundRect">
            <a:avLst/>
          </a:prstGeom>
          <a:solidFill>
            <a:srgbClr val="B4D4C6"/>
          </a:solidFill>
          <a:ln>
            <a:solidFill>
              <a:srgbClr val="B4D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th-TH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มีการเปลี่ยนแปลงเพื่อให้ทันกับยุคสมัย</a:t>
            </a:r>
          </a:p>
        </p:txBody>
      </p:sp>
      <p:pic>
        <p:nvPicPr>
          <p:cNvPr id="23" name="รูปภาพ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5" t="21865" r="23762" b="22122"/>
          <a:stretch/>
        </p:blipFill>
        <p:spPr>
          <a:xfrm>
            <a:off x="467544" y="3938477"/>
            <a:ext cx="1456794" cy="498635"/>
          </a:xfrm>
          <a:prstGeom prst="rect">
            <a:avLst/>
          </a:prstGeom>
        </p:spPr>
      </p:pic>
      <p:pic>
        <p:nvPicPr>
          <p:cNvPr id="24" name="รูปภาพ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62" y="3933056"/>
            <a:ext cx="581028" cy="456243"/>
          </a:xfrm>
          <a:prstGeom prst="rect">
            <a:avLst/>
          </a:prstGeom>
        </p:spPr>
      </p:pic>
      <p:pic>
        <p:nvPicPr>
          <p:cNvPr id="25" name="รูปภาพ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48" y="3761656"/>
            <a:ext cx="954861" cy="511968"/>
          </a:xfrm>
          <a:prstGeom prst="rect">
            <a:avLst/>
          </a:prstGeom>
        </p:spPr>
      </p:pic>
      <p:pic>
        <p:nvPicPr>
          <p:cNvPr id="26" name="รูปภาพ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090" y="3899349"/>
            <a:ext cx="459310" cy="545676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251520" y="188640"/>
            <a:ext cx="1944216" cy="504056"/>
          </a:xfrm>
          <a:prstGeom prst="round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249911" y="44624"/>
            <a:ext cx="2074617" cy="5040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วัยผู้สูงอายุ</a:t>
            </a:r>
          </a:p>
        </p:txBody>
      </p:sp>
      <p:sp>
        <p:nvSpPr>
          <p:cNvPr id="34" name="Rectangle 33"/>
          <p:cNvSpPr/>
          <p:nvPr/>
        </p:nvSpPr>
        <p:spPr>
          <a:xfrm>
            <a:off x="0" y="202332"/>
            <a:ext cx="7110287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804248" y="72008"/>
            <a:ext cx="576064" cy="4766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862641" y="72008"/>
            <a:ext cx="576064" cy="4766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latin typeface="TH Sarabun New" pitchFamily="34" charset="-34"/>
                <a:cs typeface="TH Sarabun New" pitchFamily="34" charset="-34"/>
              </a:rPr>
              <a:t>๖</a:t>
            </a:r>
          </a:p>
        </p:txBody>
      </p:sp>
      <p:grpSp>
        <p:nvGrpSpPr>
          <p:cNvPr id="37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8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9" name="Picture 2" descr="K:\TSM 3-A\Logo Aksorn\Aksorn Charoen Tat_2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รูปภาพ 1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273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5148064" y="1404595"/>
            <a:ext cx="3995937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1286323" y="856758"/>
            <a:ext cx="7513632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lvl="0" algn="r">
              <a:lnSpc>
                <a:spcPts val="45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วัยและการเปลี่ยนแปลง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278199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601680" y="5316299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จุดประสงค์การเรียนรู้</a:t>
            </a:r>
          </a:p>
        </p:txBody>
      </p: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๑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615879" y="5733256"/>
            <a:ext cx="7772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อธิบายการเปลี่ยนแปลงทางด้านร่างกาย จิตใจ อารมณ์ สังคม และสติปัญญาในวัยต่างๆ ได้</a:t>
            </a:r>
            <a:endParaRPr lang="en-US" sz="1600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150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990537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80312" y="44624"/>
            <a:ext cx="1944216" cy="5040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FCF2FB"/>
                </a:solidFill>
                <a:latin typeface="TH Sarabun New" pitchFamily="34" charset="-34"/>
                <a:cs typeface="TH Sarabun New" pitchFamily="34" charset="-34"/>
              </a:rPr>
              <a:t>วัยทารก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58601" y="990537"/>
            <a:ext cx="6696064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C31FC7"/>
                </a:solidFill>
                <a:latin typeface="TH Sarabun New" pitchFamily="34" charset="-34"/>
                <a:cs typeface="TH Sarabun New" pitchFamily="34" charset="-34"/>
              </a:rPr>
              <a:t>ทารกจะมีการเปลี่ยนแปลงในด้านต่างๆ ตั้งแต่แรกคลอดถึงอายุ ๒ ปี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3528" y="2032365"/>
            <a:ext cx="4248472" cy="1242167"/>
            <a:chOff x="323528" y="2032365"/>
            <a:chExt cx="4248472" cy="124216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032365"/>
              <a:ext cx="1560697" cy="103659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35696" y="2258869"/>
              <a:ext cx="241123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ด้านร่างกาย </a:t>
              </a:r>
            </a:p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มีการเจริญเติบโตจากศีรษะสู่เท้า </a:t>
              </a:r>
            </a:p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จากลำตัวออกสู่มือและเท้า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956233" y="2564904"/>
              <a:ext cx="2615767" cy="0"/>
            </a:xfrm>
            <a:prstGeom prst="line">
              <a:avLst/>
            </a:prstGeom>
            <a:ln>
              <a:solidFill>
                <a:srgbClr val="C31FC7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572000" y="2420888"/>
            <a:ext cx="4111816" cy="1807751"/>
            <a:chOff x="4572000" y="2420888"/>
            <a:chExt cx="4111816" cy="180775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2420888"/>
              <a:ext cx="1015472" cy="1362301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856229" y="3212976"/>
              <a:ext cx="288412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ด้านจิตใจและอารมณ์</a:t>
              </a:r>
            </a:p>
            <a:p>
              <a:pPr algn="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เมื่อเติบโตขึ้นทารกจะสามารถแยกแยะ</a:t>
              </a:r>
            </a:p>
            <a:p>
              <a:pPr algn="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อารมณ์ได้มากขึ้นตามอิทธิพลของสิ่งเร้า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4572000" y="3501008"/>
              <a:ext cx="3096344" cy="0"/>
            </a:xfrm>
            <a:prstGeom prst="line">
              <a:avLst/>
            </a:prstGeom>
            <a:ln>
              <a:solidFill>
                <a:srgbClr val="C31FC7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572000" y="4579990"/>
            <a:ext cx="4108243" cy="1862894"/>
            <a:chOff x="4572000" y="4579990"/>
            <a:chExt cx="4108243" cy="186289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6186" y="4579990"/>
              <a:ext cx="1054057" cy="1225274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5050320" y="5427221"/>
              <a:ext cx="261802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ด้านสติปัญญา</a:t>
              </a:r>
            </a:p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สามารถแสดงความชอบสิ่งที่รับรู้ได้</a:t>
              </a:r>
            </a:p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ประมาณ ๗ เดือน ถึง ๒ ปี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4572000" y="5733256"/>
              <a:ext cx="3054186" cy="0"/>
            </a:xfrm>
            <a:prstGeom prst="line">
              <a:avLst/>
            </a:prstGeom>
            <a:ln>
              <a:solidFill>
                <a:srgbClr val="C31FC7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>
            <a:stCxn id="62" idx="2"/>
          </p:cNvCxnSpPr>
          <p:nvPr/>
        </p:nvCxnSpPr>
        <p:spPr>
          <a:xfrm>
            <a:off x="4572000" y="1452202"/>
            <a:ext cx="0" cy="4281054"/>
          </a:xfrm>
          <a:prstGeom prst="line">
            <a:avLst/>
          </a:prstGeom>
          <a:ln>
            <a:solidFill>
              <a:srgbClr val="C31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202332"/>
            <a:ext cx="7110287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033887" y="72008"/>
            <a:ext cx="576064" cy="4766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Oval 1"/>
          <p:cNvSpPr/>
          <p:nvPr/>
        </p:nvSpPr>
        <p:spPr>
          <a:xfrm>
            <a:off x="7092280" y="72008"/>
            <a:ext cx="576064" cy="4766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3528" y="3479238"/>
            <a:ext cx="4248472" cy="1685505"/>
            <a:chOff x="323528" y="3479238"/>
            <a:chExt cx="4248472" cy="1685505"/>
          </a:xfrm>
        </p:grpSpPr>
        <p:sp>
          <p:nvSpPr>
            <p:cNvPr id="44" name="TextBox 43"/>
            <p:cNvSpPr txBox="1"/>
            <p:nvPr/>
          </p:nvSpPr>
          <p:spPr>
            <a:xfrm>
              <a:off x="1403648" y="4149080"/>
              <a:ext cx="298992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ด้านสังคม</a:t>
              </a:r>
            </a:p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ขึ้นอยู่กับปัจจัยที่ซึมซับและการเลียนแบบ</a:t>
              </a:r>
            </a:p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ของบุคคลในบ้านในแง่บวกและแง่ลบ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499921" y="4437112"/>
              <a:ext cx="3072079" cy="0"/>
            </a:xfrm>
            <a:prstGeom prst="line">
              <a:avLst/>
            </a:prstGeom>
            <a:ln>
              <a:solidFill>
                <a:srgbClr val="C31FC7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94" name="Picture 2" descr="C:\Users\tongchai.cha\Desktop\TOM\Private\infor\infographic33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479238"/>
              <a:ext cx="1137036" cy="1605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3" name="Picture 2" descr="K:\TSM 3-A\Logo Aksorn\Aksorn Charoen Tat_2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35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691680" y="5877272"/>
            <a:ext cx="7488832" cy="3960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9694" y="5949280"/>
            <a:ext cx="7345217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-144522" y="5805264"/>
            <a:ext cx="1944216" cy="504056"/>
          </a:xfrm>
          <a:prstGeom prst="roundRect">
            <a:avLst/>
          </a:prstGeom>
          <a:solidFill>
            <a:srgbClr val="E151E4"/>
          </a:solidFill>
          <a:ln>
            <a:solidFill>
              <a:srgbClr val="E151E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CF2FB"/>
                </a:solidFill>
                <a:latin typeface="TH Sarabun New" pitchFamily="34" charset="-34"/>
                <a:cs typeface="TH Sarabun New" pitchFamily="34" charset="-34"/>
              </a:rPr>
              <a:t>วัยทารก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80728"/>
            <a:ext cx="1786296" cy="25837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207358"/>
            <a:ext cx="1799694" cy="3618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94" y="2499472"/>
            <a:ext cx="1794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นอนขดตัว</a:t>
            </a:r>
          </a:p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แขน ขาจะงอ คออ่อน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96" y="3222176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แรกคลอด ๑ - ๒ สัปดาห์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0" y="1445547"/>
            <a:ext cx="1544942" cy="109356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63688" y="985373"/>
            <a:ext cx="1728192" cy="35142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55094" y="4137783"/>
            <a:ext cx="1736786" cy="3618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๑ - ๓ เดือน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5696" y="3388987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ชันคอได้</a:t>
            </a:r>
          </a:p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เคลื่อนไหวแขน ขา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19672" y="1840592"/>
            <a:ext cx="1711946" cy="121178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472279" y="980728"/>
            <a:ext cx="1929318" cy="31155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63685" y="3764537"/>
            <a:ext cx="1937912" cy="3618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๔ - ๖ เดือน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91880" y="2822647"/>
            <a:ext cx="1806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คืบ พลิกคว่ำ</a:t>
            </a:r>
          </a:p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พลิกหงาย หันตามเสียง</a:t>
            </a:r>
          </a:p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เรียกชื่อ มือคว้าสิ่งของ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47297" y="1363283"/>
            <a:ext cx="1362708" cy="161755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292080" y="982328"/>
            <a:ext cx="1929318" cy="38992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92080" y="4556625"/>
            <a:ext cx="1937912" cy="3618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๗ – ๙ เดือน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09060" y="3262246"/>
            <a:ext cx="15392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นั่งทรงตัวได้เอง</a:t>
            </a:r>
          </a:p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มองตามของตก</a:t>
            </a:r>
          </a:p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ปรมมือ หยิบของได้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9" y="1526554"/>
            <a:ext cx="1539204" cy="158305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221398" y="980728"/>
            <a:ext cx="1923513" cy="4585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29992" y="5204697"/>
            <a:ext cx="1914008" cy="3618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๑๐ เดือน – ๑ ปี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82002" y="4141658"/>
            <a:ext cx="1083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เกาะยืน </a:t>
            </a:r>
          </a:p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ตั้งไข่</a:t>
            </a:r>
          </a:p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เกาะเดิน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76672"/>
            <a:ext cx="9144000" cy="5336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9403" y="539969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พัฒนาการของทารกแรกคลอดถึง ๑ ปี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040757" y="1637221"/>
            <a:ext cx="2148349" cy="2623371"/>
            <a:chOff x="7040757" y="1133165"/>
            <a:chExt cx="2148349" cy="26233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757" y="1133165"/>
              <a:ext cx="2148349" cy="2308409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7444134" y="2605553"/>
              <a:ext cx="1445656" cy="1667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 rot="5400000">
              <a:off x="7028343" y="3212434"/>
              <a:ext cx="975539" cy="1125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 rot="5400000">
              <a:off x="8332834" y="3212434"/>
              <a:ext cx="975539" cy="1125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397178" y="3637602"/>
              <a:ext cx="237868" cy="118934"/>
            </a:xfrm>
            <a:custGeom>
              <a:avLst/>
              <a:gdLst>
                <a:gd name="connsiteX0" fmla="*/ 0 w 237868"/>
                <a:gd name="connsiteY0" fmla="*/ 118934 h 237868"/>
                <a:gd name="connsiteX1" fmla="*/ 118934 w 237868"/>
                <a:gd name="connsiteY1" fmla="*/ 0 h 237868"/>
                <a:gd name="connsiteX2" fmla="*/ 237868 w 237868"/>
                <a:gd name="connsiteY2" fmla="*/ 118934 h 237868"/>
                <a:gd name="connsiteX3" fmla="*/ 118934 w 237868"/>
                <a:gd name="connsiteY3" fmla="*/ 237868 h 237868"/>
                <a:gd name="connsiteX4" fmla="*/ 0 w 237868"/>
                <a:gd name="connsiteY4" fmla="*/ 118934 h 237868"/>
                <a:gd name="connsiteX0" fmla="*/ 0 w 237868"/>
                <a:gd name="connsiteY0" fmla="*/ 118934 h 118934"/>
                <a:gd name="connsiteX1" fmla="*/ 118934 w 237868"/>
                <a:gd name="connsiteY1" fmla="*/ 0 h 118934"/>
                <a:gd name="connsiteX2" fmla="*/ 237868 w 237868"/>
                <a:gd name="connsiteY2" fmla="*/ 118934 h 118934"/>
                <a:gd name="connsiteX3" fmla="*/ 0 w 237868"/>
                <a:gd name="connsiteY3" fmla="*/ 118934 h 11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868" h="118934">
                  <a:moveTo>
                    <a:pt x="0" y="118934"/>
                  </a:moveTo>
                  <a:cubicBezTo>
                    <a:pt x="0" y="53249"/>
                    <a:pt x="53249" y="0"/>
                    <a:pt x="118934" y="0"/>
                  </a:cubicBezTo>
                  <a:cubicBezTo>
                    <a:pt x="184619" y="0"/>
                    <a:pt x="237868" y="53249"/>
                    <a:pt x="237868" y="118934"/>
                  </a:cubicBezTo>
                  <a:cubicBezTo>
                    <a:pt x="218046" y="138756"/>
                    <a:pt x="19822" y="138756"/>
                    <a:pt x="0" y="11893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2" name="Oval 14"/>
            <p:cNvSpPr/>
            <p:nvPr/>
          </p:nvSpPr>
          <p:spPr>
            <a:xfrm>
              <a:off x="8701669" y="3633727"/>
              <a:ext cx="237868" cy="118934"/>
            </a:xfrm>
            <a:custGeom>
              <a:avLst/>
              <a:gdLst>
                <a:gd name="connsiteX0" fmla="*/ 0 w 237868"/>
                <a:gd name="connsiteY0" fmla="*/ 118934 h 237868"/>
                <a:gd name="connsiteX1" fmla="*/ 118934 w 237868"/>
                <a:gd name="connsiteY1" fmla="*/ 0 h 237868"/>
                <a:gd name="connsiteX2" fmla="*/ 237868 w 237868"/>
                <a:gd name="connsiteY2" fmla="*/ 118934 h 237868"/>
                <a:gd name="connsiteX3" fmla="*/ 118934 w 237868"/>
                <a:gd name="connsiteY3" fmla="*/ 237868 h 237868"/>
                <a:gd name="connsiteX4" fmla="*/ 0 w 237868"/>
                <a:gd name="connsiteY4" fmla="*/ 118934 h 237868"/>
                <a:gd name="connsiteX0" fmla="*/ 0 w 237868"/>
                <a:gd name="connsiteY0" fmla="*/ 118934 h 118934"/>
                <a:gd name="connsiteX1" fmla="*/ 118934 w 237868"/>
                <a:gd name="connsiteY1" fmla="*/ 0 h 118934"/>
                <a:gd name="connsiteX2" fmla="*/ 237868 w 237868"/>
                <a:gd name="connsiteY2" fmla="*/ 118934 h 118934"/>
                <a:gd name="connsiteX3" fmla="*/ 0 w 237868"/>
                <a:gd name="connsiteY3" fmla="*/ 118934 h 11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868" h="118934">
                  <a:moveTo>
                    <a:pt x="0" y="118934"/>
                  </a:moveTo>
                  <a:cubicBezTo>
                    <a:pt x="0" y="53249"/>
                    <a:pt x="53249" y="0"/>
                    <a:pt x="118934" y="0"/>
                  </a:cubicBezTo>
                  <a:cubicBezTo>
                    <a:pt x="184619" y="0"/>
                    <a:pt x="237868" y="53249"/>
                    <a:pt x="237868" y="118934"/>
                  </a:cubicBezTo>
                  <a:cubicBezTo>
                    <a:pt x="218046" y="138756"/>
                    <a:pt x="19822" y="138756"/>
                    <a:pt x="0" y="11893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43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4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5" name="Picture 2" descr="K:\TSM 3-A\Logo Aksorn\Aksorn Charoen Tat_2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" name="รูปภาพ 1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965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837824" y="945026"/>
            <a:ext cx="2306177" cy="3838100"/>
            <a:chOff x="2256522" y="467741"/>
            <a:chExt cx="2208504" cy="3627044"/>
          </a:xfrm>
        </p:grpSpPr>
        <p:sp>
          <p:nvSpPr>
            <p:cNvPr id="37" name="Rectangle 36"/>
            <p:cNvSpPr/>
            <p:nvPr/>
          </p:nvSpPr>
          <p:spPr>
            <a:xfrm>
              <a:off x="2256522" y="467741"/>
              <a:ext cx="2208503" cy="36270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67743" y="3715267"/>
              <a:ext cx="2197283" cy="36180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๒ ปี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13022" y="2786901"/>
              <a:ext cx="1887186" cy="959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กระโดด ๒ เท้า </a:t>
              </a:r>
            </a:p>
            <a:p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และสามารถตักอาหาร รับประทานเองได้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0" y="988033"/>
            <a:ext cx="2267744" cy="4013368"/>
            <a:chOff x="-1980728" y="741056"/>
            <a:chExt cx="1736786" cy="3514215"/>
          </a:xfrm>
        </p:grpSpPr>
        <p:sp>
          <p:nvSpPr>
            <p:cNvPr id="17" name="Rectangle 16"/>
            <p:cNvSpPr/>
            <p:nvPr/>
          </p:nvSpPr>
          <p:spPr>
            <a:xfrm>
              <a:off x="-1980728" y="741056"/>
              <a:ext cx="1728192" cy="35142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1980728" y="3883241"/>
              <a:ext cx="1736786" cy="36180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๑ ปี ๓ เดือน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892837" y="3532946"/>
              <a:ext cx="1648895" cy="350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เดินได้เอง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500" y="1438752"/>
            <a:ext cx="2327146" cy="250052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162501" y="958416"/>
            <a:ext cx="2588106" cy="3627044"/>
            <a:chOff x="2162501" y="467741"/>
            <a:chExt cx="2588106" cy="3627044"/>
          </a:xfrm>
        </p:grpSpPr>
        <p:sp>
          <p:nvSpPr>
            <p:cNvPr id="26" name="Rectangle 25"/>
            <p:cNvSpPr/>
            <p:nvPr/>
          </p:nvSpPr>
          <p:spPr>
            <a:xfrm>
              <a:off x="2256522" y="467741"/>
              <a:ext cx="2243469" cy="36270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67743" y="3715267"/>
              <a:ext cx="2232247" cy="36180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๑ ปี ๖ เดือน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72546" y="3236258"/>
              <a:ext cx="1523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เดินได้คล่อง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501" y="655385"/>
              <a:ext cx="2588106" cy="2780928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499992" y="958416"/>
            <a:ext cx="2400028" cy="4320480"/>
            <a:chOff x="-1980728" y="741056"/>
            <a:chExt cx="1754155" cy="3514215"/>
          </a:xfrm>
        </p:grpSpPr>
        <p:sp>
          <p:nvSpPr>
            <p:cNvPr id="32" name="Rectangle 31"/>
            <p:cNvSpPr/>
            <p:nvPr/>
          </p:nvSpPr>
          <p:spPr>
            <a:xfrm>
              <a:off x="-1980728" y="741056"/>
              <a:ext cx="1728192" cy="35142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-1980728" y="3883241"/>
              <a:ext cx="1736786" cy="36180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๑ ปี ๗ เดือน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1875468" y="3532946"/>
              <a:ext cx="1648895" cy="32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วิ่ง เตะลูกบอลได้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25" y="1284006"/>
            <a:ext cx="2615178" cy="281001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166" y="454360"/>
            <a:ext cx="9141745" cy="648072"/>
            <a:chOff x="9516" y="-27384"/>
            <a:chExt cx="9141745" cy="648072"/>
          </a:xfrm>
        </p:grpSpPr>
        <p:sp>
          <p:nvSpPr>
            <p:cNvPr id="15" name="Rectangle 14"/>
            <p:cNvSpPr/>
            <p:nvPr/>
          </p:nvSpPr>
          <p:spPr>
            <a:xfrm>
              <a:off x="9516" y="-27384"/>
              <a:ext cx="9141745" cy="53367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69403" y="35913"/>
              <a:ext cx="72728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TH Sarabun New" pitchFamily="34" charset="-34"/>
                  <a:cs typeface="TH Sarabun New" pitchFamily="34" charset="-34"/>
                </a:rPr>
                <a:t>พัฒนาการของทารกแรกคลอดถึง ๑ ปี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62" y="779927"/>
            <a:ext cx="2583611" cy="277609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691680" y="5854960"/>
            <a:ext cx="7488832" cy="3960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99694" y="5926968"/>
            <a:ext cx="7345217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-144522" y="5782952"/>
            <a:ext cx="1944216" cy="504056"/>
          </a:xfrm>
          <a:prstGeom prst="roundRect">
            <a:avLst/>
          </a:prstGeom>
          <a:solidFill>
            <a:srgbClr val="E151E4"/>
          </a:solidFill>
          <a:ln>
            <a:solidFill>
              <a:srgbClr val="E151E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CF2FB"/>
                </a:solidFill>
                <a:latin typeface="TH Sarabun New" pitchFamily="34" charset="-34"/>
                <a:cs typeface="TH Sarabun New" pitchFamily="34" charset="-34"/>
              </a:rPr>
              <a:t>วัยทารก</a:t>
            </a:r>
          </a:p>
        </p:txBody>
      </p:sp>
      <p:grpSp>
        <p:nvGrpSpPr>
          <p:cNvPr id="46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7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8" name="Picture 2" descr="K:\TSM 3-A\Logo Aksorn\Aksorn Charoen Tat_2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875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451002" y="404664"/>
            <a:ext cx="2716810" cy="44411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19486" y="404664"/>
            <a:ext cx="2212754" cy="4441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11760" y="418356"/>
            <a:ext cx="2160240" cy="4441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7018" y="427968"/>
            <a:ext cx="2428778" cy="4441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520" y="188640"/>
            <a:ext cx="1944216" cy="504056"/>
          </a:xfrm>
          <a:prstGeom prst="round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869160"/>
            <a:ext cx="91500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9476" y="5184900"/>
            <a:ext cx="8425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   เป็นช่วงที่เด็กกำลังเจริญเติบโตและพัฒนาการส่วนใหญ่ก็ขึ้นอยู่กับการปรับตัวให้คุ้นเคยกับสิ่งแวดล้อม  ตลอดการเรียนรู้พฤติกรรมทางสังคม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249911" y="44624"/>
            <a:ext cx="2074617" cy="5040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วัยก่อนเรียน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202332"/>
            <a:ext cx="7110287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04248" y="72008"/>
            <a:ext cx="576064" cy="4766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862641" y="72008"/>
            <a:ext cx="576064" cy="4766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pic>
        <p:nvPicPr>
          <p:cNvPr id="7170" name="Picture 2" descr="C:\Users\tongchai.cha\Desktop\TOM\Private\infor\infographic55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5496" y="2115819"/>
            <a:ext cx="2297608" cy="192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ongchai.cha\Desktop\TOM\Private\infor\infographic55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760"/>
          <a:stretch/>
        </p:blipFill>
        <p:spPr bwMode="auto">
          <a:xfrm>
            <a:off x="4224038" y="1818960"/>
            <a:ext cx="2508202" cy="22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tongchai.cha\Desktop\TOM\Private\infor\infographic55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2818" y="1818960"/>
            <a:ext cx="2279744" cy="236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ongchai.cha\Desktop\TOM\Private\infor\infographic55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37" b="-613"/>
          <a:stretch/>
        </p:blipFill>
        <p:spPr bwMode="auto">
          <a:xfrm flipH="1">
            <a:off x="6834548" y="1814866"/>
            <a:ext cx="2273956" cy="217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3" name="Picture 2" descr="K:\TSM 3-A\Logo Aksorn\Aksorn Charoen Tat_2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75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1"/>
            <a:ext cx="9144000" cy="673562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3215" y="3717033"/>
            <a:ext cx="4268579" cy="24482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27603" y="3717033"/>
            <a:ext cx="4268579" cy="24482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27603" y="925837"/>
            <a:ext cx="4268579" cy="2448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94053" y="5522051"/>
            <a:ext cx="4130953" cy="627378"/>
            <a:chOff x="-4130953" y="2740101"/>
            <a:chExt cx="4130953" cy="627378"/>
          </a:xfrm>
        </p:grpSpPr>
        <p:sp>
          <p:nvSpPr>
            <p:cNvPr id="48" name="Rectangle 47"/>
            <p:cNvSpPr/>
            <p:nvPr/>
          </p:nvSpPr>
          <p:spPr>
            <a:xfrm>
              <a:off x="-4130953" y="2740101"/>
              <a:ext cx="4130953" cy="6273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-4113161" y="2852936"/>
              <a:ext cx="4104454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-4119758" y="3284984"/>
              <a:ext cx="4104454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294053" y="908721"/>
            <a:ext cx="4268579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0828" y="2740101"/>
            <a:ext cx="4139950" cy="627378"/>
            <a:chOff x="-4104454" y="2740101"/>
            <a:chExt cx="4139950" cy="627378"/>
          </a:xfrm>
        </p:grpSpPr>
        <p:sp>
          <p:nvSpPr>
            <p:cNvPr id="13" name="Rectangle 12"/>
            <p:cNvSpPr/>
            <p:nvPr/>
          </p:nvSpPr>
          <p:spPr>
            <a:xfrm>
              <a:off x="-4104454" y="2740101"/>
              <a:ext cx="4104454" cy="6273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-4104454" y="2852936"/>
              <a:ext cx="4104454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-4068958" y="3284984"/>
              <a:ext cx="4104454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C:\Users\tongchai.cha\Desktop\Picture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54" y="1754634"/>
            <a:ext cx="4687887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 rot="5400000">
            <a:off x="4483587" y="-691862"/>
            <a:ext cx="288032" cy="8529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 rot="10800000">
            <a:off x="4427984" y="908720"/>
            <a:ext cx="288032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355977" y="2627387"/>
            <a:ext cx="2405916" cy="73056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46507" y="2718156"/>
            <a:ext cx="2277621" cy="22776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9" y="925837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สามารถปีนป่ายและกระโดได้ เดินถอยหลัง</a:t>
            </a:r>
            <a:br>
              <a:rPr lang="th-TH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ขี่รถสามล้อ รับประทานอาหารเองได้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88024" y="942846"/>
            <a:ext cx="4095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เดินขึ้นบันได กระโดดข้ามสิ่งของ กระโดดขาเดียวได้ </a:t>
            </a:r>
            <a:br>
              <a:rPr lang="th-TH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เขย่งปลายเท้าได้ อาบน้ำ ล้างหน้า </a:t>
            </a:r>
            <a:br>
              <a:rPr lang="th-TH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และสามารถแปรงฟันได้ด้วยตนเอง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2429" y="3734788"/>
            <a:ext cx="3169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กระโดดสลับขา กระโดดเชือก </a:t>
            </a:r>
            <a:br>
              <a:rPr lang="th-TH" sz="20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เต้นเป็นจังหวะสามารถทรงตัวได้เป็นอย่างดี เช่น ยืนขาเดียวได้นาน ๆ เดินบนกระดานแผ่นแคบๆ ได้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14152" y="3734788"/>
            <a:ext cx="3169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กระโดดจากที่สูงได้ เล่นฟุตบอลแบบเด็กโตได้ มีความสามารถในการทรงตัวมากยิ่งขึ้น</a:t>
            </a:r>
          </a:p>
        </p:txBody>
      </p:sp>
      <p:sp>
        <p:nvSpPr>
          <p:cNvPr id="2" name="Rectangle 1"/>
          <p:cNvSpPr/>
          <p:nvPr/>
        </p:nvSpPr>
        <p:spPr>
          <a:xfrm>
            <a:off x="3784766" y="3359894"/>
            <a:ext cx="15744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พัฒนาการ</a:t>
            </a:r>
            <a:br>
              <a:rPr lang="th-TH" sz="3200" b="1" dirty="0">
                <a:latin typeface="TH Sarabun New" pitchFamily="34" charset="-34"/>
                <a:cs typeface="TH Sarabun New" pitchFamily="34" charset="-34"/>
              </a:rPr>
            </a:br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ตามช่วงอายุ</a:t>
            </a:r>
          </a:p>
        </p:txBody>
      </p:sp>
      <p:sp>
        <p:nvSpPr>
          <p:cNvPr id="21" name="Round Same Side Corner Rectangle 20"/>
          <p:cNvSpPr/>
          <p:nvPr/>
        </p:nvSpPr>
        <p:spPr>
          <a:xfrm>
            <a:off x="-154840" y="332656"/>
            <a:ext cx="1892842" cy="432048"/>
          </a:xfrm>
          <a:prstGeom prst="round2Same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   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พัฒนาการของ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47664" y="344384"/>
            <a:ext cx="1571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rgbClr val="008DF6"/>
                </a:solidFill>
                <a:latin typeface="TH Sarabun New" pitchFamily="34" charset="-34"/>
                <a:cs typeface="TH Sarabun New" pitchFamily="34" charset="-34"/>
              </a:rPr>
              <a:t>  วัยก่อนเรียน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278" y="1484784"/>
            <a:ext cx="1414474" cy="1766803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294053" y="3212976"/>
            <a:ext cx="749555" cy="360040"/>
          </a:xfrm>
          <a:prstGeom prst="round2Diag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ysClr val="windowText" lastClr="00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0" name="Round Diagonal Corner Rectangle 39"/>
          <p:cNvSpPr/>
          <p:nvPr/>
        </p:nvSpPr>
        <p:spPr>
          <a:xfrm>
            <a:off x="251520" y="6021288"/>
            <a:ext cx="749555" cy="360040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ysClr val="windowText" lastClr="00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2" name="Round Diagonal Corner Rectangle 41"/>
          <p:cNvSpPr/>
          <p:nvPr/>
        </p:nvSpPr>
        <p:spPr>
          <a:xfrm flipH="1">
            <a:off x="8172400" y="6021288"/>
            <a:ext cx="749554" cy="36004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ysClr val="windowText" lastClr="00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82685" y="6002124"/>
            <a:ext cx="739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ysClr val="windowText" lastClr="000000"/>
                </a:solidFill>
                <a:latin typeface="TH Sarabun New" pitchFamily="34" charset="-34"/>
                <a:cs typeface="TH Sarabun New" pitchFamily="34" charset="-34"/>
              </a:rPr>
              <a:t>๖ ปี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7858" y="3157240"/>
            <a:ext cx="765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ysClr val="windowText" lastClr="000000"/>
                </a:solidFill>
                <a:latin typeface="TH Sarabun New" pitchFamily="34" charset="-34"/>
                <a:cs typeface="TH Sarabun New" pitchFamily="34" charset="-34"/>
              </a:rPr>
              <a:t>๓ ปี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2075" y="5939698"/>
            <a:ext cx="7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ysClr val="windowText" lastClr="000000"/>
                </a:solidFill>
                <a:latin typeface="TH Sarabun New" pitchFamily="34" charset="-34"/>
                <a:cs typeface="TH Sarabun New" pitchFamily="34" charset="-34"/>
              </a:rPr>
              <a:t>๕ ปี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6462" y="1429085"/>
            <a:ext cx="1207152" cy="1855899"/>
          </a:xfrm>
          <a:prstGeom prst="rect">
            <a:avLst/>
          </a:prstGeom>
        </p:spPr>
      </p:pic>
      <p:sp>
        <p:nvSpPr>
          <p:cNvPr id="56" name="Oval 55"/>
          <p:cNvSpPr/>
          <p:nvPr/>
        </p:nvSpPr>
        <p:spPr>
          <a:xfrm>
            <a:off x="4801369" y="5789385"/>
            <a:ext cx="2473464" cy="366395"/>
          </a:xfrm>
          <a:custGeom>
            <a:avLst/>
            <a:gdLst>
              <a:gd name="connsiteX0" fmla="*/ 0 w 2405916"/>
              <a:gd name="connsiteY0" fmla="*/ 365284 h 730567"/>
              <a:gd name="connsiteX1" fmla="*/ 1202958 w 2405916"/>
              <a:gd name="connsiteY1" fmla="*/ 0 h 730567"/>
              <a:gd name="connsiteX2" fmla="*/ 2405916 w 2405916"/>
              <a:gd name="connsiteY2" fmla="*/ 365284 h 730567"/>
              <a:gd name="connsiteX3" fmla="*/ 1202958 w 2405916"/>
              <a:gd name="connsiteY3" fmla="*/ 730568 h 730567"/>
              <a:gd name="connsiteX4" fmla="*/ 0 w 2405916"/>
              <a:gd name="connsiteY4" fmla="*/ 365284 h 730567"/>
              <a:gd name="connsiteX0" fmla="*/ 0 w 2405916"/>
              <a:gd name="connsiteY0" fmla="*/ 365284 h 365284"/>
              <a:gd name="connsiteX1" fmla="*/ 1202958 w 2405916"/>
              <a:gd name="connsiteY1" fmla="*/ 0 h 365284"/>
              <a:gd name="connsiteX2" fmla="*/ 2405916 w 2405916"/>
              <a:gd name="connsiteY2" fmla="*/ 365284 h 365284"/>
              <a:gd name="connsiteX3" fmla="*/ 0 w 2405916"/>
              <a:gd name="connsiteY3" fmla="*/ 365284 h 365284"/>
              <a:gd name="connsiteX0" fmla="*/ 33774 w 2439690"/>
              <a:gd name="connsiteY0" fmla="*/ 365284 h 393190"/>
              <a:gd name="connsiteX1" fmla="*/ 1236732 w 2439690"/>
              <a:gd name="connsiteY1" fmla="*/ 0 h 393190"/>
              <a:gd name="connsiteX2" fmla="*/ 2439690 w 2439690"/>
              <a:gd name="connsiteY2" fmla="*/ 365284 h 393190"/>
              <a:gd name="connsiteX3" fmla="*/ 33774 w 2439690"/>
              <a:gd name="connsiteY3" fmla="*/ 365284 h 393190"/>
              <a:gd name="connsiteX0" fmla="*/ 33774 w 2473464"/>
              <a:gd name="connsiteY0" fmla="*/ 365284 h 366395"/>
              <a:gd name="connsiteX1" fmla="*/ 1236732 w 2473464"/>
              <a:gd name="connsiteY1" fmla="*/ 0 h 366395"/>
              <a:gd name="connsiteX2" fmla="*/ 2439690 w 2473464"/>
              <a:gd name="connsiteY2" fmla="*/ 365284 h 366395"/>
              <a:gd name="connsiteX3" fmla="*/ 33774 w 2473464"/>
              <a:gd name="connsiteY3" fmla="*/ 365284 h 36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3464" h="366395">
                <a:moveTo>
                  <a:pt x="33774" y="365284"/>
                </a:moveTo>
                <a:cubicBezTo>
                  <a:pt x="-167967" y="364972"/>
                  <a:pt x="572357" y="0"/>
                  <a:pt x="1236732" y="0"/>
                </a:cubicBezTo>
                <a:cubicBezTo>
                  <a:pt x="1901107" y="0"/>
                  <a:pt x="2641431" y="365569"/>
                  <a:pt x="2439690" y="365284"/>
                </a:cubicBezTo>
                <a:cubicBezTo>
                  <a:pt x="19872" y="361871"/>
                  <a:pt x="2448830" y="369015"/>
                  <a:pt x="33774" y="36528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029" name="Picture 5" descr="C:\Users\tongchai.cha\Desktop\Picture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" y="4486260"/>
            <a:ext cx="4486275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27"/>
          <a:stretch/>
        </p:blipFill>
        <p:spPr>
          <a:xfrm flipH="1">
            <a:off x="2514226" y="4646998"/>
            <a:ext cx="1135664" cy="1518307"/>
          </a:xfrm>
          <a:prstGeom prst="rect">
            <a:avLst/>
          </a:prstGeom>
        </p:spPr>
      </p:pic>
      <p:pic>
        <p:nvPicPr>
          <p:cNvPr id="1031" name="Picture 7" descr="C:\Users\tongchai.cha\Desktop\Picture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666384"/>
            <a:ext cx="2700338" cy="6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4391594"/>
            <a:ext cx="780406" cy="1701702"/>
          </a:xfrm>
          <a:prstGeom prst="rect">
            <a:avLst/>
          </a:prstGeom>
        </p:spPr>
      </p:pic>
      <p:pic>
        <p:nvPicPr>
          <p:cNvPr id="1032" name="Picture 8" descr="C:\Users\tongchai.cha\Desktop\Picture3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096" y="2214810"/>
            <a:ext cx="310832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5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53" name="Picture 2" descr="K:\TSM 3-A\Logo Aksorn\Aksorn Charoen Tat_2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" name="รูปภาพ 11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" name="Round Diagonal Corner Rectangle 40"/>
          <p:cNvSpPr/>
          <p:nvPr/>
        </p:nvSpPr>
        <p:spPr>
          <a:xfrm flipH="1">
            <a:off x="8172400" y="3194089"/>
            <a:ext cx="749554" cy="36004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ysClr val="windowText" lastClr="00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82684" y="3167390"/>
            <a:ext cx="715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ysClr val="windowText" lastClr="000000"/>
                </a:solidFill>
                <a:latin typeface="TH Sarabun New" pitchFamily="34" charset="-34"/>
                <a:cs typeface="TH Sarabun New" pitchFamily="34" charset="-34"/>
              </a:rPr>
              <a:t>๔ ปี</a:t>
            </a:r>
          </a:p>
        </p:txBody>
      </p:sp>
    </p:spTree>
    <p:extLst>
      <p:ext uri="{BB962C8B-B14F-4D97-AF65-F5344CB8AC3E}">
        <p14:creationId xmlns:p14="http://schemas.microsoft.com/office/powerpoint/2010/main" val="124538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1"/>
            <a:ext cx="9144000" cy="673562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3215" y="3717033"/>
            <a:ext cx="4268579" cy="24482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27603" y="3717033"/>
            <a:ext cx="4268579" cy="24482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27603" y="925837"/>
            <a:ext cx="4268579" cy="2448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4783862" y="2740101"/>
            <a:ext cx="4139950" cy="627378"/>
            <a:chOff x="-4104454" y="2740101"/>
            <a:chExt cx="4139950" cy="627378"/>
          </a:xfrm>
        </p:grpSpPr>
        <p:sp>
          <p:nvSpPr>
            <p:cNvPr id="68" name="Rectangle 67"/>
            <p:cNvSpPr/>
            <p:nvPr/>
          </p:nvSpPr>
          <p:spPr>
            <a:xfrm>
              <a:off x="-4104454" y="2740101"/>
              <a:ext cx="4104454" cy="6273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-4104454" y="2852936"/>
              <a:ext cx="4104454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-4068958" y="3284984"/>
              <a:ext cx="4104454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Picture 3" descr="C:\Users\tongchai.cha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4" y="1754634"/>
            <a:ext cx="4687887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94053" y="908721"/>
            <a:ext cx="4268579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1477" y="5576540"/>
            <a:ext cx="4162126" cy="5538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4483587" y="-691862"/>
            <a:ext cx="288032" cy="8529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67982" y="2751355"/>
            <a:ext cx="1495826" cy="5668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 rot="10800000">
            <a:off x="4427984" y="908720"/>
            <a:ext cx="288032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46507" y="2718156"/>
            <a:ext cx="2277621" cy="22776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9" y="925837"/>
            <a:ext cx="3672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ด้านร่างกาย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มีการเจริญเติบโตและพัฒนาการอย่างกว้างขวางมากกว่าก่อนวัยเรียน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88024" y="942846"/>
            <a:ext cx="409557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200" b="1" dirty="0">
                <a:latin typeface="TH Sarabun New" pitchFamily="34" charset="-34"/>
                <a:cs typeface="TH Sarabun New" pitchFamily="34" charset="-34"/>
              </a:rPr>
              <a:t>ด้านจิตใจและอารมณ์</a:t>
            </a:r>
          </a:p>
          <a:p>
            <a:pPr algn="r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เริ่มมีอารมณ์ต่างๆเข้ามาใน </a:t>
            </a:r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แง่ดี</a:t>
            </a:r>
            <a:r>
              <a:rPr lang="th-TH" sz="20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และ </a:t>
            </a:r>
            <a:r>
              <a:rPr lang="th-TH" sz="20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ไม่พึงพอใจ</a:t>
            </a:r>
          </a:p>
          <a:p>
            <a:pPr algn="r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ที่แสดงออกได้และไม่ได้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2429" y="3734788"/>
            <a:ext cx="316945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latin typeface="TH Sarabun New" pitchFamily="34" charset="-34"/>
                <a:cs typeface="TH Sarabun New" pitchFamily="34" charset="-34"/>
              </a:rPr>
              <a:t>ด้านสังคม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มีการปรับตัวในช่วงของการเข้าเรียน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เพื่อพบกับกลุ่มเพื่อนใหม่และครูที่โรงเรียน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14152" y="3734788"/>
            <a:ext cx="316945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200" b="1" dirty="0">
                <a:latin typeface="TH Sarabun New" pitchFamily="34" charset="-34"/>
                <a:cs typeface="TH Sarabun New" pitchFamily="34" charset="-34"/>
              </a:rPr>
              <a:t>ด้านสติปัญญา</a:t>
            </a:r>
          </a:p>
          <a:p>
            <a:pPr algn="r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มีกระบวนการคิดมากขึ้น มีความเข้าใจในภาษาการพูดและควบคุมการเคลื่อนไหว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251520" y="188640"/>
            <a:ext cx="1944216" cy="504056"/>
          </a:xfrm>
          <a:prstGeom prst="round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49911" y="44624"/>
            <a:ext cx="2074617" cy="5040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วัยเรียน</a:t>
            </a:r>
          </a:p>
        </p:txBody>
      </p:sp>
      <p:sp>
        <p:nvSpPr>
          <p:cNvPr id="53" name="Rectangle 52"/>
          <p:cNvSpPr/>
          <p:nvPr/>
        </p:nvSpPr>
        <p:spPr>
          <a:xfrm>
            <a:off x="0" y="202332"/>
            <a:ext cx="7110287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804248" y="72008"/>
            <a:ext cx="576064" cy="4766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62641" y="72008"/>
            <a:ext cx="576064" cy="4766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853" y="5576540"/>
            <a:ext cx="4134129" cy="5760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7" name="Picture 3" descr="C:\Users\FL4_Sirirat-Lon\Desktop\TOM\infor\infographic5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040" y="2594484"/>
            <a:ext cx="2029072" cy="202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ongchai.cha\Desktop\Picture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769" y="4642302"/>
            <a:ext cx="3571875" cy="16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FL4_Sirirat-Lon\Desktop\TOM\infor\infographic55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2038" y="1571019"/>
            <a:ext cx="1414414" cy="17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FL4_Sirirat-Lon\Desktop\TOM\infor\infographic55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"/>
          <a:stretch/>
        </p:blipFill>
        <p:spPr bwMode="auto">
          <a:xfrm>
            <a:off x="6385073" y="4655186"/>
            <a:ext cx="1990478" cy="17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:\Users\FL4_Sirirat-Lon\Desktop\TOM\infor\infographic5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0910" y="4775068"/>
            <a:ext cx="1355306" cy="13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FL4_Sirirat-Lon\Desktop\TOM\infor\infographic50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86161" y="1845270"/>
            <a:ext cx="1121174" cy="158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7249910" y="2246691"/>
            <a:ext cx="703679" cy="471465"/>
          </a:xfrm>
          <a:prstGeom prst="cloudCallout">
            <a:avLst>
              <a:gd name="adj1" fmla="val -84326"/>
              <a:gd name="adj2" fmla="val -2963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โกรธ</a:t>
            </a:r>
          </a:p>
        </p:txBody>
      </p:sp>
      <p:sp>
        <p:nvSpPr>
          <p:cNvPr id="66" name="Cloud Callout 65"/>
          <p:cNvSpPr/>
          <p:nvPr/>
        </p:nvSpPr>
        <p:spPr>
          <a:xfrm>
            <a:off x="5290542" y="1737645"/>
            <a:ext cx="608522" cy="407710"/>
          </a:xfrm>
          <a:prstGeom prst="cloudCallout">
            <a:avLst>
              <a:gd name="adj1" fmla="val 84019"/>
              <a:gd name="adj2" fmla="val 2841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rPr>
              <a:t>ดีใจ</a:t>
            </a:r>
          </a:p>
        </p:txBody>
      </p:sp>
      <p:grpSp>
        <p:nvGrpSpPr>
          <p:cNvPr id="3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1" name="Picture 2" descr="K:\TSM 3-A\Logo Aksorn\Aksorn Charoen Tat_2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" name="รูปภาพ 1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87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567405" y="1196752"/>
            <a:ext cx="4572000" cy="5112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96752"/>
            <a:ext cx="4572000" cy="5112568"/>
          </a:xfrm>
          <a:prstGeom prst="rect">
            <a:avLst/>
          </a:prstGeom>
          <a:solidFill>
            <a:srgbClr val="FB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1" name="Picture 2" descr="C:\Users\tongchai.cha\Desktop\TOM\Private\infor\infographic3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38" y="1777900"/>
            <a:ext cx="1635828" cy="342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tongchai.cha\Desktop\TOM\Private\infor\infographic3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234" y="1809750"/>
            <a:ext cx="15906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ound Same Side Corner Rectangle 42"/>
          <p:cNvSpPr/>
          <p:nvPr/>
        </p:nvSpPr>
        <p:spPr>
          <a:xfrm>
            <a:off x="-154840" y="908720"/>
            <a:ext cx="1892842" cy="432048"/>
          </a:xfrm>
          <a:prstGeom prst="round2Same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ด้านร่างกาย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51520" y="188640"/>
            <a:ext cx="1944216" cy="504056"/>
          </a:xfrm>
          <a:prstGeom prst="round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49911" y="44624"/>
            <a:ext cx="2074617" cy="5040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วัยรุ่น</a:t>
            </a:r>
          </a:p>
        </p:txBody>
      </p:sp>
      <p:sp>
        <p:nvSpPr>
          <p:cNvPr id="46" name="Rectangle 45"/>
          <p:cNvSpPr/>
          <p:nvPr/>
        </p:nvSpPr>
        <p:spPr>
          <a:xfrm>
            <a:off x="0" y="202332"/>
            <a:ext cx="7110287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804248" y="72008"/>
            <a:ext cx="576064" cy="4766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862641" y="72008"/>
            <a:ext cx="576064" cy="4766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4991539" y="1485577"/>
            <a:ext cx="3864975" cy="955313"/>
            <a:chOff x="4991539" y="1485577"/>
            <a:chExt cx="3864975" cy="955313"/>
          </a:xfrm>
        </p:grpSpPr>
        <p:sp>
          <p:nvSpPr>
            <p:cNvPr id="33" name="วงรี 6"/>
            <p:cNvSpPr/>
            <p:nvPr/>
          </p:nvSpPr>
          <p:spPr>
            <a:xfrm>
              <a:off x="4991539" y="2348880"/>
              <a:ext cx="92010" cy="920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7" name="สี่เหลี่ยมผืนผ้า 12"/>
            <p:cNvSpPr/>
            <p:nvPr/>
          </p:nvSpPr>
          <p:spPr>
            <a:xfrm>
              <a:off x="6804248" y="1485577"/>
              <a:ext cx="2052266" cy="9361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th-TH" sz="2000" b="1" dirty="0" err="1">
                  <a:latin typeface="TH Sarabun New" pitchFamily="34" charset="-34"/>
                  <a:cs typeface="TH Sarabun New" pitchFamily="34" charset="-34"/>
                </a:rPr>
                <a:t>ต่อมพิทูอิ</a:t>
              </a:r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ทารี  </a:t>
              </a:r>
            </a:p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เป็นต่อมเล็กๆ ที่อยู่ใต้สมอง</a:t>
              </a:r>
            </a:p>
          </p:txBody>
        </p:sp>
        <p:cxnSp>
          <p:nvCxnSpPr>
            <p:cNvPr id="87" name="Elbow Connector 86"/>
            <p:cNvCxnSpPr>
              <a:stCxn id="33" idx="0"/>
              <a:endCxn id="37" idx="1"/>
            </p:cNvCxnSpPr>
            <p:nvPr/>
          </p:nvCxnSpPr>
          <p:spPr>
            <a:xfrm rot="5400000" flipH="1" flipV="1">
              <a:off x="5723271" y="1267903"/>
              <a:ext cx="395251" cy="1766704"/>
            </a:xfrm>
            <a:prstGeom prst="bentConnector2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5792961" y="1546894"/>
              <a:ext cx="860437" cy="809924"/>
              <a:chOff x="5648284" y="1642647"/>
              <a:chExt cx="1039381" cy="978364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717778" y="1658860"/>
                <a:ext cx="958316" cy="95831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pic>
            <p:nvPicPr>
              <p:cNvPr id="5122" name="Picture 2" descr="C:\Users\tongchai.cha\Desktop\A\A38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8284" y="1642647"/>
                <a:ext cx="1039381" cy="9783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9" name="Group 118"/>
          <p:cNvGrpSpPr/>
          <p:nvPr/>
        </p:nvGrpSpPr>
        <p:grpSpPr>
          <a:xfrm>
            <a:off x="251398" y="1484783"/>
            <a:ext cx="3415145" cy="1008113"/>
            <a:chOff x="251398" y="1484783"/>
            <a:chExt cx="3415145" cy="1008113"/>
          </a:xfrm>
        </p:grpSpPr>
        <p:sp>
          <p:nvSpPr>
            <p:cNvPr id="31" name="วงรี 99"/>
            <p:cNvSpPr/>
            <p:nvPr/>
          </p:nvSpPr>
          <p:spPr>
            <a:xfrm>
              <a:off x="3574533" y="2170827"/>
              <a:ext cx="92010" cy="1060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251398" y="1484783"/>
              <a:ext cx="3369141" cy="1008113"/>
              <a:chOff x="251398" y="1484783"/>
              <a:chExt cx="3369141" cy="1008113"/>
            </a:xfrm>
          </p:grpSpPr>
          <p:sp>
            <p:nvSpPr>
              <p:cNvPr id="35" name="สี่เหลี่ยมผืนผ้า 102"/>
              <p:cNvSpPr/>
              <p:nvPr/>
            </p:nvSpPr>
            <p:spPr>
              <a:xfrm>
                <a:off x="251398" y="1484783"/>
                <a:ext cx="2059779" cy="100811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th-TH" sz="2000" b="1" dirty="0">
                    <a:latin typeface="TH Sarabun New" pitchFamily="34" charset="-34"/>
                    <a:cs typeface="TH Sarabun New" pitchFamily="34" charset="-34"/>
                  </a:rPr>
                  <a:t>ต่อม</a:t>
                </a:r>
                <a:r>
                  <a:rPr lang="th-TH" sz="2000" b="1" dirty="0" err="1">
                    <a:latin typeface="TH Sarabun New" pitchFamily="34" charset="-34"/>
                    <a:cs typeface="TH Sarabun New" pitchFamily="34" charset="-34"/>
                  </a:rPr>
                  <a:t>ไพเนียล</a:t>
                </a:r>
                <a:r>
                  <a:rPr lang="th-TH" sz="2000" b="1" dirty="0">
                    <a:latin typeface="TH Sarabun New" pitchFamily="34" charset="-34"/>
                    <a:cs typeface="TH Sarabun New" pitchFamily="34" charset="-34"/>
                  </a:rPr>
                  <a:t>  </a:t>
                </a:r>
              </a:p>
              <a:p>
                <a:pPr algn="ctr"/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ทำหน้าที่ยับยั้งการเจริญเติบโตของต่อมเพศ</a:t>
                </a:r>
              </a:p>
            </p:txBody>
          </p:sp>
          <p:cxnSp>
            <p:nvCxnSpPr>
              <p:cNvPr id="85" name="Elbow Connector 84"/>
              <p:cNvCxnSpPr>
                <a:stCxn id="31" idx="0"/>
                <a:endCxn id="35" idx="3"/>
              </p:cNvCxnSpPr>
              <p:nvPr/>
            </p:nvCxnSpPr>
            <p:spPr>
              <a:xfrm rot="16200000" flipV="1">
                <a:off x="2874865" y="1425153"/>
                <a:ext cx="181987" cy="1309361"/>
              </a:xfrm>
              <a:prstGeom prst="bentConnector2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oup 90"/>
              <p:cNvGrpSpPr/>
              <p:nvPr/>
            </p:nvGrpSpPr>
            <p:grpSpPr>
              <a:xfrm>
                <a:off x="2411760" y="1578704"/>
                <a:ext cx="858688" cy="808280"/>
                <a:chOff x="3125799" y="1151413"/>
                <a:chExt cx="858688" cy="808280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3149654" y="1166365"/>
                  <a:ext cx="793328" cy="793328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pic>
              <p:nvPicPr>
                <p:cNvPr id="97" name="Picture 3" descr="C:\Users\tongchai.cha\Desktop\A\A39.png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5799" y="1151413"/>
                  <a:ext cx="858688" cy="8082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21" name="Group 120"/>
          <p:cNvGrpSpPr/>
          <p:nvPr/>
        </p:nvGrpSpPr>
        <p:grpSpPr>
          <a:xfrm>
            <a:off x="262043" y="2708919"/>
            <a:ext cx="3497767" cy="1224137"/>
            <a:chOff x="262043" y="2708919"/>
            <a:chExt cx="3497767" cy="1224137"/>
          </a:xfrm>
        </p:grpSpPr>
        <p:sp>
          <p:nvSpPr>
            <p:cNvPr id="13" name="วงรี 13"/>
            <p:cNvSpPr/>
            <p:nvPr/>
          </p:nvSpPr>
          <p:spPr>
            <a:xfrm>
              <a:off x="3701391" y="2924944"/>
              <a:ext cx="58419" cy="584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6" name="สี่เหลี่ยมผืนผ้า 16"/>
            <p:cNvSpPr/>
            <p:nvPr/>
          </p:nvSpPr>
          <p:spPr>
            <a:xfrm>
              <a:off x="262043" y="2708919"/>
              <a:ext cx="2049133" cy="122413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ต่อม</a:t>
              </a:r>
              <a:r>
                <a:rPr lang="th-TH" sz="2000" b="1" dirty="0" err="1">
                  <a:latin typeface="TH Sarabun New" pitchFamily="34" charset="-34"/>
                  <a:cs typeface="TH Sarabun New" pitchFamily="34" charset="-34"/>
                </a:rPr>
                <a:t>ไทมัส</a:t>
              </a:r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 </a:t>
              </a:r>
            </a:p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ทำหน้าที่ในการเก็บ</a:t>
              </a:r>
              <a:br>
                <a:rPr lang="th-TH" sz="20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ธาตุไอโอดีน </a:t>
              </a:r>
              <a:br>
                <a:rPr lang="th-TH" sz="20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เพื่อนำมาสร้างฮอร์โมน</a:t>
              </a:r>
            </a:p>
          </p:txBody>
        </p:sp>
        <p:cxnSp>
          <p:nvCxnSpPr>
            <p:cNvPr id="65" name="Elbow Connector 64"/>
            <p:cNvCxnSpPr>
              <a:stCxn id="13" idx="2"/>
              <a:endCxn id="16" idx="3"/>
            </p:cNvCxnSpPr>
            <p:nvPr/>
          </p:nvCxnSpPr>
          <p:spPr>
            <a:xfrm rot="10800000" flipV="1">
              <a:off x="2311177" y="2954154"/>
              <a:ext cx="1390215" cy="366834"/>
            </a:xfrm>
            <a:prstGeom prst="bentConnector3">
              <a:avLst>
                <a:gd name="adj1" fmla="val 31159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/>
            <p:cNvGrpSpPr/>
            <p:nvPr/>
          </p:nvGrpSpPr>
          <p:grpSpPr>
            <a:xfrm>
              <a:off x="2329984" y="2918693"/>
              <a:ext cx="873864" cy="822564"/>
              <a:chOff x="3986613" y="627831"/>
              <a:chExt cx="873864" cy="822564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4042449" y="635640"/>
                <a:ext cx="793328" cy="79332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pic>
            <p:nvPicPr>
              <p:cNvPr id="103" name="Picture 4" descr="C:\Users\tongchai.cha\Desktop\A\A40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6613" y="627831"/>
                <a:ext cx="873864" cy="822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5" name="Group 134"/>
          <p:cNvGrpSpPr/>
          <p:nvPr/>
        </p:nvGrpSpPr>
        <p:grpSpPr>
          <a:xfrm>
            <a:off x="5207433" y="2705852"/>
            <a:ext cx="3649080" cy="1275421"/>
            <a:chOff x="5207433" y="2705852"/>
            <a:chExt cx="3649080" cy="1275421"/>
          </a:xfrm>
        </p:grpSpPr>
        <p:sp>
          <p:nvSpPr>
            <p:cNvPr id="14" name="วงรี 14"/>
            <p:cNvSpPr/>
            <p:nvPr/>
          </p:nvSpPr>
          <p:spPr>
            <a:xfrm>
              <a:off x="5207433" y="2716097"/>
              <a:ext cx="58419" cy="584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5265852" y="2705852"/>
              <a:ext cx="3590661" cy="1275421"/>
              <a:chOff x="5265852" y="2705852"/>
              <a:chExt cx="3590661" cy="1275421"/>
            </a:xfrm>
          </p:grpSpPr>
          <p:sp>
            <p:nvSpPr>
              <p:cNvPr id="20" name="สี่เหลี่ยมผืนผ้า 30"/>
              <p:cNvSpPr/>
              <p:nvPr/>
            </p:nvSpPr>
            <p:spPr>
              <a:xfrm>
                <a:off x="6804248" y="2705852"/>
                <a:ext cx="2052265" cy="127542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th-TH" sz="2000" b="1" dirty="0">
                    <a:latin typeface="TH Sarabun New" pitchFamily="34" charset="-34"/>
                    <a:cs typeface="TH Sarabun New" pitchFamily="34" charset="-34"/>
                  </a:rPr>
                  <a:t>ต่อมไทรอยด์ </a:t>
                </a:r>
              </a:p>
              <a:p>
                <a:pPr algn="ctr"/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ทำหน้าที่ในการเก็บ</a:t>
                </a:r>
                <a:br>
                  <a:rPr lang="th-TH" sz="2000" dirty="0">
                    <a:latin typeface="TH Sarabun New" pitchFamily="34" charset="-34"/>
                    <a:cs typeface="TH Sarabun New" pitchFamily="34" charset="-34"/>
                  </a:rPr>
                </a:br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ธาตุไอโอดีน </a:t>
                </a:r>
                <a:br>
                  <a:rPr lang="th-TH" sz="2000" dirty="0">
                    <a:latin typeface="TH Sarabun New" pitchFamily="34" charset="-34"/>
                    <a:cs typeface="TH Sarabun New" pitchFamily="34" charset="-34"/>
                  </a:rPr>
                </a:br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เพื่อนำมาสร้างฮอร์โมน</a:t>
                </a:r>
              </a:p>
            </p:txBody>
          </p:sp>
          <p:cxnSp>
            <p:nvCxnSpPr>
              <p:cNvPr id="89" name="Elbow Connector 88"/>
              <p:cNvCxnSpPr>
                <a:stCxn id="20" idx="1"/>
                <a:endCxn id="14" idx="6"/>
              </p:cNvCxnSpPr>
              <p:nvPr/>
            </p:nvCxnSpPr>
            <p:spPr>
              <a:xfrm rot="10800000">
                <a:off x="5265852" y="2745307"/>
                <a:ext cx="1538396" cy="598256"/>
              </a:xfrm>
              <a:prstGeom prst="bentConnector3">
                <a:avLst>
                  <a:gd name="adj1" fmla="val 67027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" name="Group 103"/>
              <p:cNvGrpSpPr/>
              <p:nvPr/>
            </p:nvGrpSpPr>
            <p:grpSpPr>
              <a:xfrm>
                <a:off x="5815031" y="2932659"/>
                <a:ext cx="864248" cy="813514"/>
                <a:chOff x="9110885" y="3321098"/>
                <a:chExt cx="864248" cy="813514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9153488" y="3331191"/>
                  <a:ext cx="793328" cy="793328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pic>
              <p:nvPicPr>
                <p:cNvPr id="111" name="Picture 5" descr="C:\Users\tongchai.cha\Desktop\A\A41.png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10885" y="3321098"/>
                  <a:ext cx="864248" cy="813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34" name="Group 133"/>
          <p:cNvGrpSpPr/>
          <p:nvPr/>
        </p:nvGrpSpPr>
        <p:grpSpPr>
          <a:xfrm>
            <a:off x="3546318" y="3492091"/>
            <a:ext cx="2052266" cy="2745221"/>
            <a:chOff x="3546318" y="3492091"/>
            <a:chExt cx="2052266" cy="2745221"/>
          </a:xfrm>
        </p:grpSpPr>
        <p:cxnSp>
          <p:nvCxnSpPr>
            <p:cNvPr id="77" name="Straight Connector 76"/>
            <p:cNvCxnSpPr>
              <a:stCxn id="76" idx="2"/>
              <a:endCxn id="75" idx="6"/>
            </p:cNvCxnSpPr>
            <p:nvPr/>
          </p:nvCxnSpPr>
          <p:spPr>
            <a:xfrm flipH="1" flipV="1">
              <a:off x="3796614" y="3521301"/>
              <a:ext cx="1432356" cy="8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/>
            <p:cNvGrpSpPr/>
            <p:nvPr/>
          </p:nvGrpSpPr>
          <p:grpSpPr>
            <a:xfrm>
              <a:off x="3546318" y="3492091"/>
              <a:ext cx="2052266" cy="2745221"/>
              <a:chOff x="3546318" y="3492091"/>
              <a:chExt cx="2052266" cy="2745221"/>
            </a:xfrm>
          </p:grpSpPr>
          <p:sp>
            <p:nvSpPr>
              <p:cNvPr id="24" name="สี่เหลี่ยมผืนผ้า 45"/>
              <p:cNvSpPr/>
              <p:nvPr/>
            </p:nvSpPr>
            <p:spPr>
              <a:xfrm>
                <a:off x="3546318" y="5322917"/>
                <a:ext cx="2052266" cy="91439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th-TH" sz="2000" b="1" dirty="0">
                    <a:latin typeface="TH Sarabun New" pitchFamily="34" charset="-34"/>
                    <a:cs typeface="TH Sarabun New" pitchFamily="34" charset="-34"/>
                  </a:rPr>
                  <a:t>ต่อมหมวกไต </a:t>
                </a:r>
              </a:p>
              <a:p>
                <a:pPr algn="ctr"/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ทำหน้าที่ผลิตฮอร์โมนอะดรีนาลิน</a:t>
                </a:r>
              </a:p>
            </p:txBody>
          </p:sp>
          <p:sp>
            <p:nvSpPr>
              <p:cNvPr id="75" name="วงรี 52"/>
              <p:cNvSpPr/>
              <p:nvPr/>
            </p:nvSpPr>
            <p:spPr>
              <a:xfrm>
                <a:off x="3738195" y="3492091"/>
                <a:ext cx="58419" cy="584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76" name="วงรี 52"/>
              <p:cNvSpPr/>
              <p:nvPr/>
            </p:nvSpPr>
            <p:spPr>
              <a:xfrm>
                <a:off x="5228970" y="3492950"/>
                <a:ext cx="58419" cy="584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cxnSp>
            <p:nvCxnSpPr>
              <p:cNvPr id="80" name="Straight Connector 79"/>
              <p:cNvCxnSpPr>
                <a:stCxn id="24" idx="0"/>
              </p:cNvCxnSpPr>
              <p:nvPr/>
            </p:nvCxnSpPr>
            <p:spPr>
              <a:xfrm flipV="1">
                <a:off x="4572451" y="3522161"/>
                <a:ext cx="0" cy="18007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oup 105"/>
              <p:cNvGrpSpPr/>
              <p:nvPr/>
            </p:nvGrpSpPr>
            <p:grpSpPr>
              <a:xfrm>
                <a:off x="4095707" y="4110861"/>
                <a:ext cx="891326" cy="771422"/>
                <a:chOff x="6948935" y="5119804"/>
                <a:chExt cx="891326" cy="839000"/>
              </a:xfrm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6990791" y="5153593"/>
                  <a:ext cx="793328" cy="793328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pic>
              <p:nvPicPr>
                <p:cNvPr id="118" name="Picture 6" descr="C:\Users\tongchai.cha\Desktop\A\A42.png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48935" y="5119804"/>
                  <a:ext cx="891326" cy="839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32" name="Group 131"/>
          <p:cNvGrpSpPr/>
          <p:nvPr/>
        </p:nvGrpSpPr>
        <p:grpSpPr>
          <a:xfrm>
            <a:off x="5207432" y="3981273"/>
            <a:ext cx="3649082" cy="1283931"/>
            <a:chOff x="5207432" y="3981273"/>
            <a:chExt cx="3649082" cy="1283931"/>
          </a:xfrm>
        </p:grpSpPr>
        <p:sp>
          <p:nvSpPr>
            <p:cNvPr id="18" name="วงรี 18"/>
            <p:cNvSpPr/>
            <p:nvPr/>
          </p:nvSpPr>
          <p:spPr>
            <a:xfrm>
              <a:off x="5207432" y="3981273"/>
              <a:ext cx="58419" cy="584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8" name="สี่เหลี่ยมผืนผ้า 20"/>
            <p:cNvSpPr/>
            <p:nvPr/>
          </p:nvSpPr>
          <p:spPr>
            <a:xfrm>
              <a:off x="6804248" y="4221088"/>
              <a:ext cx="2052266" cy="10441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ต่อมเพศชาย </a:t>
              </a:r>
            </a:p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ทำหน้าที่ผลิตตัวอสุจิและผลิตฮอร์โมนเพศชาย</a:t>
              </a:r>
            </a:p>
          </p:txBody>
        </p:sp>
        <p:cxnSp>
          <p:nvCxnSpPr>
            <p:cNvPr id="70" name="Elbow Connector 69"/>
            <p:cNvCxnSpPr>
              <a:stCxn id="18" idx="4"/>
              <a:endCxn id="28" idx="1"/>
            </p:cNvCxnSpPr>
            <p:nvPr/>
          </p:nvCxnSpPr>
          <p:spPr>
            <a:xfrm rot="16200000" flipH="1">
              <a:off x="5668718" y="3607616"/>
              <a:ext cx="703454" cy="1567606"/>
            </a:xfrm>
            <a:prstGeom prst="bentConnector2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1"/>
            <p:cNvGrpSpPr/>
            <p:nvPr/>
          </p:nvGrpSpPr>
          <p:grpSpPr>
            <a:xfrm>
              <a:off x="5818637" y="4334567"/>
              <a:ext cx="871322" cy="822625"/>
              <a:chOff x="5046605" y="706118"/>
              <a:chExt cx="871322" cy="822625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5090414" y="706118"/>
                <a:ext cx="793328" cy="79332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pic>
            <p:nvPicPr>
              <p:cNvPr id="125" name="Picture 7" descr="C:\Users\tongchai.cha\Desktop\A\A43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6605" y="708571"/>
                <a:ext cx="871322" cy="8201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7" name="Group 126"/>
          <p:cNvGrpSpPr/>
          <p:nvPr/>
        </p:nvGrpSpPr>
        <p:grpSpPr>
          <a:xfrm>
            <a:off x="262044" y="3874637"/>
            <a:ext cx="3556185" cy="1426571"/>
            <a:chOff x="262044" y="3874637"/>
            <a:chExt cx="3556185" cy="1426571"/>
          </a:xfrm>
        </p:grpSpPr>
        <p:sp>
          <p:nvSpPr>
            <p:cNvPr id="25" name="วงรี 52"/>
            <p:cNvSpPr/>
            <p:nvPr/>
          </p:nvSpPr>
          <p:spPr>
            <a:xfrm>
              <a:off x="3759810" y="3874637"/>
              <a:ext cx="58419" cy="584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7" name="สี่เหลี่ยมผืนผ้า 56"/>
            <p:cNvSpPr/>
            <p:nvPr/>
          </p:nvSpPr>
          <p:spPr>
            <a:xfrm>
              <a:off x="262044" y="4221088"/>
              <a:ext cx="2049132" cy="10801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ต่อมเพศหญิง </a:t>
              </a:r>
            </a:p>
            <a:p>
              <a:pPr algn="ctr"/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ทำหน้าที่ผลิตไข่และฮอร์โมนเพศหญิง</a:t>
              </a:r>
            </a:p>
          </p:txBody>
        </p:sp>
        <p:cxnSp>
          <p:nvCxnSpPr>
            <p:cNvPr id="66" name="Elbow Connector 65"/>
            <p:cNvCxnSpPr>
              <a:stCxn id="25" idx="4"/>
              <a:endCxn id="27" idx="3"/>
            </p:cNvCxnSpPr>
            <p:nvPr/>
          </p:nvCxnSpPr>
          <p:spPr>
            <a:xfrm rot="5400000">
              <a:off x="2636052" y="3608180"/>
              <a:ext cx="828092" cy="1477844"/>
            </a:xfrm>
            <a:prstGeom prst="bentConnector2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/>
          </p:nvGrpSpPr>
          <p:grpSpPr>
            <a:xfrm>
              <a:off x="2360513" y="4357932"/>
              <a:ext cx="843158" cy="806431"/>
              <a:chOff x="1587695" y="5602662"/>
              <a:chExt cx="843158" cy="806431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1608850" y="5602662"/>
                <a:ext cx="793328" cy="79332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pic>
            <p:nvPicPr>
              <p:cNvPr id="131" name="Picture 8" descr="C:\Users\tongchai.cha\Desktop\A\A44.pn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7695" y="5615431"/>
                <a:ext cx="843158" cy="7936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1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7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73" name="Picture 2" descr="K:\TSM 3-A\Logo Aksorn\Aksorn Charoen Tat_2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8" name="รูปภาพ 11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019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1251</TotalTime>
  <Words>934</Words>
  <Application>Microsoft Office PowerPoint</Application>
  <PresentationFormat>นำเสนอทางหน้าจอ (4:3)</PresentationFormat>
  <Paragraphs>153</Paragraphs>
  <Slides>12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9" baseType="lpstr">
      <vt:lpstr>Calibri</vt:lpstr>
      <vt:lpstr>Arial</vt:lpstr>
      <vt:lpstr>TH Sarabun New</vt:lpstr>
      <vt:lpstr>Angsana New</vt:lpstr>
      <vt:lpstr>TH Sarabun New Bold</vt:lpstr>
      <vt:lpstr>Cordia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Supappon Tasvad</dc:creator>
  <cp:lastModifiedBy>Taksaporn Seemek</cp:lastModifiedBy>
  <cp:revision>102</cp:revision>
  <dcterms:created xsi:type="dcterms:W3CDTF">2016-11-04T02:06:29Z</dcterms:created>
  <dcterms:modified xsi:type="dcterms:W3CDTF">2022-06-08T08:47:08Z</dcterms:modified>
</cp:coreProperties>
</file>