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93" r:id="rId2"/>
    <p:sldId id="280" r:id="rId3"/>
    <p:sldId id="282" r:id="rId4"/>
    <p:sldId id="261" r:id="rId5"/>
    <p:sldId id="263" r:id="rId6"/>
    <p:sldId id="262" r:id="rId7"/>
    <p:sldId id="264" r:id="rId8"/>
    <p:sldId id="284" r:id="rId9"/>
    <p:sldId id="265" r:id="rId10"/>
    <p:sldId id="286" r:id="rId11"/>
    <p:sldId id="266" r:id="rId12"/>
    <p:sldId id="268" r:id="rId13"/>
    <p:sldId id="287" r:id="rId14"/>
    <p:sldId id="288" r:id="rId15"/>
    <p:sldId id="289" r:id="rId16"/>
    <p:sldId id="272" r:id="rId17"/>
    <p:sldId id="273" r:id="rId18"/>
    <p:sldId id="290" r:id="rId19"/>
    <p:sldId id="291" r:id="rId20"/>
    <p:sldId id="292" r:id="rId21"/>
  </p:sldIdLst>
  <p:sldSz cx="9144000" cy="6858000" type="screen4x3"/>
  <p:notesSz cx="6858000" cy="9144000"/>
  <p:embeddedFontLst>
    <p:embeddedFont>
      <p:font typeface="Angsana New" panose="02020603050405020304" pitchFamily="18" charset="-34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ordia New" panose="020B0304020202020204" pitchFamily="34" charset="-34"/>
      <p:regular r:id="rId31"/>
      <p:bold r:id="rId32"/>
      <p:italic r:id="rId33"/>
      <p:boldItalic r:id="rId34"/>
    </p:embeddedFont>
    <p:embeddedFont>
      <p:font typeface="TH Sarabun New" panose="020B0500040200020003" pitchFamily="34" charset="-34"/>
      <p:regular r:id="rId35"/>
      <p:bold r:id="rId36"/>
      <p:italic r:id="rId37"/>
      <p:boldItalic r:id="rId38"/>
    </p:embeddedFont>
    <p:embeddedFont>
      <p:font typeface="TH Sarabun New Bold" panose="020B0500040200020003" pitchFamily="34" charset="-34"/>
      <p:bold r:id="rId39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958372"/>
    <a:srgbClr val="958390"/>
    <a:srgbClr val="644C00"/>
    <a:srgbClr val="C49500"/>
    <a:srgbClr val="83C5D7"/>
    <a:srgbClr val="DEDEDE"/>
    <a:srgbClr val="C76361"/>
    <a:srgbClr val="FFF3FE"/>
    <a:srgbClr val="B3C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5995" autoAdjust="0"/>
  </p:normalViewPr>
  <p:slideViewPr>
    <p:cSldViewPr>
      <p:cViewPr varScale="1">
        <p:scale>
          <a:sx n="110" d="100"/>
          <a:sy n="110" d="100"/>
        </p:scale>
        <p:origin x="109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A9EFC-AD54-4A92-900E-AC218365CA20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EB4D0-2319-46D7-95CA-1A63F59B9D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6161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2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EB4D0-2319-46D7-95CA-1A63F59B9DDA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9852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EB4D0-2319-46D7-95CA-1A63F59B9DDA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2980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4568B-3264-48BD-B85B-F38665852C91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0557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8221-F2EA-40D2-9A61-A1F454499CEA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E126-FB0C-424B-869B-0599DFEFAC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414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8221-F2EA-40D2-9A61-A1F454499CEA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E126-FB0C-424B-869B-0599DFEFAC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696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8221-F2EA-40D2-9A61-A1F454499CEA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E126-FB0C-424B-869B-0599DFEFAC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33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8221-F2EA-40D2-9A61-A1F454499CEA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E126-FB0C-424B-869B-0599DFEFAC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460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8221-F2EA-40D2-9A61-A1F454499CEA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E126-FB0C-424B-869B-0599DFEFAC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523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8221-F2EA-40D2-9A61-A1F454499CEA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E126-FB0C-424B-869B-0599DFEFAC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1062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8221-F2EA-40D2-9A61-A1F454499CEA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E126-FB0C-424B-869B-0599DFEFAC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2354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8221-F2EA-40D2-9A61-A1F454499CEA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E126-FB0C-424B-869B-0599DFEFAC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853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8221-F2EA-40D2-9A61-A1F454499CEA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E126-FB0C-424B-869B-0599DFEFAC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2599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8221-F2EA-40D2-9A61-A1F454499CEA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E126-FB0C-424B-869B-0599DFEFAC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086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8221-F2EA-40D2-9A61-A1F454499CEA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E126-FB0C-424B-869B-0599DFEFAC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007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28221-F2EA-40D2-9A61-A1F454499CEA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AE126-FB0C-424B-869B-0599DFEFAC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473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../&#3627;&#3609;&#3656;&#3623;&#3618;5/&#3627;&#3609;&#3656;&#3623;&#3618;%205_&#3629;&#3634;&#3627;&#3634;&#3619;&#3607;&#3637;&#3656;&#3648;&#3627;&#3617;&#3634;&#3632;&#3626;&#3617;&#3585;&#3633;&#3610;&#3623;&#3633;&#3618;.pptx" TargetMode="External"/><Relationship Id="rId13" Type="http://schemas.openxmlformats.org/officeDocument/2006/relationships/hyperlink" Target="../&#3627;&#3609;&#3656;&#3623;&#3618;10/&#3627;&#3609;&#3656;&#3623;&#3618;10_&#3585;&#3634;&#3619;&#3594;&#3656;&#3623;&#3618;&#3615;&#3639;&#3657;&#3609;&#3588;&#3639;&#3609;&#3594;&#3637;&#3614;.pptx" TargetMode="External"/><Relationship Id="rId18" Type="http://schemas.openxmlformats.org/officeDocument/2006/relationships/hyperlink" Target="../../3_PowerPoint_&#3611;&#3619;&#3632;&#3585;&#3629;&#3610;&#3585;&#3634;&#3619;&#3626;&#3629;&#3609;" TargetMode="External"/><Relationship Id="rId3" Type="http://schemas.openxmlformats.org/officeDocument/2006/relationships/image" Target="../media/image2.jpeg"/><Relationship Id="rId21" Type="http://schemas.openxmlformats.org/officeDocument/2006/relationships/hyperlink" Target="../../6_&#3586;&#3657;&#3629;&#3626;&#3629;&#3610;&#3611;&#3619;&#3632;&#3592;&#3635;&#3627;&#3609;&#3656;&#3623;&#3618;_&#3648;&#3593;&#3621;&#3618;" TargetMode="External"/><Relationship Id="rId7" Type="http://schemas.openxmlformats.org/officeDocument/2006/relationships/hyperlink" Target="../&#3627;&#3609;&#3656;&#3623;&#3618;4/&#3627;&#3609;&#3656;&#3623;&#3618;%204_&#3585;&#3634;&#3619;&#3626;&#3619;&#3657;&#3634;&#3591;&#3626;&#3633;&#3617;&#3614;&#3633;&#3609;&#3608;&#3616;&#3634;&#3614;&#3651;&#3609;&#3588;&#3619;&#3629;&#3610;&#3588;&#3619;&#3633;&#3623;.pptx" TargetMode="External"/><Relationship Id="rId12" Type="http://schemas.openxmlformats.org/officeDocument/2006/relationships/hyperlink" Target="../&#3627;&#3609;&#3656;&#3623;&#3618;9/&#3627;&#3609;&#3656;&#3623;&#3618;9_&#3614;&#3620;&#3605;&#3636;&#3585;&#3619;&#3619;&#3617;&#3648;&#3626;&#3637;&#3656;&#3618;&#3591;&#3605;&#3656;&#3629;&#3626;&#3640;&#3586;&#3616;&#3634;&#3614;&#3649;&#3621;&#3632;&#3588;&#3623;&#3634;&#3617;&#3619;&#3640;&#3609;&#3649;&#3619;&#3591;.pptx" TargetMode="External"/><Relationship Id="rId17" Type="http://schemas.openxmlformats.org/officeDocument/2006/relationships/hyperlink" Target="../../2_&#3649;&#3612;&#3609;&#3585;&#3634;&#3619;&#3592;&#3633;&#3604;&#3585;&#3634;&#3619;&#3648;&#3619;&#3637;&#3618;&#3609;&#3619;&#3641;&#3657;" TargetMode="External"/><Relationship Id="rId2" Type="http://schemas.openxmlformats.org/officeDocument/2006/relationships/image" Target="../media/image1.png"/><Relationship Id="rId16" Type="http://schemas.openxmlformats.org/officeDocument/2006/relationships/hyperlink" Target="../../1_&#3627;&#3621;&#3633;&#3585;&#3626;&#3641;&#3605;&#3619;&#3623;&#3636;&#3594;&#3634;&#3626;&#3640;&#3586;&#3624;&#3638;&#3585;&#3625;&#3634;" TargetMode="External"/><Relationship Id="rId20" Type="http://schemas.openxmlformats.org/officeDocument/2006/relationships/hyperlink" Target="../../5_&#3651;&#3610;&#3591;&#3634;&#3609;_&#3648;&#3593;&#3621;&#3618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&#3627;&#3609;&#3656;&#3623;&#3618;3/&#3627;&#3609;&#3656;&#3623;&#3618;%203_&#3629;&#3609;&#3634;&#3617;&#3633;&#3618;&#3648;&#3592;&#3619;&#3636;&#3597;&#3614;&#3633;&#3609;&#3608;&#3640;&#3660;&#3649;&#3621;&#3632;&#3585;&#3634;&#3619;&#3605;&#3633;&#3657;&#3591;&#3588;&#3619;&#3619;&#3616;&#3660;.pptx" TargetMode="External"/><Relationship Id="rId11" Type="http://schemas.openxmlformats.org/officeDocument/2006/relationships/hyperlink" Target="../&#3627;&#3609;&#3656;&#3623;&#3618;8/&#3627;&#3609;&#3656;&#3623;&#3618;8_&#3585;&#3634;&#3619;&#3614;&#3633;&#3602;&#3609;&#3634;&#3626;&#3617;&#3619;&#3619;&#3606;&#3616;&#3634;&#3614;&#3607;&#3634;&#3591;&#3585;&#3634;&#3618;&#3648;&#3614;&#3639;&#3656;&#3629;&#3626;&#3640;&#3586;&#3616;&#3634;&#3614;.pptx" TargetMode="External"/><Relationship Id="rId24" Type="http://schemas.openxmlformats.org/officeDocument/2006/relationships/hyperlink" Target="../../9_&#3626;&#3639;&#3656;&#3629;&#3648;&#3626;&#3619;&#3636;&#3617;&#3585;&#3634;&#3619;&#3648;&#3619;&#3637;&#3618;&#3609;&#3619;&#3641;&#3657;" TargetMode="External"/><Relationship Id="rId5" Type="http://schemas.openxmlformats.org/officeDocument/2006/relationships/hyperlink" Target="../&#3627;&#3609;&#3656;&#3623;&#3618;2/&#3627;&#3609;&#3656;&#3623;&#3618;%202_&#3629;&#3636;&#3607;&#3608;&#3636;&#3614;&#3621;&#3586;&#3629;&#3591;&#3626;&#3633;&#3591;&#3588;&#3617;&#3605;&#3656;&#3629;&#3614;&#3633;&#3602;&#3609;&#3634;&#3585;&#3634;&#3619;&#3586;&#3629;&#3591;&#3623;&#3633;&#3618;&#3619;&#3640;&#3656;&#3609;.pptx" TargetMode="External"/><Relationship Id="rId15" Type="http://schemas.openxmlformats.org/officeDocument/2006/relationships/image" Target="../media/image3.png"/><Relationship Id="rId23" Type="http://schemas.openxmlformats.org/officeDocument/2006/relationships/hyperlink" Target="../../8_&#3648;&#3626;&#3619;&#3636;&#3617;&#3626;&#3634;&#3619;&#3632;" TargetMode="External"/><Relationship Id="rId10" Type="http://schemas.openxmlformats.org/officeDocument/2006/relationships/hyperlink" Target="../&#3627;&#3609;&#3656;&#3623;&#3618;7/&#3627;&#3609;&#3656;&#3623;&#3618;7_&#3585;&#3634;&#3619;&#3626;&#3619;&#3657;&#3634;&#3591;&#3648;&#3626;&#3619;&#3636;&#3617;&#3626;&#3640;&#3586;&#3616;&#3634;&#3614;&#3651;&#3609;&#3594;&#3640;&#3617;&#3594;&#3609;.pptx" TargetMode="External"/><Relationship Id="rId19" Type="http://schemas.openxmlformats.org/officeDocument/2006/relationships/hyperlink" Target="../../4_Clip" TargetMode="External"/><Relationship Id="rId4" Type="http://schemas.microsoft.com/office/2007/relationships/hdphoto" Target="../media/hdphoto1.wdp"/><Relationship Id="rId9" Type="http://schemas.openxmlformats.org/officeDocument/2006/relationships/hyperlink" Target="../&#3627;&#3609;&#3656;&#3623;&#3618;1/&#3627;&#3609;&#3656;&#3623;&#3618;1_&#3623;&#3633;&#3618;&#3649;&#3621;&#3632;&#3585;&#3634;&#3619;&#3648;&#3611;&#3621;&#3637;&#3656;&#3618;&#3609;&#3649;&#3611;&#3621;&#3591;.pptx" TargetMode="External"/><Relationship Id="rId14" Type="http://schemas.openxmlformats.org/officeDocument/2006/relationships/hyperlink" Target="../&#3627;&#3609;&#3656;&#3623;&#3618;6/&#3627;&#3609;&#3656;&#3623;&#3618;%206_&#3650;&#3619;&#3588;&#3649;&#3621;&#3632;&#3585;&#3634;&#3619;&#3611;&#3657;&#3629;&#3591;&#3585;&#3633;&#3609;.pptx" TargetMode="External"/><Relationship Id="rId22" Type="http://schemas.openxmlformats.org/officeDocument/2006/relationships/hyperlink" Target="../../7_&#3585;&#3634;&#3619;&#3623;&#3633;&#3604;&#3649;&#3621;&#3632;&#3611;&#3619;&#3632;&#3648;&#3617;&#3636;&#3609;&#3612;&#3621;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5.png"/><Relationship Id="rId5" Type="http://schemas.openxmlformats.org/officeDocument/2006/relationships/image" Target="../media/image25.png"/><Relationship Id="rId10" Type="http://schemas.openxmlformats.org/officeDocument/2006/relationships/slide" Target="slide1.xml"/><Relationship Id="rId4" Type="http://schemas.openxmlformats.org/officeDocument/2006/relationships/image" Target="../media/image24.png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5.png"/><Relationship Id="rId7" Type="http://schemas.openxmlformats.org/officeDocument/2006/relationships/slide" Target="slide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24"/>
          <p:cNvSpPr txBox="1"/>
          <p:nvPr/>
        </p:nvSpPr>
        <p:spPr>
          <a:xfrm>
            <a:off x="2274995" y="6237312"/>
            <a:ext cx="4628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บริษัท อักษรเจริญทัศน์ </a:t>
            </a:r>
            <a:r>
              <a:rPr lang="th-TH" sz="1200" dirty="0" err="1">
                <a:latin typeface="TH Sarabun New" pitchFamily="34" charset="-34"/>
                <a:cs typeface="TH Sarabun New" pitchFamily="34" charset="-34"/>
              </a:rPr>
              <a:t>อจท</a:t>
            </a:r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. จำกัด : 142 ถนนตะนาว เขตพระนคร กรุงเทพฯ 10200</a:t>
            </a:r>
          </a:p>
          <a:p>
            <a:pPr lvl="0" algn="ctr"/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Aksorn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CharoenTat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ACT.Co.,Ltd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: 142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Tanao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Rd.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Pranakorn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Bangkok 10200 Thailand</a:t>
            </a:r>
          </a:p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โทรศัพท์ : 02 622 2999  โทรสาร : 02 622 1311-8  </a:t>
            </a:r>
            <a:r>
              <a:rPr lang="en-US" sz="1200" dirty="0">
                <a:solidFill>
                  <a:srgbClr val="F7941D"/>
                </a:solidFill>
                <a:latin typeface="TH Sarabun New" pitchFamily="34" charset="-34"/>
                <a:cs typeface="TH Sarabun New" pitchFamily="34" charset="-34"/>
              </a:rPr>
              <a:t>webmaster@aksorn.com / www.aksorn.com </a:t>
            </a:r>
          </a:p>
        </p:txBody>
      </p:sp>
      <p:grpSp>
        <p:nvGrpSpPr>
          <p:cNvPr id="35" name="กลุ่ม 13"/>
          <p:cNvGrpSpPr/>
          <p:nvPr/>
        </p:nvGrpSpPr>
        <p:grpSpPr>
          <a:xfrm>
            <a:off x="-252538" y="0"/>
            <a:ext cx="9396538" cy="1287428"/>
            <a:chOff x="-252538" y="0"/>
            <a:chExt cx="9396538" cy="1287428"/>
          </a:xfrm>
        </p:grpSpPr>
        <p:grpSp>
          <p:nvGrpSpPr>
            <p:cNvPr id="41" name="กลุ่ม 5"/>
            <p:cNvGrpSpPr/>
            <p:nvPr/>
          </p:nvGrpSpPr>
          <p:grpSpPr>
            <a:xfrm>
              <a:off x="0" y="0"/>
              <a:ext cx="9144000" cy="1287428"/>
              <a:chOff x="0" y="0"/>
              <a:chExt cx="9144000" cy="1287428"/>
            </a:xfrm>
          </p:grpSpPr>
          <p:sp>
            <p:nvSpPr>
              <p:cNvPr id="46" name="สี่เหลี่ยมผืนผ้า 17"/>
              <p:cNvSpPr/>
              <p:nvPr/>
            </p:nvSpPr>
            <p:spPr>
              <a:xfrm>
                <a:off x="0" y="0"/>
                <a:ext cx="9144000" cy="123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  <a:prstDash val="solid"/>
              </a:ln>
              <a:effectLst>
                <a:outerShdw dir="16200000" algn="tl">
                  <a:srgbClr val="000000">
                    <a:alpha val="40000"/>
                  </a:srgbClr>
                </a:outerShdw>
              </a:effectLst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0" name="สี่เหลี่ยมผืนผ้า 18"/>
              <p:cNvSpPr/>
              <p:nvPr/>
            </p:nvSpPr>
            <p:spPr>
              <a:xfrm>
                <a:off x="0" y="134755"/>
                <a:ext cx="9144000" cy="82672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1" name="Rectangle 10"/>
              <p:cNvSpPr/>
              <p:nvPr/>
            </p:nvSpPr>
            <p:spPr>
              <a:xfrm>
                <a:off x="5929322" y="571480"/>
                <a:ext cx="3035166" cy="2254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marL="0" marR="0" lvl="0" indent="457200" algn="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3000" b="1" i="0" u="none" strike="noStrike" kern="1200" cap="none" spc="0" baseline="0" dirty="0">
                    <a:solidFill>
                      <a:srgbClr val="FFFFFF"/>
                    </a:solidFill>
                    <a:uFillTx/>
                    <a:latin typeface="TH Sarabun New" pitchFamily="34" charset="-34"/>
                    <a:cs typeface="TH Sarabun New" pitchFamily="34" charset="-34"/>
                  </a:rPr>
                  <a:t>ชั้นมัธยมศึกษาปีที่</a:t>
                </a:r>
                <a:r>
                  <a:rPr lang="th-TH" sz="3000" b="1" i="0" u="none" strike="noStrike" kern="1200" cap="none" spc="0" dirty="0">
                    <a:solidFill>
                      <a:srgbClr val="FFFFFF"/>
                    </a:solidFill>
                    <a:uFillTx/>
                    <a:latin typeface="TH Sarabun New" pitchFamily="34" charset="-34"/>
                    <a:cs typeface="TH Sarabun New" pitchFamily="34" charset="-34"/>
                  </a:rPr>
                  <a:t> ๓</a:t>
                </a:r>
                <a:endParaRPr lang="en-US" sz="3000" b="1" i="0" u="none" strike="noStrike" kern="1200" cap="none" spc="0" baseline="0" dirty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2" name="Rectangle 5"/>
              <p:cNvSpPr/>
              <p:nvPr/>
            </p:nvSpPr>
            <p:spPr>
              <a:xfrm>
                <a:off x="3424791" y="135889"/>
                <a:ext cx="5539698" cy="7143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indent="457200" algn="r" eaLnBrk="0" hangingPunct="0"/>
                <a:r>
                  <a:rPr lang="th-TH" sz="3600" b="1" dirty="0">
                    <a:solidFill>
                      <a:schemeClr val="bg1"/>
                    </a:solidFill>
                    <a:latin typeface="TH Sarabun New" pitchFamily="34" charset="-34"/>
                    <a:cs typeface="TH Sarabun New" pitchFamily="34" charset="-34"/>
                    <a:sym typeface="TH Sarabun New Bold"/>
                  </a:rPr>
                  <a:t>สุขศึกษา</a:t>
                </a:r>
                <a:endParaRPr lang="en-US" sz="3600" b="1" dirty="0">
                  <a:solidFill>
                    <a:srgbClr val="FFC000"/>
                  </a:solidFill>
                  <a:latin typeface="TH Sarabun New" pitchFamily="34" charset="-34"/>
                  <a:cs typeface="TH Sarabun New" pitchFamily="34" charset="-34"/>
                  <a:sym typeface="TH Sarabun New Bold"/>
                </a:endParaRPr>
              </a:p>
            </p:txBody>
          </p:sp>
          <p:sp>
            <p:nvSpPr>
              <p:cNvPr id="53" name="Rectangle 19"/>
              <p:cNvSpPr/>
              <p:nvPr/>
            </p:nvSpPr>
            <p:spPr>
              <a:xfrm>
                <a:off x="4534969" y="1017516"/>
                <a:ext cx="4388827" cy="269912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indent="457200" algn="r" eaLnBrk="0" hangingPunct="0"/>
                <a:r>
                  <a:rPr lang="th-TH" sz="1600" b="1" dirty="0">
                    <a:solidFill>
                      <a:schemeClr val="accent1">
                        <a:lumMod val="75000"/>
                      </a:schemeClr>
                    </a:solidFill>
                    <a:latin typeface="TH Sarabun New" pitchFamily="34" charset="-34"/>
                    <a:cs typeface="TH Sarabun New" pitchFamily="34" charset="-34"/>
                    <a:sym typeface="TH Sarabun New Bold"/>
                  </a:rPr>
                  <a:t>กลุ่มสาระการเรียนรู้สุขศึกษาและพลศึกษา</a:t>
                </a:r>
                <a:endParaRPr lang="en-US" sz="1600" b="1" dirty="0">
                  <a:solidFill>
                    <a:schemeClr val="accent1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  <a:sym typeface="TH Sarabun New Bold"/>
                </a:endParaRPr>
              </a:p>
            </p:txBody>
          </p:sp>
        </p:grpSp>
        <p:sp>
          <p:nvSpPr>
            <p:cNvPr id="42" name="มนมุมสี่เหลี่ยมผืนผ้าด้านทแยงมุม 14"/>
            <p:cNvSpPr/>
            <p:nvPr/>
          </p:nvSpPr>
          <p:spPr>
            <a:xfrm>
              <a:off x="-252538" y="0"/>
              <a:ext cx="2304260" cy="6388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9573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2 0 f31"/>
                <a:gd name="f34" fmla="+- f21 0 f32"/>
                <a:gd name="f35" fmla="*/ f31 29289 1"/>
                <a:gd name="f36" fmla="*/ f32 29289 1"/>
                <a:gd name="f37" fmla="*/ f31 f18 1"/>
                <a:gd name="f38" fmla="*/ f32 f18 1"/>
                <a:gd name="f39" fmla="*/ f35 1 100000"/>
                <a:gd name="f40" fmla="*/ f36 1 100000"/>
                <a:gd name="f41" fmla="*/ f34 f18 1"/>
                <a:gd name="f42" fmla="*/ f33 f18 1"/>
                <a:gd name="f43" fmla="+- f39 0 f40"/>
                <a:gd name="f44" fmla="?: f43 f39 f40"/>
                <a:gd name="f45" fmla="+- f21 0 f44"/>
                <a:gd name="f46" fmla="+- f22 0 f44"/>
                <a:gd name="f47" fmla="*/ f44 f18 1"/>
                <a:gd name="f48" fmla="*/ f45 f18 1"/>
                <a:gd name="f49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47" r="f48" b="f49"/>
              <a:pathLst>
                <a:path>
                  <a:moveTo>
                    <a:pt x="f37" y="f23"/>
                  </a:moveTo>
                  <a:lnTo>
                    <a:pt x="f41" y="f23"/>
                  </a:lnTo>
                  <a:arcTo wR="f38" hR="f38" stAng="f2" swAng="f1"/>
                  <a:lnTo>
                    <a:pt x="f26" y="f42"/>
                  </a:lnTo>
                  <a:arcTo wR="f37" hR="f37" stAng="f6" swAng="f1"/>
                  <a:lnTo>
                    <a:pt x="f38" y="f27"/>
                  </a:lnTo>
                  <a:arcTo wR="f38" hR="f38" stAng="f1" swAng="f1"/>
                  <a:lnTo>
                    <a:pt x="f23" y="f37"/>
                  </a:lnTo>
                  <a:arcTo wR="f37" hR="f37" stAng="f0" swAng="f1"/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  <a:effectLst/>
          </p:spPr>
          <p:txBody>
            <a:bodyPr vert="horz" wrap="square" lIns="91440" tIns="45720" rIns="91440" bIns="45720" anchor="ctr" anchorCtr="0" compatLnSpc="1"/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400" b="1" i="0" u="none" strike="noStrike" kern="1200" cap="none" spc="0" baseline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3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94052" y="159160"/>
              <a:ext cx="1311414" cy="3826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0" y="6165304"/>
            <a:ext cx="9144000" cy="71367"/>
            <a:chOff x="0" y="6165304"/>
            <a:chExt cx="9144000" cy="7136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6165304"/>
              <a:ext cx="91439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6213478"/>
              <a:ext cx="9144000" cy="23193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Picture 2" descr="C:\Users\TSM3-A_Taksaporn\Desktop\pic สุข-ม.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658" b="10613"/>
          <a:stretch/>
        </p:blipFill>
        <p:spPr bwMode="auto">
          <a:xfrm>
            <a:off x="2463046" y="1988840"/>
            <a:ext cx="6429434" cy="3997159"/>
          </a:xfrm>
          <a:prstGeom prst="roundRect">
            <a:avLst>
              <a:gd name="adj" fmla="val 532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40" name="สี่เหลี่ยมผืนผ้า 28"/>
          <p:cNvSpPr/>
          <p:nvPr/>
        </p:nvSpPr>
        <p:spPr>
          <a:xfrm>
            <a:off x="0" y="1268760"/>
            <a:ext cx="1706920" cy="298588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9" name="สี่เหลี่ยมผืนผ้า 29">
            <a:hlinkClick r:id="rId5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849920" y="1268760"/>
            <a:ext cx="1143000" cy="293310"/>
          </a:xfrm>
          <a:prstGeom prst="rect">
            <a:avLst/>
          </a:prstGeom>
          <a:solidFill>
            <a:schemeClr val="accent3"/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๒</a:t>
            </a:r>
          </a:p>
        </p:txBody>
      </p:sp>
      <p:sp>
        <p:nvSpPr>
          <p:cNvPr id="62" name="สี่เหลี่ยมผืนผ้า 30">
            <a:hlinkClick r:id="rId6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3992920" y="1268760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๓</a:t>
            </a:r>
          </a:p>
        </p:txBody>
      </p:sp>
      <p:sp>
        <p:nvSpPr>
          <p:cNvPr id="63" name="สี่เหลี่ยมผืนผ้า 31">
            <a:hlinkClick r:id="rId7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5135920" y="1268760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๔</a:t>
            </a:r>
          </a:p>
        </p:txBody>
      </p:sp>
      <p:sp>
        <p:nvSpPr>
          <p:cNvPr id="64" name="สี่เหลี่ยมผืนผ้า 32">
            <a:hlinkClick r:id="rId8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6278920" y="1268760"/>
            <a:ext cx="1148316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๕</a:t>
            </a:r>
          </a:p>
        </p:txBody>
      </p:sp>
      <p:sp>
        <p:nvSpPr>
          <p:cNvPr id="65" name="สี่เหลี่ยมผืนผ้า 33"/>
          <p:cNvSpPr/>
          <p:nvPr/>
        </p:nvSpPr>
        <p:spPr>
          <a:xfrm>
            <a:off x="7427236" y="1268760"/>
            <a:ext cx="1716763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6" name="สี่เหลี่ยมผืนผ้า 29">
            <a:hlinkClick r:id="rId9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1706920" y="1268760"/>
            <a:ext cx="1143000" cy="29858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๑</a:t>
            </a:r>
          </a:p>
        </p:txBody>
      </p:sp>
      <p:sp>
        <p:nvSpPr>
          <p:cNvPr id="67" name="สี่เหลี่ยมผืนผ้า 28"/>
          <p:cNvSpPr/>
          <p:nvPr/>
        </p:nvSpPr>
        <p:spPr>
          <a:xfrm>
            <a:off x="0" y="1571591"/>
            <a:ext cx="1706920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1" name="สี่เหลี่ยมผืนผ้า 29">
            <a:hlinkClick r:id="rId10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849920" y="1566313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๗</a:t>
            </a:r>
          </a:p>
        </p:txBody>
      </p:sp>
      <p:sp>
        <p:nvSpPr>
          <p:cNvPr id="82" name="สี่เหลี่ยมผืนผ้า 30">
            <a:hlinkClick r:id="rId11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3992920" y="1566313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๘</a:t>
            </a:r>
          </a:p>
        </p:txBody>
      </p:sp>
      <p:sp>
        <p:nvSpPr>
          <p:cNvPr id="83" name="สี่เหลี่ยมผืนผ้า 31">
            <a:hlinkClick r:id="rId12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5135920" y="1566313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๙</a:t>
            </a:r>
          </a:p>
        </p:txBody>
      </p:sp>
      <p:sp>
        <p:nvSpPr>
          <p:cNvPr id="84" name="สี่เหลี่ยมผืนผ้า 32">
            <a:hlinkClick r:id="rId13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6278920" y="1566313"/>
            <a:ext cx="1148316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๑๐</a:t>
            </a:r>
          </a:p>
        </p:txBody>
      </p:sp>
      <p:sp>
        <p:nvSpPr>
          <p:cNvPr id="85" name="สี่เหลี่ยมผืนผ้า 33"/>
          <p:cNvSpPr/>
          <p:nvPr/>
        </p:nvSpPr>
        <p:spPr>
          <a:xfrm>
            <a:off x="7427236" y="1566313"/>
            <a:ext cx="1716763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6" name="สี่เหลี่ยมผืนผ้า 29">
            <a:hlinkClick r:id="rId14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1706920" y="1571591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๖</a:t>
            </a:r>
          </a:p>
        </p:txBody>
      </p:sp>
      <p:pic>
        <p:nvPicPr>
          <p:cNvPr id="55" name="Picture 3" descr="C:\Users\FL4_Sirirat-Lon\Desktop\Picture3.png">
            <a:extLst>
              <a:ext uri="{FF2B5EF4-FFF2-40B4-BE49-F238E27FC236}">
                <a16:creationId xmlns:a16="http://schemas.microsoft.com/office/drawing/2014/main" id="{392AE7B6-5CCE-49EB-B36A-937FFE8B7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749147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C:\Users\FL4_Sirirat-Lon\Desktop\Picture3.png">
            <a:extLst>
              <a:ext uri="{FF2B5EF4-FFF2-40B4-BE49-F238E27FC236}">
                <a16:creationId xmlns:a16="http://schemas.microsoft.com/office/drawing/2014/main" id="{15A6E60A-A95A-4390-AC93-EB7F75B25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10814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C:\Users\FL4_Sirirat-Lon\Desktop\Picture3.png">
            <a:extLst>
              <a:ext uri="{FF2B5EF4-FFF2-40B4-BE49-F238E27FC236}">
                <a16:creationId xmlns:a16="http://schemas.microsoft.com/office/drawing/2014/main" id="{7366C3B5-9D0D-40D4-90B0-681059EC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46818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" descr="C:\Users\FL4_Sirirat-Lon\Desktop\Picture3.png">
            <a:extLst>
              <a:ext uri="{FF2B5EF4-FFF2-40B4-BE49-F238E27FC236}">
                <a16:creationId xmlns:a16="http://schemas.microsoft.com/office/drawing/2014/main" id="{F7634E56-A267-42CA-A9E4-773A379A1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82822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" descr="C:\Users\FL4_Sirirat-Lon\Desktop\Picture3.png">
            <a:extLst>
              <a:ext uri="{FF2B5EF4-FFF2-40B4-BE49-F238E27FC236}">
                <a16:creationId xmlns:a16="http://schemas.microsoft.com/office/drawing/2014/main" id="{BE7ABFC6-34CA-4546-80AF-282DAE8C3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18826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3" descr="C:\Users\FL4_Sirirat-Lon\Desktop\Picture3.png">
            <a:extLst>
              <a:ext uri="{FF2B5EF4-FFF2-40B4-BE49-F238E27FC236}">
                <a16:creationId xmlns:a16="http://schemas.microsoft.com/office/drawing/2014/main" id="{58C1076E-EE49-4AF6-A8F0-BE122699C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54830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extBox 24">
            <a:hlinkClick r:id="rId16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34BACC24-1070-4492-92AF-7D4CDB162D2C}"/>
              </a:ext>
            </a:extLst>
          </p:cNvPr>
          <p:cNvSpPr txBox="1"/>
          <p:nvPr/>
        </p:nvSpPr>
        <p:spPr>
          <a:xfrm>
            <a:off x="42990" y="193241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๑_หลักสูตรวิชาสุขศึกษา</a:t>
            </a:r>
          </a:p>
        </p:txBody>
      </p:sp>
      <p:sp>
        <p:nvSpPr>
          <p:cNvPr id="89" name="TextBox 24">
            <a:hlinkClick r:id="rId17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0923BF22-1FAA-4659-9C9B-F8D6E5A11D7C}"/>
              </a:ext>
            </a:extLst>
          </p:cNvPr>
          <p:cNvSpPr txBox="1"/>
          <p:nvPr/>
        </p:nvSpPr>
        <p:spPr>
          <a:xfrm>
            <a:off x="42990" y="2273094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๒_แผนการจัดการเรียนรู้</a:t>
            </a:r>
          </a:p>
        </p:txBody>
      </p:sp>
      <p:sp>
        <p:nvSpPr>
          <p:cNvPr id="91" name="TextBox 24">
            <a:hlinkClick r:id="rId18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0EC4EECE-47A1-4C13-ABD2-B60B62815B32}"/>
              </a:ext>
            </a:extLst>
          </p:cNvPr>
          <p:cNvSpPr txBox="1"/>
          <p:nvPr/>
        </p:nvSpPr>
        <p:spPr>
          <a:xfrm>
            <a:off x="42990" y="264453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๓_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PowerPoint_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ประกอบการสอน</a:t>
            </a:r>
          </a:p>
        </p:txBody>
      </p:sp>
      <p:sp>
        <p:nvSpPr>
          <p:cNvPr id="92" name="TextBox 24">
            <a:hlinkClick r:id="rId19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6DA87458-100E-49A3-A41E-16A1321E2E44}"/>
              </a:ext>
            </a:extLst>
          </p:cNvPr>
          <p:cNvSpPr txBox="1"/>
          <p:nvPr/>
        </p:nvSpPr>
        <p:spPr>
          <a:xfrm>
            <a:off x="42990" y="298610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๔_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Clip</a:t>
            </a:r>
            <a:endParaRPr lang="th-TH" sz="16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93" name="TextBox 24">
            <a:hlinkClick r:id="rId20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D946C9D4-BCA4-4797-88A6-A9F2C92816B2}"/>
              </a:ext>
            </a:extLst>
          </p:cNvPr>
          <p:cNvSpPr txBox="1"/>
          <p:nvPr/>
        </p:nvSpPr>
        <p:spPr>
          <a:xfrm>
            <a:off x="42990" y="334831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๕_ใบงาน_เฉลย</a:t>
            </a:r>
          </a:p>
        </p:txBody>
      </p:sp>
      <p:sp>
        <p:nvSpPr>
          <p:cNvPr id="94" name="TextBox 24">
            <a:hlinkClick r:id="rId21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CD45A8DD-1475-4174-A7D3-62BD39CF9E30}"/>
              </a:ext>
            </a:extLst>
          </p:cNvPr>
          <p:cNvSpPr txBox="1"/>
          <p:nvPr/>
        </p:nvSpPr>
        <p:spPr>
          <a:xfrm>
            <a:off x="42990" y="3710517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๖_ข้อสอบประจำหน่วย_เฉลย</a:t>
            </a:r>
          </a:p>
        </p:txBody>
      </p:sp>
      <p:pic>
        <p:nvPicPr>
          <p:cNvPr id="95" name="Picture 3" descr="C:\Users\FL4_Sirirat-Lon\Desktop\Picture3.png">
            <a:extLst>
              <a:ext uri="{FF2B5EF4-FFF2-40B4-BE49-F238E27FC236}">
                <a16:creationId xmlns:a16="http://schemas.microsoft.com/office/drawing/2014/main" id="{77A3E00C-AEE1-487D-895E-C19284A19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90834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extBox 24">
            <a:hlinkClick r:id="rId22" action="ppaction://hlinkfile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9268E700-EFBF-4055-A1FE-28385D97E26A}"/>
              </a:ext>
            </a:extLst>
          </p:cNvPr>
          <p:cNvSpPr txBox="1"/>
          <p:nvPr/>
        </p:nvSpPr>
        <p:spPr>
          <a:xfrm>
            <a:off x="42990" y="4074889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๗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การวัดและประเมินผล</a:t>
            </a:r>
          </a:p>
        </p:txBody>
      </p:sp>
      <p:pic>
        <p:nvPicPr>
          <p:cNvPr id="97" name="Picture 3" descr="C:\Users\FL4_Sirirat-Lon\Desktop\Picture3.png">
            <a:extLst>
              <a:ext uri="{FF2B5EF4-FFF2-40B4-BE49-F238E27FC236}">
                <a16:creationId xmlns:a16="http://schemas.microsoft.com/office/drawing/2014/main" id="{4D7FF9FE-9322-438D-8764-0199514FC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426838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TextBox 24">
            <a:hlinkClick r:id="rId23" action="ppaction://hlinkfile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3EF58798-CFD5-4C26-B27F-340D63BC3561}"/>
              </a:ext>
            </a:extLst>
          </p:cNvPr>
          <p:cNvSpPr txBox="1"/>
          <p:nvPr/>
        </p:nvSpPr>
        <p:spPr>
          <a:xfrm>
            <a:off x="42990" y="4434929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๗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เสริมสาระ</a:t>
            </a:r>
          </a:p>
        </p:txBody>
      </p:sp>
      <p:pic>
        <p:nvPicPr>
          <p:cNvPr id="99" name="Picture 3" descr="C:\Users\FL4_Sirirat-Lon\Desktop\Picture3.png">
            <a:extLst>
              <a:ext uri="{FF2B5EF4-FFF2-40B4-BE49-F238E27FC236}">
                <a16:creationId xmlns:a16="http://schemas.microsoft.com/office/drawing/2014/main" id="{254BEEA3-58E5-44C1-8EC0-BB9272644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462842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TextBox 24">
            <a:hlinkClick r:id="rId24" action="ppaction://hlinkfile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9A57C741-1106-4480-92C2-C78ECA7FA85D}"/>
              </a:ext>
            </a:extLst>
          </p:cNvPr>
          <p:cNvSpPr txBox="1"/>
          <p:nvPr/>
        </p:nvSpPr>
        <p:spPr>
          <a:xfrm>
            <a:off x="42990" y="4794969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๙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สื่อเสริมการเรียนรู้</a:t>
            </a:r>
          </a:p>
        </p:txBody>
      </p:sp>
    </p:spTree>
    <p:extLst>
      <p:ext uri="{BB962C8B-B14F-4D97-AF65-F5344CB8AC3E}">
        <p14:creationId xmlns:p14="http://schemas.microsoft.com/office/powerpoint/2010/main" val="2664307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405422" y="4725143"/>
            <a:ext cx="2642067" cy="165618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2012647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๔. การท่องเที่ยวแบบเสมือนจริง เป็นการเปิดโอกาสให้ผู้เล่นสามารถไปเที่ยวที่ใดก็ได้ตามในโลกออนไลน์ โดยทดแทนการไปเที่ยวจริงและสัมผัสกับบรรยากาศในสถานที่จริง</a:t>
            </a:r>
          </a:p>
        </p:txBody>
      </p:sp>
      <p:sp>
        <p:nvSpPr>
          <p:cNvPr id="7" name="Rectangle 6"/>
          <p:cNvSpPr/>
          <p:nvPr/>
        </p:nvSpPr>
        <p:spPr>
          <a:xfrm>
            <a:off x="5364088" y="2012647"/>
            <a:ext cx="3240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๕. ร้านค้าเสมือนจริง เป็นร้านค้าแห่งอนาคต ไม่ได้จำกัดอยู่แค่รูปแบบของการให้บริการตนเอง แต่ผู้บริโภคสามารถเข้าถึงการบริการและสินค้าได้จากทุกที่ทุกเวลา ผ่านสื่อต่างๆ รวมไปถึงเทคโนโลยีอินเตอร์เน็ต 3 มิติ</a:t>
            </a:r>
          </a:p>
        </p:txBody>
      </p:sp>
      <p:sp>
        <p:nvSpPr>
          <p:cNvPr id="8" name="Rectangle 7"/>
          <p:cNvSpPr/>
          <p:nvPr/>
        </p:nvSpPr>
        <p:spPr>
          <a:xfrm>
            <a:off x="2949724" y="3956863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๖. เครือข่ายสังคม เครือข่ายที่เชื่อมโยงผู้คนเข้าด้วยกันทางใดทางหนึ่งโดยอาศัยเทคโนโลยี </a:t>
            </a:r>
          </a:p>
          <a:p>
            <a:pPr algn="thaiDist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อินเตอร์เน็ต แม้ว่าจะอำนวยความสะดวกสบาย      ก็ส่งผลทางลบให้เกิดขึ้น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01300" y="630848"/>
            <a:ext cx="3910661" cy="4156144"/>
            <a:chOff x="4741648" y="-605010"/>
            <a:chExt cx="4324260" cy="4595705"/>
          </a:xfrm>
        </p:grpSpPr>
        <p:sp>
          <p:nvSpPr>
            <p:cNvPr id="25" name="Round Diagonal Corner Rectangle 24"/>
            <p:cNvSpPr/>
            <p:nvPr/>
          </p:nvSpPr>
          <p:spPr>
            <a:xfrm>
              <a:off x="4976961" y="750097"/>
              <a:ext cx="3809434" cy="1806402"/>
            </a:xfrm>
            <a:prstGeom prst="round2DiagRect">
              <a:avLst/>
            </a:prstGeom>
            <a:no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41648" y="1931713"/>
              <a:ext cx="2333669" cy="2058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 New" pitchFamily="34" charset="-34"/>
                  <a:cs typeface="TH Sarabun New" pitchFamily="34" charset="-34"/>
                </a:rPr>
                <a:t>“</a:t>
              </a:r>
              <a:endParaRPr lang="th-TH" sz="115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10800000">
              <a:off x="6732239" y="-605010"/>
              <a:ext cx="2333669" cy="20589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 New" pitchFamily="34" charset="-34"/>
                  <a:cs typeface="TH Sarabun New" pitchFamily="34" charset="-34"/>
                </a:rPr>
                <a:t>“</a:t>
              </a:r>
              <a:endParaRPr lang="th-TH" sz="115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6729859" y="750098"/>
              <a:ext cx="1423933" cy="0"/>
            </a:xfrm>
            <a:prstGeom prst="line">
              <a:avLst/>
            </a:prstGeom>
            <a:ln w="254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786395" y="1052736"/>
              <a:ext cx="0" cy="576064"/>
            </a:xfrm>
            <a:prstGeom prst="line">
              <a:avLst/>
            </a:prstGeom>
            <a:ln w="254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004048" y="620688"/>
            <a:ext cx="3910661" cy="4176463"/>
            <a:chOff x="4741648" y="-605010"/>
            <a:chExt cx="4324260" cy="4618173"/>
          </a:xfrm>
        </p:grpSpPr>
        <p:sp>
          <p:nvSpPr>
            <p:cNvPr id="33" name="Round Diagonal Corner Rectangle 32"/>
            <p:cNvSpPr/>
            <p:nvPr/>
          </p:nvSpPr>
          <p:spPr>
            <a:xfrm>
              <a:off x="4976961" y="750097"/>
              <a:ext cx="3809434" cy="1817639"/>
            </a:xfrm>
            <a:prstGeom prst="round2DiagRect">
              <a:avLst/>
            </a:prstGeom>
            <a:no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41648" y="1954181"/>
              <a:ext cx="2333669" cy="2058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 New" pitchFamily="34" charset="-34"/>
                  <a:cs typeface="TH Sarabun New" pitchFamily="34" charset="-34"/>
                </a:rPr>
                <a:t>“</a:t>
              </a:r>
              <a:endParaRPr lang="th-TH" sz="115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rot="10800000">
              <a:off x="6732239" y="-605010"/>
              <a:ext cx="2333669" cy="20589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 New" pitchFamily="34" charset="-34"/>
                  <a:cs typeface="TH Sarabun New" pitchFamily="34" charset="-34"/>
                </a:rPr>
                <a:t>“</a:t>
              </a:r>
              <a:endParaRPr lang="th-TH" sz="115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6729859" y="750098"/>
              <a:ext cx="1423933" cy="0"/>
            </a:xfrm>
            <a:prstGeom prst="line">
              <a:avLst/>
            </a:prstGeom>
            <a:ln w="254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786395" y="1052736"/>
              <a:ext cx="0" cy="576064"/>
            </a:xfrm>
            <a:prstGeom prst="line">
              <a:avLst/>
            </a:prstGeom>
            <a:ln w="254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627784" y="2564904"/>
            <a:ext cx="3910661" cy="4022288"/>
            <a:chOff x="4741648" y="-605010"/>
            <a:chExt cx="4324260" cy="4447691"/>
          </a:xfrm>
        </p:grpSpPr>
        <p:sp>
          <p:nvSpPr>
            <p:cNvPr id="39" name="Round Diagonal Corner Rectangle 38"/>
            <p:cNvSpPr/>
            <p:nvPr/>
          </p:nvSpPr>
          <p:spPr>
            <a:xfrm>
              <a:off x="4976961" y="750098"/>
              <a:ext cx="3809434" cy="1689845"/>
            </a:xfrm>
            <a:prstGeom prst="round2DiagRect">
              <a:avLst/>
            </a:prstGeom>
            <a:no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741648" y="1783699"/>
              <a:ext cx="2333669" cy="2058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 New" pitchFamily="34" charset="-34"/>
                  <a:cs typeface="TH Sarabun New" pitchFamily="34" charset="-34"/>
                </a:rPr>
                <a:t>“</a:t>
              </a:r>
              <a:endParaRPr lang="th-TH" sz="115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 rot="10800000">
              <a:off x="6732239" y="-605010"/>
              <a:ext cx="2333669" cy="20589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 New" pitchFamily="34" charset="-34"/>
                  <a:cs typeface="TH Sarabun New" pitchFamily="34" charset="-34"/>
                </a:rPr>
                <a:t>“</a:t>
              </a:r>
              <a:endParaRPr lang="th-TH" sz="115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6729859" y="750098"/>
              <a:ext cx="1423933" cy="0"/>
            </a:xfrm>
            <a:prstGeom prst="line">
              <a:avLst/>
            </a:prstGeom>
            <a:ln w="254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786395" y="1052736"/>
              <a:ext cx="0" cy="576064"/>
            </a:xfrm>
            <a:prstGeom prst="line">
              <a:avLst/>
            </a:prstGeom>
            <a:ln w="254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44" name="Picture 4" descr="C:\Users\tongchai.cha\Desktop\TOM\infor\infographic15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5422" y="4152665"/>
            <a:ext cx="2642067" cy="264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0" y="332656"/>
            <a:ext cx="9143999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 algn="ctr">
              <a:lnSpc>
                <a:spcPts val="45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4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46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47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8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0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5307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1232909" y="1269872"/>
            <a:ext cx="2397793" cy="2334692"/>
            <a:chOff x="1232909" y="1269872"/>
            <a:chExt cx="2397793" cy="2334692"/>
          </a:xfrm>
        </p:grpSpPr>
        <p:sp>
          <p:nvSpPr>
            <p:cNvPr id="32" name="Oval 31"/>
            <p:cNvSpPr/>
            <p:nvPr/>
          </p:nvSpPr>
          <p:spPr>
            <a:xfrm>
              <a:off x="1232909" y="1269872"/>
              <a:ext cx="2271592" cy="22715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422210" y="1396071"/>
              <a:ext cx="2208492" cy="2208493"/>
              <a:chOff x="1422210" y="1396071"/>
              <a:chExt cx="2208492" cy="2208493"/>
            </a:xfrm>
          </p:grpSpPr>
          <p:sp>
            <p:nvSpPr>
              <p:cNvPr id="33" name="Teardrop 32"/>
              <p:cNvSpPr/>
              <p:nvPr/>
            </p:nvSpPr>
            <p:spPr>
              <a:xfrm rot="5400000">
                <a:off x="1422209" y="1396072"/>
                <a:ext cx="2208493" cy="2208492"/>
              </a:xfrm>
              <a:prstGeom prst="teardrop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25400" dir="42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607795" y="1844824"/>
                <a:ext cx="19560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400" b="1" dirty="0">
                    <a:solidFill>
                      <a:schemeClr val="tx2">
                        <a:lumMod val="75000"/>
                      </a:schemeClr>
                    </a:solidFill>
                    <a:latin typeface="TH Sarabun New" pitchFamily="34" charset="-34"/>
                    <a:cs typeface="TH Sarabun New" pitchFamily="34" charset="-34"/>
                  </a:rPr>
                  <a:t>ความหวังของเพื่อนต่อพัฒนาการ</a:t>
                </a:r>
                <a:br>
                  <a:rPr lang="th-TH" sz="2400" b="1" dirty="0">
                    <a:solidFill>
                      <a:schemeClr val="tx2">
                        <a:lumMod val="75000"/>
                      </a:schemeClr>
                    </a:solidFill>
                    <a:latin typeface="TH Sarabun New" pitchFamily="34" charset="-34"/>
                    <a:cs typeface="TH Sarabun New" pitchFamily="34" charset="-34"/>
                  </a:rPr>
                </a:br>
                <a:r>
                  <a:rPr lang="th-TH" sz="2400" b="1" dirty="0">
                    <a:solidFill>
                      <a:schemeClr val="tx2">
                        <a:lumMod val="75000"/>
                      </a:schemeClr>
                    </a:solidFill>
                    <a:latin typeface="TH Sarabun New" pitchFamily="34" charset="-34"/>
                    <a:cs typeface="TH Sarabun New" pitchFamily="34" charset="-34"/>
                  </a:rPr>
                  <a:t>ของวัยรุ่น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4955796" y="1269872"/>
            <a:ext cx="2397793" cy="2334692"/>
            <a:chOff x="4955796" y="1269872"/>
            <a:chExt cx="2397793" cy="2334692"/>
          </a:xfrm>
        </p:grpSpPr>
        <p:sp>
          <p:nvSpPr>
            <p:cNvPr id="30" name="Oval 29"/>
            <p:cNvSpPr/>
            <p:nvPr/>
          </p:nvSpPr>
          <p:spPr>
            <a:xfrm>
              <a:off x="4955796" y="1269872"/>
              <a:ext cx="2271592" cy="227159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1" name="Teardrop 30"/>
            <p:cNvSpPr/>
            <p:nvPr/>
          </p:nvSpPr>
          <p:spPr>
            <a:xfrm rot="5400000">
              <a:off x="5145096" y="1396072"/>
              <a:ext cx="2208493" cy="2208492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25400" dir="42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280203" y="1844824"/>
              <a:ext cx="20733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schemeClr val="tx2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ความหวัง</a:t>
              </a:r>
              <a:br>
                <a:rPr lang="th-TH" sz="2400" b="1" dirty="0">
                  <a:solidFill>
                    <a:schemeClr val="tx2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</a:br>
              <a:r>
                <a:rPr lang="th-TH" sz="2400" b="1" dirty="0">
                  <a:solidFill>
                    <a:schemeClr val="tx2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ของครอบครัวต่อพัฒนาการของวัยรุ่น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955796" y="4046263"/>
            <a:ext cx="2397793" cy="2334691"/>
            <a:chOff x="4955796" y="4046263"/>
            <a:chExt cx="2397793" cy="2334691"/>
          </a:xfrm>
        </p:grpSpPr>
        <p:sp>
          <p:nvSpPr>
            <p:cNvPr id="36" name="Oval 35"/>
            <p:cNvSpPr/>
            <p:nvPr/>
          </p:nvSpPr>
          <p:spPr>
            <a:xfrm>
              <a:off x="4955796" y="4046263"/>
              <a:ext cx="2271592" cy="22715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7" name="Teardrop 36"/>
            <p:cNvSpPr/>
            <p:nvPr/>
          </p:nvSpPr>
          <p:spPr>
            <a:xfrm rot="5400000">
              <a:off x="5145096" y="4172462"/>
              <a:ext cx="2208493" cy="2208492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25400" dir="42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292080" y="4676943"/>
              <a:ext cx="19560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schemeClr val="tx2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ความหวังของชุมชนต่อพัฒนาการ</a:t>
              </a:r>
              <a:br>
                <a:rPr lang="th-TH" sz="2400" b="1" dirty="0">
                  <a:solidFill>
                    <a:schemeClr val="tx2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</a:br>
              <a:r>
                <a:rPr lang="th-TH" sz="2400" b="1" dirty="0">
                  <a:solidFill>
                    <a:schemeClr val="tx2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ของวัยรุ่น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32909" y="4046263"/>
            <a:ext cx="2397793" cy="2334691"/>
            <a:chOff x="1232909" y="4046263"/>
            <a:chExt cx="2397793" cy="2334691"/>
          </a:xfrm>
        </p:grpSpPr>
        <p:sp>
          <p:nvSpPr>
            <p:cNvPr id="34" name="Oval 33"/>
            <p:cNvSpPr/>
            <p:nvPr/>
          </p:nvSpPr>
          <p:spPr>
            <a:xfrm>
              <a:off x="1232909" y="4046263"/>
              <a:ext cx="2271592" cy="22715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5" name="Teardrop 34"/>
            <p:cNvSpPr/>
            <p:nvPr/>
          </p:nvSpPr>
          <p:spPr>
            <a:xfrm rot="5400000">
              <a:off x="1422209" y="4172462"/>
              <a:ext cx="2208493" cy="2208492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25400" dir="42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07795" y="4676943"/>
              <a:ext cx="19560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schemeClr val="tx2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ความหวังของโรงเรียนต่อพัฒนาการของวัยรุ่น</a:t>
              </a:r>
            </a:p>
          </p:txBody>
        </p:sp>
      </p:grpSp>
      <p:sp>
        <p:nvSpPr>
          <p:cNvPr id="40" name="Rectangle 39"/>
          <p:cNvSpPr/>
          <p:nvPr/>
        </p:nvSpPr>
        <p:spPr>
          <a:xfrm>
            <a:off x="0" y="332656"/>
            <a:ext cx="9143999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 algn="ctr">
              <a:lnSpc>
                <a:spcPts val="45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ความคาดหวังของสังคมต่อพัฒนาการของวัยรุ่น</a:t>
            </a:r>
            <a:endParaRPr lang="th-TH" sz="24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1" name="Teardrop 40"/>
          <p:cNvSpPr/>
          <p:nvPr/>
        </p:nvSpPr>
        <p:spPr>
          <a:xfrm rot="8276592">
            <a:off x="1268747" y="161879"/>
            <a:ext cx="728708" cy="737340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h-TH" dirty="0">
                <a:latin typeface="TH Sarabun New" pitchFamily="34" charset="-34"/>
                <a:cs typeface="TH Sarabun New" pitchFamily="34" charset="-34"/>
              </a:rPr>
              <a:t>๑</a:t>
            </a:r>
          </a:p>
        </p:txBody>
      </p:sp>
      <p:sp>
        <p:nvSpPr>
          <p:cNvPr id="46" name="Teardrop 45"/>
          <p:cNvSpPr/>
          <p:nvPr/>
        </p:nvSpPr>
        <p:spPr>
          <a:xfrm rot="8414673">
            <a:off x="1298586" y="184016"/>
            <a:ext cx="681125" cy="689194"/>
          </a:xfrm>
          <a:prstGeom prst="teardrop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h-TH" sz="4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03648" y="149731"/>
            <a:ext cx="465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๒</a:t>
            </a:r>
          </a:p>
        </p:txBody>
      </p:sp>
      <p:grpSp>
        <p:nvGrpSpPr>
          <p:cNvPr id="39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48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9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603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562474" y="1409400"/>
            <a:ext cx="4581525" cy="3456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12776"/>
            <a:ext cx="4566107" cy="34563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108520" y="548680"/>
            <a:ext cx="4680521" cy="648072"/>
            <a:chOff x="-108520" y="764704"/>
            <a:chExt cx="4680521" cy="648072"/>
          </a:xfrm>
        </p:grpSpPr>
        <p:sp>
          <p:nvSpPr>
            <p:cNvPr id="4" name="Round Diagonal Corner Rectangle 3"/>
            <p:cNvSpPr/>
            <p:nvPr/>
          </p:nvSpPr>
          <p:spPr>
            <a:xfrm>
              <a:off x="-108520" y="764704"/>
              <a:ext cx="4680520" cy="648072"/>
            </a:xfrm>
            <a:prstGeom prst="round2DiagRect">
              <a:avLst/>
            </a:prstGeom>
            <a:solidFill>
              <a:srgbClr val="83C5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49477" y="817548"/>
              <a:ext cx="442252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TH Sarabun New" pitchFamily="34" charset="-34"/>
                  <a:cs typeface="TH Sarabun New" pitchFamily="34" charset="-34"/>
                </a:rPr>
                <a:t>ความหวังของเพื่อนต่อพัฒนาการของวัยรุ่น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54364" y="4869160"/>
            <a:ext cx="7806068" cy="1440160"/>
            <a:chOff x="654364" y="4869160"/>
            <a:chExt cx="7806068" cy="1440160"/>
          </a:xfrm>
        </p:grpSpPr>
        <p:sp>
          <p:nvSpPr>
            <p:cNvPr id="18" name="Rounded Rectangle 17"/>
            <p:cNvSpPr/>
            <p:nvPr/>
          </p:nvSpPr>
          <p:spPr>
            <a:xfrm>
              <a:off x="654364" y="4869160"/>
              <a:ext cx="7806068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th-TH" sz="2400" b="1" dirty="0">
                <a:solidFill>
                  <a:schemeClr val="accent2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08968" y="5118283"/>
              <a:ext cx="77340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400" dirty="0">
                  <a:latin typeface="TH Sarabun New" pitchFamily="34" charset="-34"/>
                  <a:cs typeface="TH Sarabun New" pitchFamily="34" charset="-34"/>
                </a:rPr>
                <a:t> มีการพัฒนาทั่วไปคล้ายคลึงกัน จะมีความคาดหวังจากเพื่อน โดยเฉพาะด้านเอกลักษณ์ซึ่งเกี่ยวข้องกับการแสดงออกสิ่งที่ตนเองชอบ เห็นความสำคัญของกลุ่มเพื่อน รักและซื่อสัตย์ต่อกัน</a:t>
              </a:r>
            </a:p>
          </p:txBody>
        </p:sp>
      </p:grpSp>
      <p:sp>
        <p:nvSpPr>
          <p:cNvPr id="13" name="Oval 12"/>
          <p:cNvSpPr/>
          <p:nvPr/>
        </p:nvSpPr>
        <p:spPr>
          <a:xfrm>
            <a:off x="1691680" y="4509120"/>
            <a:ext cx="936104" cy="2880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627784" y="4509120"/>
            <a:ext cx="936104" cy="2880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932040" y="4509120"/>
            <a:ext cx="1080120" cy="2880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372200" y="4509120"/>
            <a:ext cx="1080120" cy="2880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34" name="Picture 2" descr="C:\Users\tongchai.cha\Desktop\TOM\Private\infor\infographic323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00" y="1052736"/>
            <a:ext cx="1556428" cy="317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val 26"/>
          <p:cNvSpPr/>
          <p:nvPr/>
        </p:nvSpPr>
        <p:spPr>
          <a:xfrm>
            <a:off x="7590004" y="3645024"/>
            <a:ext cx="1457485" cy="50405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35" name="Picture 2" descr="C:\Users\tongchai.cha\Desktop\TOM\Private\infor\infographic323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47" b="-2322"/>
          <a:stretch/>
        </p:blipFill>
        <p:spPr bwMode="auto">
          <a:xfrm flipH="1">
            <a:off x="7590004" y="1412776"/>
            <a:ext cx="151849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tongchai.cha\Desktop\Picture7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126288" cy="360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3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4" name="Picture 2" descr="K:\TSM 3-A\Logo Aksorn\Aksorn Charoen Tat_2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" name="รูปภาพ 11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808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C:\Users\tongchai.cha\Desktop\TOM\infor\infographic1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-108520" y="548680"/>
            <a:ext cx="5184575" cy="648072"/>
            <a:chOff x="-108520" y="764704"/>
            <a:chExt cx="5184575" cy="648072"/>
          </a:xfrm>
        </p:grpSpPr>
        <p:sp>
          <p:nvSpPr>
            <p:cNvPr id="4" name="Round Diagonal Corner Rectangle 3"/>
            <p:cNvSpPr/>
            <p:nvPr/>
          </p:nvSpPr>
          <p:spPr>
            <a:xfrm>
              <a:off x="-108520" y="764704"/>
              <a:ext cx="5112568" cy="648072"/>
            </a:xfrm>
            <a:prstGeom prst="round2Diag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49476" y="817548"/>
              <a:ext cx="492657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solidFill>
                    <a:schemeClr val="tx2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ความหวังของครอบครัวต่อพัฒนาการของวัยรุ่น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54364" y="4869160"/>
            <a:ext cx="7806068" cy="1440160"/>
            <a:chOff x="654364" y="4869160"/>
            <a:chExt cx="7806068" cy="1440160"/>
          </a:xfrm>
        </p:grpSpPr>
        <p:sp>
          <p:nvSpPr>
            <p:cNvPr id="18" name="Rounded Rectangle 17"/>
            <p:cNvSpPr/>
            <p:nvPr/>
          </p:nvSpPr>
          <p:spPr>
            <a:xfrm>
              <a:off x="654364" y="4869160"/>
              <a:ext cx="7806068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th-TH" sz="2400" b="1" dirty="0">
                <a:solidFill>
                  <a:schemeClr val="accent2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08968" y="5118283"/>
              <a:ext cx="77340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400" dirty="0">
                  <a:latin typeface="TH Sarabun New" pitchFamily="34" charset="-34"/>
                  <a:cs typeface="TH Sarabun New" pitchFamily="34" charset="-34"/>
                </a:rPr>
                <a:t> ครอบครัวเป็นหน่วยแรกและหน่วยที่สำคัญต่อพัฒนาการของเด็กที่เหมาะสม </a:t>
              </a:r>
              <a:br>
                <a:rPr lang="th-TH" sz="2400" dirty="0">
                  <a:latin typeface="TH Sarabun New" pitchFamily="34" charset="-34"/>
                  <a:cs typeface="TH Sarabun New" pitchFamily="34" charset="-34"/>
                </a:rPr>
              </a:br>
              <a:r>
                <a:rPr lang="th-TH" sz="2400" dirty="0">
                  <a:latin typeface="TH Sarabun New" pitchFamily="34" charset="-34"/>
                  <a:cs typeface="TH Sarabun New" pitchFamily="34" charset="-34"/>
                </a:rPr>
                <a:t>เพื่อจะได้เติบโตได้อย่างสมบูรณ์สามารถเตรียมพร้อมที่จะทำงานและมีครอบครัว</a:t>
              </a:r>
            </a:p>
          </p:txBody>
        </p:sp>
      </p:grpSp>
      <p:pic>
        <p:nvPicPr>
          <p:cNvPr id="6146" name="Picture 2" descr="C:\Users\tongchai.cha\Desktop\TOM\Private\infor\infographic3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26" y="628788"/>
            <a:ext cx="4132906" cy="468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ongchai.cha\Desktop\TOM\Private\infor\infographic167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73"/>
          <a:stretch/>
        </p:blipFill>
        <p:spPr bwMode="auto">
          <a:xfrm>
            <a:off x="0" y="1556792"/>
            <a:ext cx="9144000" cy="331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0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2" name="Picture 2" descr="K:\TSM 3-A\Logo Aksorn\Aksorn Charoen Tat_2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รูปภาพ 11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61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61048"/>
            <a:ext cx="9144000" cy="1008112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868144" y="4365104"/>
            <a:ext cx="3275856" cy="505346"/>
          </a:xfrm>
          <a:custGeom>
            <a:avLst/>
            <a:gdLst>
              <a:gd name="connsiteX0" fmla="*/ 0 w 3275856"/>
              <a:gd name="connsiteY0" fmla="*/ 0 h 1008112"/>
              <a:gd name="connsiteX1" fmla="*/ 3275856 w 3275856"/>
              <a:gd name="connsiteY1" fmla="*/ 0 h 1008112"/>
              <a:gd name="connsiteX2" fmla="*/ 3275856 w 3275856"/>
              <a:gd name="connsiteY2" fmla="*/ 1008112 h 1008112"/>
              <a:gd name="connsiteX3" fmla="*/ 0 w 3275856"/>
              <a:gd name="connsiteY3" fmla="*/ 1008112 h 1008112"/>
              <a:gd name="connsiteX4" fmla="*/ 0 w 3275856"/>
              <a:gd name="connsiteY4" fmla="*/ 0 h 1008112"/>
              <a:gd name="connsiteX0" fmla="*/ 0 w 3275856"/>
              <a:gd name="connsiteY0" fmla="*/ 0 h 1009402"/>
              <a:gd name="connsiteX1" fmla="*/ 3275856 w 3275856"/>
              <a:gd name="connsiteY1" fmla="*/ 0 h 1009402"/>
              <a:gd name="connsiteX2" fmla="*/ 3275856 w 3275856"/>
              <a:gd name="connsiteY2" fmla="*/ 1008112 h 1009402"/>
              <a:gd name="connsiteX3" fmla="*/ 437406 w 3275856"/>
              <a:gd name="connsiteY3" fmla="*/ 1009402 h 1009402"/>
              <a:gd name="connsiteX4" fmla="*/ 0 w 3275856"/>
              <a:gd name="connsiteY4" fmla="*/ 1008112 h 1009402"/>
              <a:gd name="connsiteX5" fmla="*/ 0 w 3275856"/>
              <a:gd name="connsiteY5" fmla="*/ 0 h 1009402"/>
              <a:gd name="connsiteX0" fmla="*/ 0 w 3275856"/>
              <a:gd name="connsiteY0" fmla="*/ 0 h 1009402"/>
              <a:gd name="connsiteX1" fmla="*/ 3275856 w 3275856"/>
              <a:gd name="connsiteY1" fmla="*/ 0 h 1009402"/>
              <a:gd name="connsiteX2" fmla="*/ 3275856 w 3275856"/>
              <a:gd name="connsiteY2" fmla="*/ 1008112 h 1009402"/>
              <a:gd name="connsiteX3" fmla="*/ 437406 w 3275856"/>
              <a:gd name="connsiteY3" fmla="*/ 1009402 h 1009402"/>
              <a:gd name="connsiteX4" fmla="*/ 0 w 3275856"/>
              <a:gd name="connsiteY4" fmla="*/ 0 h 10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5856" h="1009402">
                <a:moveTo>
                  <a:pt x="0" y="0"/>
                </a:moveTo>
                <a:lnTo>
                  <a:pt x="3275856" y="0"/>
                </a:lnTo>
                <a:lnTo>
                  <a:pt x="3275856" y="1008112"/>
                </a:lnTo>
                <a:lnTo>
                  <a:pt x="437406" y="10094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365748"/>
            <a:ext cx="3275856" cy="504701"/>
          </a:xfrm>
          <a:custGeom>
            <a:avLst/>
            <a:gdLst>
              <a:gd name="connsiteX0" fmla="*/ 0 w 3275856"/>
              <a:gd name="connsiteY0" fmla="*/ 0 h 1008112"/>
              <a:gd name="connsiteX1" fmla="*/ 3275856 w 3275856"/>
              <a:gd name="connsiteY1" fmla="*/ 0 h 1008112"/>
              <a:gd name="connsiteX2" fmla="*/ 3275856 w 3275856"/>
              <a:gd name="connsiteY2" fmla="*/ 1008112 h 1008112"/>
              <a:gd name="connsiteX3" fmla="*/ 0 w 3275856"/>
              <a:gd name="connsiteY3" fmla="*/ 1008112 h 1008112"/>
              <a:gd name="connsiteX4" fmla="*/ 0 w 3275856"/>
              <a:gd name="connsiteY4" fmla="*/ 0 h 1008112"/>
              <a:gd name="connsiteX0" fmla="*/ 0 w 3275856"/>
              <a:gd name="connsiteY0" fmla="*/ 0 h 1009402"/>
              <a:gd name="connsiteX1" fmla="*/ 3275856 w 3275856"/>
              <a:gd name="connsiteY1" fmla="*/ 0 h 1009402"/>
              <a:gd name="connsiteX2" fmla="*/ 3275856 w 3275856"/>
              <a:gd name="connsiteY2" fmla="*/ 1008112 h 1009402"/>
              <a:gd name="connsiteX3" fmla="*/ 2771775 w 3275856"/>
              <a:gd name="connsiteY3" fmla="*/ 1009402 h 1009402"/>
              <a:gd name="connsiteX4" fmla="*/ 0 w 3275856"/>
              <a:gd name="connsiteY4" fmla="*/ 1008112 h 1009402"/>
              <a:gd name="connsiteX5" fmla="*/ 0 w 3275856"/>
              <a:gd name="connsiteY5" fmla="*/ 0 h 1009402"/>
              <a:gd name="connsiteX0" fmla="*/ 0 w 3275856"/>
              <a:gd name="connsiteY0" fmla="*/ 0 h 1009402"/>
              <a:gd name="connsiteX1" fmla="*/ 3275856 w 3275856"/>
              <a:gd name="connsiteY1" fmla="*/ 0 h 1009402"/>
              <a:gd name="connsiteX2" fmla="*/ 2771775 w 3275856"/>
              <a:gd name="connsiteY2" fmla="*/ 1009402 h 1009402"/>
              <a:gd name="connsiteX3" fmla="*/ 0 w 3275856"/>
              <a:gd name="connsiteY3" fmla="*/ 1008112 h 1009402"/>
              <a:gd name="connsiteX4" fmla="*/ 0 w 3275856"/>
              <a:gd name="connsiteY4" fmla="*/ 0 h 10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5856" h="1009402">
                <a:moveTo>
                  <a:pt x="0" y="0"/>
                </a:moveTo>
                <a:lnTo>
                  <a:pt x="3275856" y="0"/>
                </a:lnTo>
                <a:lnTo>
                  <a:pt x="2771775" y="1009402"/>
                </a:lnTo>
                <a:lnTo>
                  <a:pt x="0" y="100811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0" name="Cloud 29"/>
          <p:cNvSpPr/>
          <p:nvPr/>
        </p:nvSpPr>
        <p:spPr>
          <a:xfrm>
            <a:off x="4896036" y="951720"/>
            <a:ext cx="2088232" cy="894957"/>
          </a:xfrm>
          <a:prstGeom prst="cloud">
            <a:avLst/>
          </a:prstGeom>
          <a:gradFill>
            <a:gsLst>
              <a:gs pos="0">
                <a:schemeClr val="bg1"/>
              </a:gs>
              <a:gs pos="75000">
                <a:schemeClr val="bg1"/>
              </a:gs>
              <a:gs pos="21250">
                <a:schemeClr val="bg1"/>
              </a:gs>
              <a:gs pos="50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9" name="Cloud 28"/>
          <p:cNvSpPr/>
          <p:nvPr/>
        </p:nvSpPr>
        <p:spPr>
          <a:xfrm>
            <a:off x="5940152" y="1519294"/>
            <a:ext cx="1671671" cy="716431"/>
          </a:xfrm>
          <a:prstGeom prst="cloud">
            <a:avLst/>
          </a:prstGeom>
          <a:gradFill>
            <a:gsLst>
              <a:gs pos="0">
                <a:schemeClr val="bg1"/>
              </a:gs>
              <a:gs pos="75000">
                <a:schemeClr val="bg1"/>
              </a:gs>
              <a:gs pos="21250">
                <a:schemeClr val="bg1"/>
              </a:gs>
              <a:gs pos="50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8" name="Cloud 27"/>
          <p:cNvSpPr/>
          <p:nvPr/>
        </p:nvSpPr>
        <p:spPr>
          <a:xfrm>
            <a:off x="1026261" y="1541361"/>
            <a:ext cx="2088232" cy="894957"/>
          </a:xfrm>
          <a:prstGeom prst="cloud">
            <a:avLst/>
          </a:prstGeom>
          <a:gradFill>
            <a:gsLst>
              <a:gs pos="0">
                <a:schemeClr val="bg1"/>
              </a:gs>
              <a:gs pos="75000">
                <a:schemeClr val="bg1"/>
              </a:gs>
              <a:gs pos="21250">
                <a:schemeClr val="bg1"/>
              </a:gs>
              <a:gs pos="50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7" name="Picture 12" descr="C:\Users\tongchai.cha\Desktop\TOM\infor\infographic16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09" r="40000" b="32916"/>
          <a:stretch/>
        </p:blipFill>
        <p:spPr bwMode="auto">
          <a:xfrm>
            <a:off x="4572000" y="1988840"/>
            <a:ext cx="45720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C:\Users\tongchai.cha\Desktop\TOM\infor\infographic163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24544" y="1988840"/>
            <a:ext cx="76200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-108520" y="548680"/>
            <a:ext cx="5184575" cy="648072"/>
            <a:chOff x="-108520" y="764704"/>
            <a:chExt cx="5184575" cy="648072"/>
          </a:xfrm>
        </p:grpSpPr>
        <p:sp>
          <p:nvSpPr>
            <p:cNvPr id="4" name="Round Diagonal Corner Rectangle 3"/>
            <p:cNvSpPr/>
            <p:nvPr/>
          </p:nvSpPr>
          <p:spPr>
            <a:xfrm>
              <a:off x="-108520" y="764704"/>
              <a:ext cx="5112568" cy="648072"/>
            </a:xfrm>
            <a:prstGeom prst="round2Diag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49476" y="817548"/>
              <a:ext cx="492657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solidFill>
                    <a:schemeClr val="tx2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ความหวังของโรงเรียนต่อพัฒนาการของวัยรุ่น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4364" y="4869160"/>
            <a:ext cx="7806068" cy="1440160"/>
            <a:chOff x="654364" y="4869160"/>
            <a:chExt cx="7806068" cy="1440160"/>
          </a:xfrm>
        </p:grpSpPr>
        <p:sp>
          <p:nvSpPr>
            <p:cNvPr id="18" name="Rounded Rectangle 17"/>
            <p:cNvSpPr/>
            <p:nvPr/>
          </p:nvSpPr>
          <p:spPr>
            <a:xfrm>
              <a:off x="654364" y="4869160"/>
              <a:ext cx="7806068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th-TH" sz="2400" b="1" dirty="0">
                <a:solidFill>
                  <a:schemeClr val="accent2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08968" y="5118283"/>
              <a:ext cx="77340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400" dirty="0">
                  <a:latin typeface="TH Sarabun New" pitchFamily="34" charset="-34"/>
                  <a:cs typeface="TH Sarabun New" pitchFamily="34" charset="-34"/>
                </a:rPr>
                <a:t> โรงเรียนเปรียบเสมือนบ้านหลังที่สองของนักเรียน </a:t>
              </a:r>
              <a:br>
                <a:rPr lang="th-TH" sz="2400" dirty="0">
                  <a:latin typeface="TH Sarabun New" pitchFamily="34" charset="-34"/>
                  <a:cs typeface="TH Sarabun New" pitchFamily="34" charset="-34"/>
                </a:rPr>
              </a:br>
              <a:r>
                <a:rPr lang="th-TH" sz="2400" dirty="0">
                  <a:latin typeface="TH Sarabun New" pitchFamily="34" charset="-34"/>
                  <a:cs typeface="TH Sarabun New" pitchFamily="34" charset="-34"/>
                </a:rPr>
                <a:t>ครูที่โรงเรียนจึงเปรียบเสมือนบิดา มารดาของนักเรียน</a:t>
              </a:r>
            </a:p>
          </p:txBody>
        </p:sp>
      </p:grpSp>
      <p:sp>
        <p:nvSpPr>
          <p:cNvPr id="25" name="Rectangle 6"/>
          <p:cNvSpPr/>
          <p:nvPr/>
        </p:nvSpPr>
        <p:spPr>
          <a:xfrm>
            <a:off x="5292079" y="3917975"/>
            <a:ext cx="3857849" cy="296614"/>
          </a:xfrm>
          <a:custGeom>
            <a:avLst/>
            <a:gdLst>
              <a:gd name="connsiteX0" fmla="*/ 0 w 3851920"/>
              <a:gd name="connsiteY0" fmla="*/ 0 h 288032"/>
              <a:gd name="connsiteX1" fmla="*/ 3851920 w 3851920"/>
              <a:gd name="connsiteY1" fmla="*/ 0 h 288032"/>
              <a:gd name="connsiteX2" fmla="*/ 3851920 w 3851920"/>
              <a:gd name="connsiteY2" fmla="*/ 288032 h 288032"/>
              <a:gd name="connsiteX3" fmla="*/ 0 w 3851920"/>
              <a:gd name="connsiteY3" fmla="*/ 288032 h 288032"/>
              <a:gd name="connsiteX4" fmla="*/ 0 w 3851920"/>
              <a:gd name="connsiteY4" fmla="*/ 0 h 288032"/>
              <a:gd name="connsiteX0" fmla="*/ 0 w 3851920"/>
              <a:gd name="connsiteY0" fmla="*/ 0 h 288032"/>
              <a:gd name="connsiteX1" fmla="*/ 3851920 w 3851920"/>
              <a:gd name="connsiteY1" fmla="*/ 0 h 288032"/>
              <a:gd name="connsiteX2" fmla="*/ 3851920 w 3851920"/>
              <a:gd name="connsiteY2" fmla="*/ 288032 h 288032"/>
              <a:gd name="connsiteX3" fmla="*/ 3559969 w 3851920"/>
              <a:gd name="connsiteY3" fmla="*/ 284708 h 288032"/>
              <a:gd name="connsiteX4" fmla="*/ 0 w 3851920"/>
              <a:gd name="connsiteY4" fmla="*/ 288032 h 288032"/>
              <a:gd name="connsiteX5" fmla="*/ 0 w 3851920"/>
              <a:gd name="connsiteY5" fmla="*/ 0 h 288032"/>
              <a:gd name="connsiteX0" fmla="*/ 0 w 3851920"/>
              <a:gd name="connsiteY0" fmla="*/ 0 h 288032"/>
              <a:gd name="connsiteX1" fmla="*/ 3851920 w 3851920"/>
              <a:gd name="connsiteY1" fmla="*/ 0 h 288032"/>
              <a:gd name="connsiteX2" fmla="*/ 3559969 w 3851920"/>
              <a:gd name="connsiteY2" fmla="*/ 284708 h 288032"/>
              <a:gd name="connsiteX3" fmla="*/ 0 w 3851920"/>
              <a:gd name="connsiteY3" fmla="*/ 288032 h 288032"/>
              <a:gd name="connsiteX4" fmla="*/ 0 w 3851920"/>
              <a:gd name="connsiteY4" fmla="*/ 0 h 288032"/>
              <a:gd name="connsiteX0" fmla="*/ 0 w 3851920"/>
              <a:gd name="connsiteY0" fmla="*/ 0 h 288032"/>
              <a:gd name="connsiteX1" fmla="*/ 3851920 w 3851920"/>
              <a:gd name="connsiteY1" fmla="*/ 0 h 288032"/>
              <a:gd name="connsiteX2" fmla="*/ 3559969 w 3851920"/>
              <a:gd name="connsiteY2" fmla="*/ 284708 h 288032"/>
              <a:gd name="connsiteX3" fmla="*/ 389707 w 3851920"/>
              <a:gd name="connsiteY3" fmla="*/ 283344 h 288032"/>
              <a:gd name="connsiteX4" fmla="*/ 0 w 3851920"/>
              <a:gd name="connsiteY4" fmla="*/ 288032 h 288032"/>
              <a:gd name="connsiteX5" fmla="*/ 0 w 3851920"/>
              <a:gd name="connsiteY5" fmla="*/ 0 h 288032"/>
              <a:gd name="connsiteX0" fmla="*/ 0 w 3851920"/>
              <a:gd name="connsiteY0" fmla="*/ 0 h 284708"/>
              <a:gd name="connsiteX1" fmla="*/ 3851920 w 3851920"/>
              <a:gd name="connsiteY1" fmla="*/ 0 h 284708"/>
              <a:gd name="connsiteX2" fmla="*/ 3559969 w 3851920"/>
              <a:gd name="connsiteY2" fmla="*/ 284708 h 284708"/>
              <a:gd name="connsiteX3" fmla="*/ 389707 w 3851920"/>
              <a:gd name="connsiteY3" fmla="*/ 283344 h 284708"/>
              <a:gd name="connsiteX4" fmla="*/ 0 w 3851920"/>
              <a:gd name="connsiteY4" fmla="*/ 0 h 284708"/>
              <a:gd name="connsiteX0" fmla="*/ 0 w 3875733"/>
              <a:gd name="connsiteY0" fmla="*/ 2381 h 287089"/>
              <a:gd name="connsiteX1" fmla="*/ 3875733 w 3875733"/>
              <a:gd name="connsiteY1" fmla="*/ 0 h 287089"/>
              <a:gd name="connsiteX2" fmla="*/ 3559969 w 3875733"/>
              <a:gd name="connsiteY2" fmla="*/ 287089 h 287089"/>
              <a:gd name="connsiteX3" fmla="*/ 389707 w 3875733"/>
              <a:gd name="connsiteY3" fmla="*/ 285725 h 287089"/>
              <a:gd name="connsiteX4" fmla="*/ 0 w 3875733"/>
              <a:gd name="connsiteY4" fmla="*/ 2381 h 287089"/>
              <a:gd name="connsiteX0" fmla="*/ 0 w 3883819"/>
              <a:gd name="connsiteY0" fmla="*/ 2381 h 296614"/>
              <a:gd name="connsiteX1" fmla="*/ 3875733 w 3883819"/>
              <a:gd name="connsiteY1" fmla="*/ 0 h 296614"/>
              <a:gd name="connsiteX2" fmla="*/ 3883819 w 3883819"/>
              <a:gd name="connsiteY2" fmla="*/ 296614 h 296614"/>
              <a:gd name="connsiteX3" fmla="*/ 389707 w 3883819"/>
              <a:gd name="connsiteY3" fmla="*/ 285725 h 296614"/>
              <a:gd name="connsiteX4" fmla="*/ 0 w 3883819"/>
              <a:gd name="connsiteY4" fmla="*/ 2381 h 296614"/>
              <a:gd name="connsiteX0" fmla="*/ 0 w 3889797"/>
              <a:gd name="connsiteY0" fmla="*/ 2381 h 296614"/>
              <a:gd name="connsiteX1" fmla="*/ 3875733 w 3889797"/>
              <a:gd name="connsiteY1" fmla="*/ 0 h 296614"/>
              <a:gd name="connsiteX2" fmla="*/ 3889797 w 3889797"/>
              <a:gd name="connsiteY2" fmla="*/ 8706 h 296614"/>
              <a:gd name="connsiteX3" fmla="*/ 3883819 w 3889797"/>
              <a:gd name="connsiteY3" fmla="*/ 296614 h 296614"/>
              <a:gd name="connsiteX4" fmla="*/ 389707 w 3889797"/>
              <a:gd name="connsiteY4" fmla="*/ 285725 h 296614"/>
              <a:gd name="connsiteX5" fmla="*/ 0 w 3889797"/>
              <a:gd name="connsiteY5" fmla="*/ 2381 h 296614"/>
              <a:gd name="connsiteX0" fmla="*/ 0 w 3893344"/>
              <a:gd name="connsiteY0" fmla="*/ 2381 h 296614"/>
              <a:gd name="connsiteX1" fmla="*/ 3875733 w 3893344"/>
              <a:gd name="connsiteY1" fmla="*/ 0 h 296614"/>
              <a:gd name="connsiteX2" fmla="*/ 3889797 w 3893344"/>
              <a:gd name="connsiteY2" fmla="*/ 8706 h 296614"/>
              <a:gd name="connsiteX3" fmla="*/ 3893344 w 3893344"/>
              <a:gd name="connsiteY3" fmla="*/ 296614 h 296614"/>
              <a:gd name="connsiteX4" fmla="*/ 389707 w 3893344"/>
              <a:gd name="connsiteY4" fmla="*/ 285725 h 296614"/>
              <a:gd name="connsiteX5" fmla="*/ 0 w 3893344"/>
              <a:gd name="connsiteY5" fmla="*/ 2381 h 29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3344" h="296614">
                <a:moveTo>
                  <a:pt x="0" y="2381"/>
                </a:moveTo>
                <a:lnTo>
                  <a:pt x="3875733" y="0"/>
                </a:lnTo>
                <a:cubicBezTo>
                  <a:pt x="3876452" y="2902"/>
                  <a:pt x="3889078" y="5804"/>
                  <a:pt x="3889797" y="8706"/>
                </a:cubicBezTo>
                <a:cubicBezTo>
                  <a:pt x="3890979" y="104675"/>
                  <a:pt x="3892162" y="200645"/>
                  <a:pt x="3893344" y="296614"/>
                </a:cubicBezTo>
                <a:lnTo>
                  <a:pt x="389707" y="285725"/>
                </a:lnTo>
                <a:lnTo>
                  <a:pt x="0" y="238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33" name="Picture 5" descr="C:\Users\tongchai.cha\Desktop\TOM\Private\infor\infographic33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585" y="2584698"/>
            <a:ext cx="10191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3861048"/>
            <a:ext cx="3851920" cy="288032"/>
          </a:xfrm>
          <a:custGeom>
            <a:avLst/>
            <a:gdLst>
              <a:gd name="connsiteX0" fmla="*/ 0 w 3851920"/>
              <a:gd name="connsiteY0" fmla="*/ 0 h 288032"/>
              <a:gd name="connsiteX1" fmla="*/ 3851920 w 3851920"/>
              <a:gd name="connsiteY1" fmla="*/ 0 h 288032"/>
              <a:gd name="connsiteX2" fmla="*/ 3851920 w 3851920"/>
              <a:gd name="connsiteY2" fmla="*/ 288032 h 288032"/>
              <a:gd name="connsiteX3" fmla="*/ 0 w 3851920"/>
              <a:gd name="connsiteY3" fmla="*/ 288032 h 288032"/>
              <a:gd name="connsiteX4" fmla="*/ 0 w 3851920"/>
              <a:gd name="connsiteY4" fmla="*/ 0 h 288032"/>
              <a:gd name="connsiteX0" fmla="*/ 0 w 3851920"/>
              <a:gd name="connsiteY0" fmla="*/ 0 h 288032"/>
              <a:gd name="connsiteX1" fmla="*/ 3851920 w 3851920"/>
              <a:gd name="connsiteY1" fmla="*/ 0 h 288032"/>
              <a:gd name="connsiteX2" fmla="*/ 3851920 w 3851920"/>
              <a:gd name="connsiteY2" fmla="*/ 288032 h 288032"/>
              <a:gd name="connsiteX3" fmla="*/ 3559969 w 3851920"/>
              <a:gd name="connsiteY3" fmla="*/ 284708 h 288032"/>
              <a:gd name="connsiteX4" fmla="*/ 0 w 3851920"/>
              <a:gd name="connsiteY4" fmla="*/ 288032 h 288032"/>
              <a:gd name="connsiteX5" fmla="*/ 0 w 3851920"/>
              <a:gd name="connsiteY5" fmla="*/ 0 h 288032"/>
              <a:gd name="connsiteX0" fmla="*/ 0 w 3851920"/>
              <a:gd name="connsiteY0" fmla="*/ 0 h 288032"/>
              <a:gd name="connsiteX1" fmla="*/ 3851920 w 3851920"/>
              <a:gd name="connsiteY1" fmla="*/ 0 h 288032"/>
              <a:gd name="connsiteX2" fmla="*/ 3559969 w 3851920"/>
              <a:gd name="connsiteY2" fmla="*/ 284708 h 288032"/>
              <a:gd name="connsiteX3" fmla="*/ 0 w 3851920"/>
              <a:gd name="connsiteY3" fmla="*/ 288032 h 288032"/>
              <a:gd name="connsiteX4" fmla="*/ 0 w 385192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920" h="288032">
                <a:moveTo>
                  <a:pt x="0" y="0"/>
                </a:moveTo>
                <a:lnTo>
                  <a:pt x="3851920" y="0"/>
                </a:lnTo>
                <a:lnTo>
                  <a:pt x="3559969" y="284708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7170" name="Picture 2" descr="C:\Users\tongchai.cha\Desktop\TOM\Private\infor\infographic338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-416628"/>
            <a:ext cx="6509924" cy="650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 descr="C:\Users\tongchai.cha\Desktop\TOM\Private\infor\infographic33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02" y="2552700"/>
            <a:ext cx="10191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tongchai.cha\Desktop\TOM\Private\infor\infographic339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9140" y="3304422"/>
            <a:ext cx="3249778" cy="173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ongchai.cha\Desktop\Picture2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4" y="4142978"/>
            <a:ext cx="2833688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ongchai.cha\Desktop\Picture1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6542" y="4212684"/>
            <a:ext cx="3230562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35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36" name="Picture 2" descr="K:\TSM 3-A\Logo Aksorn\Aksorn Charoen Tat_2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8" name="รูปภาพ 11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899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08520" y="548680"/>
            <a:ext cx="5184575" cy="648072"/>
            <a:chOff x="-108520" y="764704"/>
            <a:chExt cx="5184575" cy="648072"/>
          </a:xfrm>
        </p:grpSpPr>
        <p:sp>
          <p:nvSpPr>
            <p:cNvPr id="4" name="Round Diagonal Corner Rectangle 3"/>
            <p:cNvSpPr/>
            <p:nvPr/>
          </p:nvSpPr>
          <p:spPr>
            <a:xfrm>
              <a:off x="-108520" y="764704"/>
              <a:ext cx="5112568" cy="648072"/>
            </a:xfrm>
            <a:prstGeom prst="round2Diag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49476" y="817548"/>
              <a:ext cx="492657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solidFill>
                    <a:schemeClr val="tx2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ความหวังของชุมชนต่อพัฒนาการของวัยรุ่น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63982" y="4869160"/>
            <a:ext cx="8384482" cy="1440160"/>
            <a:chOff x="363982" y="4869160"/>
            <a:chExt cx="8384482" cy="1440160"/>
          </a:xfrm>
        </p:grpSpPr>
        <p:sp>
          <p:nvSpPr>
            <p:cNvPr id="18" name="Rounded Rectangle 17"/>
            <p:cNvSpPr/>
            <p:nvPr/>
          </p:nvSpPr>
          <p:spPr>
            <a:xfrm>
              <a:off x="363982" y="4869160"/>
              <a:ext cx="8384482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th-TH" sz="2400" b="1" dirty="0">
                <a:solidFill>
                  <a:schemeClr val="accent2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39553" y="5118283"/>
              <a:ext cx="811638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400" dirty="0">
                  <a:latin typeface="TH Sarabun New" pitchFamily="34" charset="-34"/>
                  <a:cs typeface="TH Sarabun New" pitchFamily="34" charset="-34"/>
                </a:rPr>
                <a:t> การที่วัยรุ่นมีความรับผิดชอบต่อชุมชนเป็นการช่วยเหลือ ไม่สร้างความเดือดร้อน และความเสียหายให้กับผู้อื่นหรือสังคม มีความคาดหวังต่อพัฒนาการของวัยรุ่นเพื่อสร้าง “ชุมชนที่มีสุขภาวะ” </a:t>
              </a: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2746" y="1391394"/>
            <a:ext cx="3810000" cy="3333750"/>
          </a:xfrm>
          <a:prstGeom prst="rect">
            <a:avLst/>
          </a:prstGeom>
        </p:spPr>
      </p:pic>
      <p:grpSp>
        <p:nvGrpSpPr>
          <p:cNvPr id="13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4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15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276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64858" y="1088740"/>
            <a:ext cx="3972735" cy="1044116"/>
            <a:chOff x="364858" y="1088740"/>
            <a:chExt cx="3972735" cy="1044116"/>
          </a:xfrm>
        </p:grpSpPr>
        <p:grpSp>
          <p:nvGrpSpPr>
            <p:cNvPr id="39" name="Group 38"/>
            <p:cNvGrpSpPr/>
            <p:nvPr/>
          </p:nvGrpSpPr>
          <p:grpSpPr>
            <a:xfrm>
              <a:off x="364858" y="1088740"/>
              <a:ext cx="3972735" cy="1044116"/>
              <a:chOff x="1547664" y="872716"/>
              <a:chExt cx="5616624" cy="1476164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1547664" y="872716"/>
                <a:ext cx="5616624" cy="1476164"/>
                <a:chOff x="1547664" y="1052736"/>
                <a:chExt cx="5616624" cy="1008700"/>
              </a:xfrm>
              <a:solidFill>
                <a:schemeClr val="bg1">
                  <a:alpha val="83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3" name="Flowchart: Alternate Process 42"/>
                <p:cNvSpPr/>
                <p:nvPr/>
              </p:nvSpPr>
              <p:spPr>
                <a:xfrm>
                  <a:off x="1547664" y="1053324"/>
                  <a:ext cx="5112568" cy="1008112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  <p:sp>
              <p:nvSpPr>
                <p:cNvPr id="44" name="Flowchart: Delay 43"/>
                <p:cNvSpPr/>
                <p:nvPr/>
              </p:nvSpPr>
              <p:spPr>
                <a:xfrm>
                  <a:off x="6156176" y="1052736"/>
                  <a:ext cx="1008112" cy="1008112"/>
                </a:xfrm>
                <a:prstGeom prst="flowChartDelay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</p:grpSp>
          <p:sp>
            <p:nvSpPr>
              <p:cNvPr id="41" name="Oval 40"/>
              <p:cNvSpPr/>
              <p:nvPr/>
            </p:nvSpPr>
            <p:spPr>
              <a:xfrm>
                <a:off x="5705068" y="941276"/>
                <a:ext cx="1368152" cy="1368152"/>
              </a:xfrm>
              <a:prstGeom prst="ellipse">
                <a:avLst/>
              </a:prstGeom>
              <a:ln>
                <a:prstDash val="dash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5780839" y="1006845"/>
                <a:ext cx="1224136" cy="1224136"/>
              </a:xfrm>
              <a:prstGeom prst="ellipse">
                <a:avLst/>
              </a:prstGeom>
              <a:ln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403906" y="1419162"/>
              <a:ext cx="29551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อิทธิพลของสื่อโทรทัศน์ต่อวัยรุ่น</a:t>
              </a:r>
              <a:endParaRPr lang="th-TH" sz="2400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4858" y="2933665"/>
            <a:ext cx="3972735" cy="1044116"/>
            <a:chOff x="364858" y="2933665"/>
            <a:chExt cx="3972735" cy="1044116"/>
          </a:xfrm>
        </p:grpSpPr>
        <p:grpSp>
          <p:nvGrpSpPr>
            <p:cNvPr id="48" name="Group 47"/>
            <p:cNvGrpSpPr/>
            <p:nvPr/>
          </p:nvGrpSpPr>
          <p:grpSpPr>
            <a:xfrm>
              <a:off x="364858" y="2933665"/>
              <a:ext cx="3972735" cy="1044116"/>
              <a:chOff x="1547664" y="872716"/>
              <a:chExt cx="5616624" cy="1476164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1547664" y="872716"/>
                <a:ext cx="5616624" cy="1476164"/>
                <a:chOff x="1547664" y="1052736"/>
                <a:chExt cx="5616624" cy="1008700"/>
              </a:xfrm>
              <a:solidFill>
                <a:schemeClr val="bg1">
                  <a:alpha val="83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7" name="Flowchart: Alternate Process 56"/>
                <p:cNvSpPr/>
                <p:nvPr/>
              </p:nvSpPr>
              <p:spPr>
                <a:xfrm>
                  <a:off x="1547664" y="1053324"/>
                  <a:ext cx="5112568" cy="1008112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  <p:sp>
              <p:nvSpPr>
                <p:cNvPr id="58" name="Flowchart: Delay 57"/>
                <p:cNvSpPr/>
                <p:nvPr/>
              </p:nvSpPr>
              <p:spPr>
                <a:xfrm>
                  <a:off x="6156176" y="1052736"/>
                  <a:ext cx="1008112" cy="1008112"/>
                </a:xfrm>
                <a:prstGeom prst="flowChartDelay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</p:grpSp>
          <p:sp>
            <p:nvSpPr>
              <p:cNvPr id="53" name="Oval 52"/>
              <p:cNvSpPr/>
              <p:nvPr/>
            </p:nvSpPr>
            <p:spPr>
              <a:xfrm>
                <a:off x="5705068" y="941276"/>
                <a:ext cx="1368152" cy="1368152"/>
              </a:xfrm>
              <a:prstGeom prst="ellipse">
                <a:avLst/>
              </a:prstGeom>
              <a:ln>
                <a:prstDash val="dash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5780839" y="1006845"/>
                <a:ext cx="1224136" cy="1224136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376199" y="3255367"/>
              <a:ext cx="27611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อิทธิพลของสื่อสิ่งพิมพ์ต่อวัยรุ่น</a:t>
              </a:r>
              <a:endParaRPr lang="th-TH" sz="2400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139952" y="1919614"/>
            <a:ext cx="4780789" cy="1044117"/>
            <a:chOff x="4139952" y="1919614"/>
            <a:chExt cx="4780789" cy="1044117"/>
          </a:xfrm>
        </p:grpSpPr>
        <p:grpSp>
          <p:nvGrpSpPr>
            <p:cNvPr id="60" name="Group 59"/>
            <p:cNvGrpSpPr/>
            <p:nvPr/>
          </p:nvGrpSpPr>
          <p:grpSpPr>
            <a:xfrm rot="10800000">
              <a:off x="4139952" y="1919614"/>
              <a:ext cx="4758023" cy="1044117"/>
              <a:chOff x="437430" y="872716"/>
              <a:chExt cx="6726858" cy="1476165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437430" y="872716"/>
                <a:ext cx="6726858" cy="1476165"/>
                <a:chOff x="437430" y="1052736"/>
                <a:chExt cx="6726858" cy="1008701"/>
              </a:xfrm>
              <a:solidFill>
                <a:schemeClr val="bg1">
                  <a:alpha val="83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4" name="Flowchart: Alternate Process 63"/>
                <p:cNvSpPr/>
                <p:nvPr/>
              </p:nvSpPr>
              <p:spPr>
                <a:xfrm>
                  <a:off x="437430" y="1053325"/>
                  <a:ext cx="6222805" cy="1008112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  <p:sp>
              <p:nvSpPr>
                <p:cNvPr id="65" name="Flowchart: Delay 64"/>
                <p:cNvSpPr/>
                <p:nvPr/>
              </p:nvSpPr>
              <p:spPr>
                <a:xfrm>
                  <a:off x="6156176" y="1052736"/>
                  <a:ext cx="1008112" cy="1008112"/>
                </a:xfrm>
                <a:prstGeom prst="flowChartDelay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</p:grpSp>
          <p:sp>
            <p:nvSpPr>
              <p:cNvPr id="62" name="Oval 61"/>
              <p:cNvSpPr/>
              <p:nvPr/>
            </p:nvSpPr>
            <p:spPr>
              <a:xfrm>
                <a:off x="5705068" y="941276"/>
                <a:ext cx="1368152" cy="1368152"/>
              </a:xfrm>
              <a:prstGeom prst="ellipse">
                <a:avLst/>
              </a:prstGeom>
              <a:ln>
                <a:prstDash val="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780839" y="1006845"/>
                <a:ext cx="1224136" cy="1224136"/>
              </a:xfrm>
              <a:prstGeom prst="ellips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5220072" y="2247255"/>
              <a:ext cx="3700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อิทธิพลของสื่อวิทยุกระจายเสียงต่อวัยรุ่น</a:t>
              </a:r>
              <a:endParaRPr lang="th-TH" sz="2400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11961" y="3929286"/>
            <a:ext cx="4686013" cy="1044117"/>
            <a:chOff x="4211961" y="3929286"/>
            <a:chExt cx="4686013" cy="1044117"/>
          </a:xfrm>
        </p:grpSpPr>
        <p:grpSp>
          <p:nvGrpSpPr>
            <p:cNvPr id="73" name="Group 72"/>
            <p:cNvGrpSpPr/>
            <p:nvPr/>
          </p:nvGrpSpPr>
          <p:grpSpPr>
            <a:xfrm rot="10800000">
              <a:off x="4211961" y="3929286"/>
              <a:ext cx="4686013" cy="1044117"/>
              <a:chOff x="539237" y="872716"/>
              <a:chExt cx="6625051" cy="1476165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539237" y="872716"/>
                <a:ext cx="6625051" cy="1476165"/>
                <a:chOff x="539237" y="1052736"/>
                <a:chExt cx="6625051" cy="1008701"/>
              </a:xfrm>
              <a:solidFill>
                <a:schemeClr val="bg1">
                  <a:alpha val="83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7" name="Flowchart: Alternate Process 76"/>
                <p:cNvSpPr/>
                <p:nvPr/>
              </p:nvSpPr>
              <p:spPr>
                <a:xfrm>
                  <a:off x="539237" y="1053325"/>
                  <a:ext cx="6120997" cy="1008112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  <p:sp>
              <p:nvSpPr>
                <p:cNvPr id="78" name="Flowchart: Delay 77"/>
                <p:cNvSpPr/>
                <p:nvPr/>
              </p:nvSpPr>
              <p:spPr>
                <a:xfrm>
                  <a:off x="6156176" y="1052736"/>
                  <a:ext cx="1008112" cy="1008112"/>
                </a:xfrm>
                <a:prstGeom prst="flowChartDelay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</p:grpSp>
          <p:sp>
            <p:nvSpPr>
              <p:cNvPr id="75" name="Oval 74"/>
              <p:cNvSpPr/>
              <p:nvPr/>
            </p:nvSpPr>
            <p:spPr>
              <a:xfrm>
                <a:off x="5705068" y="941276"/>
                <a:ext cx="1368152" cy="1368152"/>
              </a:xfrm>
              <a:prstGeom prst="ellipse">
                <a:avLst/>
              </a:prstGeom>
              <a:ln>
                <a:prstDash val="dash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780839" y="1006845"/>
                <a:ext cx="1224136" cy="1224136"/>
              </a:xfrm>
              <a:prstGeom prst="ellips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5244093" y="4221088"/>
              <a:ext cx="3168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อิทธิพลของอินเตอร์เน็ตต่อวัยรุ่น</a:t>
              </a:r>
              <a:endParaRPr lang="th-TH" sz="2400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3528" y="5279223"/>
            <a:ext cx="2422458" cy="1187499"/>
            <a:chOff x="565366" y="5279223"/>
            <a:chExt cx="2422458" cy="1187499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5279223"/>
              <a:ext cx="1488656" cy="779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65366" y="6066612"/>
              <a:ext cx="242245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000" b="1" dirty="0">
                  <a:latin typeface="TH Sarabun New" pitchFamily="34" charset="-34"/>
                  <a:cs typeface="TH Sarabun New" pitchFamily="34" charset="-34"/>
                </a:rPr>
                <a:t>รายการที่ผู้ใหญ่ควรให้คำแนะนำ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51720" y="5308944"/>
            <a:ext cx="4572000" cy="1451699"/>
            <a:chOff x="2286000" y="5308944"/>
            <a:chExt cx="4572000" cy="1451699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9872" y="5308944"/>
              <a:ext cx="1488656" cy="757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286000" y="6052757"/>
              <a:ext cx="4572000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th-TH" sz="2000" b="1" dirty="0">
                  <a:latin typeface="TH Sarabun New" pitchFamily="34" charset="-34"/>
                  <a:cs typeface="TH Sarabun New" pitchFamily="34" charset="-34"/>
                </a:rPr>
                <a:t>รายการที่ผู้ใหญ่ควรให้คำแนะนำ</a:t>
              </a:r>
            </a:p>
            <a:p>
              <a:pPr algn="ctr"/>
              <a:r>
                <a:rPr lang="th-TH" sz="2000" b="1" dirty="0">
                  <a:latin typeface="TH Sarabun New" pitchFamily="34" charset="-34"/>
                  <a:cs typeface="TH Sarabun New" pitchFamily="34" charset="-34"/>
                </a:rPr>
                <a:t>แก่ผู้ชมอายุน้อยกว่า ๑๓ ปี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724128" y="5315229"/>
            <a:ext cx="3102131" cy="1132484"/>
            <a:chOff x="6012160" y="5315229"/>
            <a:chExt cx="3102131" cy="1132484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5752" y="5315229"/>
              <a:ext cx="1488656" cy="773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6012160" y="6047603"/>
              <a:ext cx="310213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latin typeface="TH Sarabun New" pitchFamily="34" charset="-34"/>
                  <a:cs typeface="TH Sarabun New" pitchFamily="34" charset="-34"/>
                </a:rPr>
                <a:t>รายการเฉพาะไม่เหมาะแก่เด็กและเยาวชน</a:t>
              </a:r>
            </a:p>
          </p:txBody>
        </p:sp>
      </p:grpSp>
      <p:sp>
        <p:nvSpPr>
          <p:cNvPr id="54" name="Rectangle 53"/>
          <p:cNvSpPr/>
          <p:nvPr/>
        </p:nvSpPr>
        <p:spPr>
          <a:xfrm>
            <a:off x="0" y="332656"/>
            <a:ext cx="9143999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อิทธิพลของสื่อต่อวัยรุ่น</a:t>
            </a:r>
          </a:p>
        </p:txBody>
      </p:sp>
      <p:sp>
        <p:nvSpPr>
          <p:cNvPr id="55" name="Teardrop 54"/>
          <p:cNvSpPr/>
          <p:nvPr/>
        </p:nvSpPr>
        <p:spPr>
          <a:xfrm rot="8276592">
            <a:off x="1268747" y="161879"/>
            <a:ext cx="728708" cy="737340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h-TH" dirty="0">
                <a:latin typeface="TH Sarabun New" pitchFamily="34" charset="-34"/>
                <a:cs typeface="TH Sarabun New" pitchFamily="34" charset="-34"/>
              </a:rPr>
              <a:t>๑</a:t>
            </a:r>
          </a:p>
        </p:txBody>
      </p:sp>
      <p:sp>
        <p:nvSpPr>
          <p:cNvPr id="67" name="Teardrop 66"/>
          <p:cNvSpPr/>
          <p:nvPr/>
        </p:nvSpPr>
        <p:spPr>
          <a:xfrm rot="8414673">
            <a:off x="1298586" y="184016"/>
            <a:ext cx="681125" cy="689194"/>
          </a:xfrm>
          <a:prstGeom prst="teardrop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h-TH" sz="4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403648" y="149731"/>
            <a:ext cx="465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๓</a:t>
            </a:r>
          </a:p>
        </p:txBody>
      </p:sp>
      <p:grpSp>
        <p:nvGrpSpPr>
          <p:cNvPr id="51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52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69" name="Picture 2" descr="K:\TSM 3-A\Logo Aksorn\Aksorn Charoen Tat_2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1" name="รูปภาพ 11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604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050" name="Picture 2" descr="C:\Users\tongchai.cha\Desktop\TOM\Private\infor\infographic341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85" y="3411582"/>
            <a:ext cx="9144000" cy="185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259632" y="4693851"/>
            <a:ext cx="6768752" cy="168902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thaiDist"/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  มีการนำเสนอของสื่อในบางแง่มุมที่ไม่เหมาะสม อันเป็นเหตุให้วัยรุ่นได้รับทราบ และซึมซับถึงแง่มุมทางลบ  จนเป็นสาเหตุให้เกิดพฤติกรรมการเลียนแบบขึ้น      ที่เรียกว่า“</a:t>
            </a:r>
            <a:r>
              <a:rPr lang="en-US" sz="2400" dirty="0">
                <a:latin typeface="TH Sarabun New" pitchFamily="34" charset="-34"/>
                <a:cs typeface="TH Sarabun New" pitchFamily="34" charset="-34"/>
              </a:rPr>
              <a:t>Copy</a:t>
            </a:r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2400" dirty="0">
                <a:latin typeface="TH Sarabun New" pitchFamily="34" charset="-34"/>
                <a:cs typeface="TH Sarabun New" pitchFamily="34" charset="-34"/>
              </a:rPr>
              <a:t>Cat</a:t>
            </a:r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” เช่น ละครโทรทัศน์บางเรื่องที่มีเนื้อหาด้านความรุนแรง     ก็อาจทำให้วัยรุ่นซึมซับพฤติกรรมความรุนแรง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6896"/>
            <a:ext cx="720080" cy="3422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91680" y="6896"/>
            <a:ext cx="720080" cy="3422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131840" y="6896"/>
            <a:ext cx="720080" cy="3422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2000" y="6896"/>
            <a:ext cx="720080" cy="3422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012160" y="6896"/>
            <a:ext cx="720080" cy="3422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452320" y="6896"/>
            <a:ext cx="720080" cy="3422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-108520" y="548680"/>
            <a:ext cx="4680521" cy="648072"/>
            <a:chOff x="-108520" y="764704"/>
            <a:chExt cx="4680521" cy="648072"/>
          </a:xfrm>
        </p:grpSpPr>
        <p:sp>
          <p:nvSpPr>
            <p:cNvPr id="30" name="Round Diagonal Corner Rectangle 29"/>
            <p:cNvSpPr/>
            <p:nvPr/>
          </p:nvSpPr>
          <p:spPr>
            <a:xfrm>
              <a:off x="-108520" y="764704"/>
              <a:ext cx="4680520" cy="648072"/>
            </a:xfrm>
            <a:prstGeom prst="round2Diag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49477" y="817548"/>
              <a:ext cx="442252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TH Sarabun New" pitchFamily="34" charset="-34"/>
                  <a:cs typeface="TH Sarabun New" pitchFamily="34" charset="-34"/>
                </a:rPr>
                <a:t>อิทธิพลของสื่อโทรทัศน์ต่อวัยรุ่น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8878925" y="6896"/>
            <a:ext cx="273011" cy="3422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053" name="Picture 5" descr="C:\Users\tongchai.cha\Desktop\TOM\Private\infor\infographic34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245" y="639738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ghtning Bolt 3"/>
          <p:cNvSpPr/>
          <p:nvPr/>
        </p:nvSpPr>
        <p:spPr>
          <a:xfrm rot="3580928">
            <a:off x="4823668" y="1510762"/>
            <a:ext cx="245667" cy="323332"/>
          </a:xfrm>
          <a:prstGeom prst="lightningBol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21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2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3" name="Picture 2" descr="K:\TSM 3-A\Logo Aksorn\Aksorn Charoen Tat_2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" name="รูปภาพ 1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540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050" name="Picture 2" descr="C:\Users\tongchai.cha\Desktop\TOM\Private\infor\infographic34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99"/>
          <a:stretch/>
        </p:blipFill>
        <p:spPr bwMode="auto">
          <a:xfrm>
            <a:off x="10385" y="3411582"/>
            <a:ext cx="9144000" cy="185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115616" y="4693851"/>
            <a:ext cx="6840760" cy="168902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 เป็นสื่อที่สมารถเข้าถึงประชาชนได้ในวงกว้าง โดยภาพรวมมีบทบาทในเชิงบวกต่อวัยรุ่นอยู่มาก ยกเว้นในบางรายการที่อาจเน้นหนักความบันเทิงมากเกินไป มีการใช้ภาษาที่ไม่สุภาพ มีการขายโฆษณาแอบแฝง หรือมีการนำเสนอเนื้อหาที่ไม่เหมาะสม ทำให้ผู้ฟังที่เป็นวัยรุ่นเกิดความเข้าใจผิดและแสดงออกในพฤติกรรมที่ผิด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6896"/>
            <a:ext cx="720080" cy="3422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91680" y="6896"/>
            <a:ext cx="720080" cy="3422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131840" y="6896"/>
            <a:ext cx="720080" cy="3422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2000" y="6896"/>
            <a:ext cx="720080" cy="3422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012160" y="6896"/>
            <a:ext cx="720080" cy="3422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452320" y="6896"/>
            <a:ext cx="720080" cy="3422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-108520" y="548680"/>
            <a:ext cx="4680521" cy="648072"/>
            <a:chOff x="-108520" y="764704"/>
            <a:chExt cx="4680521" cy="648072"/>
          </a:xfrm>
        </p:grpSpPr>
        <p:sp>
          <p:nvSpPr>
            <p:cNvPr id="30" name="Round Diagonal Corner Rectangle 29"/>
            <p:cNvSpPr/>
            <p:nvPr/>
          </p:nvSpPr>
          <p:spPr>
            <a:xfrm>
              <a:off x="-108520" y="764704"/>
              <a:ext cx="4680520" cy="648072"/>
            </a:xfrm>
            <a:prstGeom prst="round2Diag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49477" y="817548"/>
              <a:ext cx="442252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TH Sarabun New" pitchFamily="34" charset="-34"/>
                  <a:cs typeface="TH Sarabun New" pitchFamily="34" charset="-34"/>
                </a:rPr>
                <a:t>อิทธิพลของสื่อวิทยุกระจายเสียงต่อวัยรุ่น</a:t>
              </a:r>
              <a:endParaRPr lang="th-TH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8878925" y="6896"/>
            <a:ext cx="273011" cy="3422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3074" name="Picture 2" descr="C:\Users\tongchai.cha\Desktop\TOM\Private\infor\infographic343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12120" y="1101552"/>
            <a:ext cx="4909662" cy="380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ongchai.cha\Desktop\TOM\Private\infor\infographic34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9261" y="1901974"/>
            <a:ext cx="1615380" cy="143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ghtning Bolt 4"/>
          <p:cNvSpPr/>
          <p:nvPr/>
        </p:nvSpPr>
        <p:spPr>
          <a:xfrm>
            <a:off x="3884692" y="1889398"/>
            <a:ext cx="360040" cy="342900"/>
          </a:xfrm>
          <a:prstGeom prst="lightningBol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4" name="Lightning Bolt 23"/>
          <p:cNvSpPr/>
          <p:nvPr/>
        </p:nvSpPr>
        <p:spPr>
          <a:xfrm rot="3136222">
            <a:off x="4978722" y="1790345"/>
            <a:ext cx="360040" cy="342900"/>
          </a:xfrm>
          <a:prstGeom prst="lightningBol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8" name="Lightning Bolt 37"/>
          <p:cNvSpPr/>
          <p:nvPr/>
        </p:nvSpPr>
        <p:spPr>
          <a:xfrm rot="5746929">
            <a:off x="5455010" y="2250829"/>
            <a:ext cx="360040" cy="342900"/>
          </a:xfrm>
          <a:prstGeom prst="lightningBol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39" name="Picture 17" descr="C:\Users\tongchai.cha\Desktop\TOM\infor\infographic105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65445" y="2218281"/>
            <a:ext cx="1172550" cy="252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Lightning Bolt 39"/>
          <p:cNvSpPr/>
          <p:nvPr/>
        </p:nvSpPr>
        <p:spPr>
          <a:xfrm>
            <a:off x="1187624" y="2132856"/>
            <a:ext cx="360040" cy="342900"/>
          </a:xfrm>
          <a:prstGeom prst="lightningBol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1" name="Lightning Bolt 40"/>
          <p:cNvSpPr/>
          <p:nvPr/>
        </p:nvSpPr>
        <p:spPr>
          <a:xfrm rot="3689896">
            <a:off x="2180719" y="1957963"/>
            <a:ext cx="360040" cy="342900"/>
          </a:xfrm>
          <a:prstGeom prst="lightningBol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42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43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4" name="Picture 2" descr="K:\TSM 3-A\Logo Aksorn\Aksorn Charoen Tat_2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" name="รูปภาพ 11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733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5722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4098" name="Picture 2" descr="C:\Users\tongchai.cha\Desktop\TOM\Private\infor\infographic34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3417" y="-1146821"/>
            <a:ext cx="5161410" cy="516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3572234"/>
            <a:ext cx="9144000" cy="576846"/>
          </a:xfrm>
          <a:prstGeom prst="rect">
            <a:avLst/>
          </a:prstGeom>
          <a:solidFill>
            <a:srgbClr val="95837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-108520" y="548680"/>
            <a:ext cx="4680521" cy="648072"/>
            <a:chOff x="-108520" y="764704"/>
            <a:chExt cx="4680521" cy="648072"/>
          </a:xfrm>
        </p:grpSpPr>
        <p:sp>
          <p:nvSpPr>
            <p:cNvPr id="30" name="Round Diagonal Corner Rectangle 29"/>
            <p:cNvSpPr/>
            <p:nvPr/>
          </p:nvSpPr>
          <p:spPr>
            <a:xfrm>
              <a:off x="-108520" y="764704"/>
              <a:ext cx="3600400" cy="648072"/>
            </a:xfrm>
            <a:prstGeom prst="round2Diag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49477" y="817548"/>
              <a:ext cx="442252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TH Sarabun New" pitchFamily="34" charset="-34"/>
                  <a:cs typeface="TH Sarabun New" pitchFamily="34" charset="-34"/>
                </a:rPr>
                <a:t>อิทธิพลของสื่อสิ่งพิมพ์ต่อวัยรุ่น</a:t>
              </a:r>
              <a:endParaRPr lang="th-TH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51520" y="3633348"/>
            <a:ext cx="2016649" cy="2819988"/>
            <a:chOff x="251520" y="3633348"/>
            <a:chExt cx="2016649" cy="2819988"/>
          </a:xfrm>
        </p:grpSpPr>
        <p:sp>
          <p:nvSpPr>
            <p:cNvPr id="22" name="Rounded Rectangle 21"/>
            <p:cNvSpPr/>
            <p:nvPr/>
          </p:nvSpPr>
          <p:spPr>
            <a:xfrm>
              <a:off x="251520" y="3633348"/>
              <a:ext cx="1970284" cy="2819988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 sz="3200" dirty="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8" name="Round Diagonal Corner Rectangle 37"/>
            <p:cNvSpPr/>
            <p:nvPr/>
          </p:nvSpPr>
          <p:spPr>
            <a:xfrm>
              <a:off x="867267" y="3725806"/>
              <a:ext cx="1400902" cy="416064"/>
            </a:xfrm>
            <a:prstGeom prst="round2DiagRect">
              <a:avLst>
                <a:gd name="adj1" fmla="val 16667"/>
                <a:gd name="adj2" fmla="val 30865"/>
              </a:avLst>
            </a:prstGeom>
            <a:gradFill flip="none" rotWithShape="1">
              <a:gsLst>
                <a:gs pos="0">
                  <a:schemeClr val="accent4">
                    <a:tint val="66000"/>
                    <a:satMod val="160000"/>
                  </a:schemeClr>
                </a:gs>
                <a:gs pos="50000">
                  <a:schemeClr val="accent4">
                    <a:tint val="44500"/>
                    <a:satMod val="160000"/>
                  </a:schemeClr>
                </a:gs>
                <a:gs pos="100000">
                  <a:schemeClr val="accent4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หนังสือพิมพ์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15059" y="4241538"/>
              <a:ext cx="189319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เป็นสื่อที่มีลักษณะเฉพาะตัว เน้นหนักไปทางการรายงานข่าว และเหตุการณ์บ้านเมือง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04364" y="3620210"/>
            <a:ext cx="2274884" cy="2819988"/>
            <a:chOff x="2304364" y="3620210"/>
            <a:chExt cx="2274884" cy="2819988"/>
          </a:xfrm>
        </p:grpSpPr>
        <p:sp>
          <p:nvSpPr>
            <p:cNvPr id="23" name="Rounded Rectangle 22"/>
            <p:cNvSpPr/>
            <p:nvPr/>
          </p:nvSpPr>
          <p:spPr>
            <a:xfrm>
              <a:off x="2483768" y="3620210"/>
              <a:ext cx="1875638" cy="2819988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 sz="32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9" name="Round Diagonal Corner Rectangle 38"/>
            <p:cNvSpPr/>
            <p:nvPr/>
          </p:nvSpPr>
          <p:spPr>
            <a:xfrm>
              <a:off x="2556412" y="3715635"/>
              <a:ext cx="2022836" cy="416064"/>
            </a:xfrm>
            <a:prstGeom prst="round2DiagRect">
              <a:avLst>
                <a:gd name="adj1" fmla="val 16667"/>
                <a:gd name="adj2" fmla="val 30865"/>
              </a:avLst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นิตยสารและวารสาร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304364" y="4224263"/>
              <a:ext cx="223771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 เป็นหนังสือที่มีการกำหนดระยะเวลาในการเผยแพร่</a:t>
              </a:r>
              <a:br>
                <a:rPr lang="th-TH" sz="2000" dirty="0">
                  <a:latin typeface="TH Sarabun New" pitchFamily="34" charset="-34"/>
                  <a:cs typeface="TH Sarabun New" pitchFamily="34" charset="-34"/>
                </a:rPr>
              </a:br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ข้อมูลในเชิงบทความ </a:t>
              </a:r>
              <a:br>
                <a:rPr lang="th-TH" sz="2000" dirty="0">
                  <a:latin typeface="TH Sarabun New" pitchFamily="34" charset="-34"/>
                  <a:cs typeface="TH Sarabun New" pitchFamily="34" charset="-34"/>
                </a:rPr>
              </a:br>
              <a:r>
                <a:rPr lang="th-TH" sz="2000" dirty="0" err="1">
                  <a:latin typeface="TH Sarabun New" pitchFamily="34" charset="-34"/>
                  <a:cs typeface="TH Sarabun New" pitchFamily="34" charset="-34"/>
                </a:rPr>
                <a:t>สารคดี</a:t>
              </a:r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 ความรู้และบันเทิง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91050" y="3611820"/>
            <a:ext cx="2088232" cy="2819988"/>
            <a:chOff x="4591050" y="3611820"/>
            <a:chExt cx="2088232" cy="2819988"/>
          </a:xfrm>
        </p:grpSpPr>
        <p:sp>
          <p:nvSpPr>
            <p:cNvPr id="24" name="Rounded Rectangle 23"/>
            <p:cNvSpPr/>
            <p:nvPr/>
          </p:nvSpPr>
          <p:spPr>
            <a:xfrm>
              <a:off x="4644008" y="3611820"/>
              <a:ext cx="1951464" cy="2819988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 sz="32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0" name="Round Diagonal Corner Rectangle 39"/>
            <p:cNvSpPr/>
            <p:nvPr/>
          </p:nvSpPr>
          <p:spPr>
            <a:xfrm>
              <a:off x="5228111" y="3725806"/>
              <a:ext cx="1432121" cy="416064"/>
            </a:xfrm>
            <a:prstGeom prst="round2DiagRect">
              <a:avLst>
                <a:gd name="adj1" fmla="val 16667"/>
                <a:gd name="adj2" fmla="val 30865"/>
              </a:avLst>
            </a:prstGeom>
            <a:gradFill flip="none" rotWithShape="1">
              <a:gsLst>
                <a:gs pos="0">
                  <a:schemeClr val="accent3">
                    <a:tint val="66000"/>
                    <a:satMod val="160000"/>
                  </a:schemeClr>
                </a:gs>
                <a:gs pos="50000">
                  <a:schemeClr val="accent3">
                    <a:tint val="44500"/>
                    <a:satMod val="160000"/>
                  </a:schemeClr>
                </a:gs>
                <a:gs pos="100000">
                  <a:schemeClr val="accent3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หนังสือเล่ม 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91050" y="4163398"/>
              <a:ext cx="2088232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มีอยู่ด้วยกันหลายประเภท </a:t>
              </a:r>
              <a:br>
                <a:rPr lang="th-TH" sz="2000" dirty="0">
                  <a:latin typeface="TH Sarabun New" pitchFamily="34" charset="-34"/>
                  <a:cs typeface="TH Sarabun New" pitchFamily="34" charset="-34"/>
                </a:rPr>
              </a:br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เช่น หนังสือนิยาย หนังสือเรียน หนังสือการ์ตูน หนังสือสารคดี หนังสือ</a:t>
              </a:r>
              <a:r>
                <a:rPr lang="th-TH" sz="2000" dirty="0" err="1">
                  <a:latin typeface="TH Sarabun New" pitchFamily="34" charset="-34"/>
                  <a:cs typeface="TH Sarabun New" pitchFamily="34" charset="-34"/>
                </a:rPr>
                <a:t>พ็</a:t>
              </a:r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อกเก็ตบุ๊ค เป็นต้น</a:t>
              </a:r>
            </a:p>
            <a:p>
              <a:pPr algn="ctr"/>
              <a:endParaRPr lang="th-TH" sz="2000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76256" y="3633348"/>
            <a:ext cx="2016225" cy="2819988"/>
            <a:chOff x="6876256" y="3633348"/>
            <a:chExt cx="2016225" cy="2819988"/>
          </a:xfrm>
        </p:grpSpPr>
        <p:sp>
          <p:nvSpPr>
            <p:cNvPr id="41" name="Rounded Rectangle 40"/>
            <p:cNvSpPr/>
            <p:nvPr/>
          </p:nvSpPr>
          <p:spPr>
            <a:xfrm>
              <a:off x="6876256" y="3633348"/>
              <a:ext cx="1951464" cy="2819988"/>
            </a:xfrm>
            <a:prstGeom prst="roundRect">
              <a:avLst/>
            </a:prstGeom>
            <a:ln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 sz="32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2" name="Round Diagonal Corner Rectangle 41"/>
            <p:cNvSpPr/>
            <p:nvPr/>
          </p:nvSpPr>
          <p:spPr>
            <a:xfrm>
              <a:off x="7094313" y="3747334"/>
              <a:ext cx="1798168" cy="416064"/>
            </a:xfrm>
            <a:prstGeom prst="round2DiagRect">
              <a:avLst>
                <a:gd name="adj1" fmla="val 16667"/>
                <a:gd name="adj2" fmla="val 30865"/>
              </a:avLst>
            </a:prstGeom>
            <a:gradFill flip="none" rotWithShape="1">
              <a:gsLst>
                <a:gs pos="0">
                  <a:schemeClr val="accent5">
                    <a:tint val="66000"/>
                    <a:satMod val="160000"/>
                  </a:schemeClr>
                </a:gs>
                <a:gs pos="50000">
                  <a:schemeClr val="accent5">
                    <a:tint val="44500"/>
                    <a:satMod val="160000"/>
                  </a:schemeClr>
                </a:gs>
                <a:gs pos="100000">
                  <a:schemeClr val="accent5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สิ่งพิมพ์เฉพาะกิจ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904434" y="4163398"/>
              <a:ext cx="1923286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การโฆษณาประชาสัมพันธ์โครงการเผยแพร่ความรู้ ใบปลิว แผ่นพับ เป็นสื่อ   ที่ให้ความรู้ มีเนื้อหาและภาพประกอบที่น่าสนใจ</a:t>
              </a:r>
            </a:p>
          </p:txBody>
        </p:sp>
      </p:grpSp>
      <p:grpSp>
        <p:nvGrpSpPr>
          <p:cNvPr id="32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33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34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992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/>
          <p:cNvSpPr/>
          <p:nvPr/>
        </p:nvSpPr>
        <p:spPr>
          <a:xfrm flipV="1">
            <a:off x="3419872" y="1404594"/>
            <a:ext cx="5724129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251520" y="5158211"/>
            <a:ext cx="8697946" cy="1223117"/>
          </a:xfrm>
          <a:prstGeom prst="roundRect">
            <a:avLst>
              <a:gd name="adj" fmla="val 1043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ชื่อเรื่องรอง 2"/>
          <p:cNvSpPr txBox="1">
            <a:spLocks/>
          </p:cNvSpPr>
          <p:nvPr/>
        </p:nvSpPr>
        <p:spPr bwMode="auto">
          <a:xfrm>
            <a:off x="1286323" y="856758"/>
            <a:ext cx="7513632" cy="55601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lvl="0" algn="r">
              <a:lnSpc>
                <a:spcPts val="45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อิทธิพลและความคาดหวังของสังคม</a:t>
            </a:r>
            <a:b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ต่อพัฒนาการของวัยรุ่น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0" y="5278199"/>
            <a:ext cx="9144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601680" y="5316299"/>
            <a:ext cx="1369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จุดประสงค์การเรียนรู้</a:t>
            </a:r>
          </a:p>
        </p:txBody>
      </p:sp>
      <p:grpSp>
        <p:nvGrpSpPr>
          <p:cNvPr id="20" name="กลุ่ม 19"/>
          <p:cNvGrpSpPr/>
          <p:nvPr/>
        </p:nvGrpSpPr>
        <p:grpSpPr>
          <a:xfrm>
            <a:off x="6660232" y="172868"/>
            <a:ext cx="2483768" cy="648072"/>
            <a:chOff x="6660232" y="172868"/>
            <a:chExt cx="2483768" cy="648072"/>
          </a:xfrm>
        </p:grpSpPr>
        <p:grpSp>
          <p:nvGrpSpPr>
            <p:cNvPr id="21" name="กลุ่ม 20"/>
            <p:cNvGrpSpPr/>
            <p:nvPr/>
          </p:nvGrpSpPr>
          <p:grpSpPr>
            <a:xfrm>
              <a:off x="6660232" y="260648"/>
              <a:ext cx="2111148" cy="533673"/>
              <a:chOff x="6660232" y="188640"/>
              <a:chExt cx="2111148" cy="533673"/>
            </a:xfrm>
          </p:grpSpPr>
          <p:sp>
            <p:nvSpPr>
              <p:cNvPr id="25" name="มนมุมสี่เหลี่ยมผืนผ้าด้านทแยงมุม 24"/>
              <p:cNvSpPr/>
              <p:nvPr/>
            </p:nvSpPr>
            <p:spPr>
              <a:xfrm>
                <a:off x="6663498" y="188640"/>
                <a:ext cx="2107882" cy="504056"/>
              </a:xfrm>
              <a:prstGeom prst="round2DiagRect">
                <a:avLst>
                  <a:gd name="adj1" fmla="val 48791"/>
                  <a:gd name="adj2" fmla="val 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660232" y="260648"/>
                <a:ext cx="19957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th-TH" sz="2400" b="1" dirty="0">
                    <a:solidFill>
                      <a:schemeClr val="bg1"/>
                    </a:solidFill>
                    <a:latin typeface="TH Sarabun New" pitchFamily="34" charset="-34"/>
                    <a:cs typeface="TH Sarabun New" pitchFamily="34" charset="-34"/>
                  </a:rPr>
                  <a:t>หน่วยการเรียนรู้ที่ </a:t>
                </a:r>
                <a:endParaRPr lang="en-US" sz="24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 flipV="1">
              <a:off x="8832240" y="260644"/>
              <a:ext cx="311760" cy="50405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วงรี 22"/>
            <p:cNvSpPr/>
            <p:nvPr/>
          </p:nvSpPr>
          <p:spPr>
            <a:xfrm>
              <a:off x="8316416" y="172868"/>
              <a:ext cx="648072" cy="64807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800" b="1" dirty="0">
                  <a:latin typeface="TH Sarabun New" pitchFamily="34" charset="-34"/>
                  <a:cs typeface="TH Sarabun New" pitchFamily="34" charset="-34"/>
                </a:rPr>
                <a:t>๒</a:t>
              </a:r>
              <a:endParaRPr lang="th-TH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30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31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32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9" name="Rectangle 28"/>
          <p:cNvSpPr/>
          <p:nvPr/>
        </p:nvSpPr>
        <p:spPr>
          <a:xfrm>
            <a:off x="615879" y="5733256"/>
            <a:ext cx="7772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solidFill>
                  <a:sysClr val="windowText" lastClr="000000"/>
                </a:solidFill>
                <a:latin typeface="TH Sarabun New" pitchFamily="34" charset="-34"/>
                <a:cs typeface="TH Sarabun New" pitchFamily="34" charset="-34"/>
              </a:rPr>
              <a:t>๑. วิเคราะห์อิทธิพลและความคาดหวังของสังคมต่อการเปลี่ยนแปลงของวัยรุ่นได้</a:t>
            </a:r>
          </a:p>
          <a:p>
            <a:r>
              <a:rPr lang="th-TH" sz="1600" dirty="0">
                <a:solidFill>
                  <a:sysClr val="windowText" lastClr="000000"/>
                </a:solidFill>
                <a:latin typeface="TH Sarabun New" pitchFamily="34" charset="-34"/>
                <a:cs typeface="TH Sarabun New" pitchFamily="34" charset="-34"/>
              </a:rPr>
              <a:t>๒. วิเคราะห์สื่อโฆษณาที่มีอิทธิพลต่อการเจริญเติบโตและพัฒนาการของวัยรุ่นได้</a:t>
            </a:r>
            <a:endParaRPr lang="en-US" sz="1600" dirty="0">
              <a:solidFill>
                <a:sysClr val="windowText" lastClr="000000"/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01044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0" y="4437112"/>
            <a:ext cx="9144000" cy="3150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5122" name="Picture 2" descr="C:\Users\tongchai.cha\Desktop\TOM\Private\infor\infographic34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9788" y="1331243"/>
            <a:ext cx="3544312" cy="354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357588" y="4888197"/>
            <a:ext cx="6408712" cy="1368279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thaiDist"/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อินเตอร์เน็ตนับเป็นสื่อที่มีอิทธิพลต่อวัยรุ่นมาก ทั้งในด้านบวกและด้านลบ   โดยด้านบวกจะได้รับความรู้และคุณภาพทางการศึกษาที่ดี สามารถเรียนรู้ได้ด้วยตนเองได้รับข้อมูลข่าวสาร ความสนุกสนาน และความบันเทิงที่ครบครัน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-108520" y="548680"/>
            <a:ext cx="4680521" cy="648072"/>
            <a:chOff x="-108520" y="764704"/>
            <a:chExt cx="4680521" cy="648072"/>
          </a:xfrm>
        </p:grpSpPr>
        <p:sp>
          <p:nvSpPr>
            <p:cNvPr id="30" name="Round Diagonal Corner Rectangle 29"/>
            <p:cNvSpPr/>
            <p:nvPr/>
          </p:nvSpPr>
          <p:spPr>
            <a:xfrm>
              <a:off x="-108520" y="764704"/>
              <a:ext cx="4680520" cy="648072"/>
            </a:xfrm>
            <a:prstGeom prst="round2Diag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49477" y="817548"/>
              <a:ext cx="442252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TH Sarabun New" pitchFamily="34" charset="-34"/>
                  <a:cs typeface="TH Sarabun New" pitchFamily="34" charset="-34"/>
                </a:rPr>
                <a:t>อิทธิพลของสื่อวิทยุกระจายเสียงต่อวัยรุ่น</a:t>
              </a:r>
              <a:endParaRPr lang="th-TH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pic>
        <p:nvPicPr>
          <p:cNvPr id="42" name="Picture 17" descr="C:\Users\tongchai.cha\Desktop\TOM\infor\infographic105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3928" y="2420888"/>
            <a:ext cx="1082371" cy="233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Diagonal Corner Rectangle 3"/>
          <p:cNvSpPr/>
          <p:nvPr/>
        </p:nvSpPr>
        <p:spPr>
          <a:xfrm>
            <a:off x="4435603" y="1259234"/>
            <a:ext cx="578315" cy="225550"/>
          </a:xfrm>
          <a:prstGeom prst="round2Diag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4" name="Round Diagonal Corner Rectangle 43"/>
          <p:cNvSpPr/>
          <p:nvPr/>
        </p:nvSpPr>
        <p:spPr>
          <a:xfrm>
            <a:off x="5580112" y="1169728"/>
            <a:ext cx="578315" cy="225550"/>
          </a:xfrm>
          <a:prstGeom prst="round2Diag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5" name="Round Diagonal Corner Rectangle 44"/>
          <p:cNvSpPr/>
          <p:nvPr/>
        </p:nvSpPr>
        <p:spPr>
          <a:xfrm rot="16200000">
            <a:off x="2523410" y="1484419"/>
            <a:ext cx="578315" cy="225550"/>
          </a:xfrm>
          <a:prstGeom prst="round2Diag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6" name="Round Diagonal Corner Rectangle 45"/>
          <p:cNvSpPr/>
          <p:nvPr/>
        </p:nvSpPr>
        <p:spPr>
          <a:xfrm rot="5400000" flipV="1">
            <a:off x="6108548" y="3389358"/>
            <a:ext cx="578315" cy="225552"/>
          </a:xfrm>
          <a:prstGeom prst="round2Diag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7" name="Round Diagonal Corner Rectangle 46"/>
          <p:cNvSpPr/>
          <p:nvPr/>
        </p:nvSpPr>
        <p:spPr>
          <a:xfrm rot="5400000" flipV="1">
            <a:off x="2422777" y="3652590"/>
            <a:ext cx="578315" cy="225552"/>
          </a:xfrm>
          <a:prstGeom prst="round2Diag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19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0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1" name="Picture 2" descr="K:\TSM 3-A\Logo Aksorn\Aksorn Charoen Tat_2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" name="รูปภาพ 1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606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36711"/>
            <a:ext cx="9143999" cy="4392489"/>
          </a:xfrm>
          <a:prstGeom prst="rect">
            <a:avLst/>
          </a:prstGeom>
          <a:solidFill>
            <a:srgbClr val="83C5D7">
              <a:alpha val="61176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32656"/>
            <a:ext cx="9143999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 algn="ctr">
              <a:lnSpc>
                <a:spcPts val="45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24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       อิทธิพลและความคาดหวังของสังคมต่อพัฒนาการของวัยรุ่น</a:t>
            </a:r>
          </a:p>
        </p:txBody>
      </p:sp>
      <p:pic>
        <p:nvPicPr>
          <p:cNvPr id="1026" name="Picture 2" descr="C:\Users\tongchai.cha\Desktop\TOM\Private\infor\infographic323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00" y="1337548"/>
            <a:ext cx="2402926" cy="489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53592" y="1280587"/>
            <a:ext cx="4329936" cy="86409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๑. อิทธิพลและความคาดหวังของสังคมต่อวัยรุ่น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554188" y="2276872"/>
            <a:ext cx="4329935" cy="864096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๒. ความคาดหวังของสังคมต่อพัฒนาการของวัยรุ่น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57553" y="3284984"/>
            <a:ext cx="4325975" cy="864096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๓. อิทธิพลของสื่อต่อวัยรุ่น </a:t>
            </a:r>
          </a:p>
        </p:txBody>
      </p:sp>
      <p:sp>
        <p:nvSpPr>
          <p:cNvPr id="17" name="Teardrop 16"/>
          <p:cNvSpPr/>
          <p:nvPr/>
        </p:nvSpPr>
        <p:spPr>
          <a:xfrm rot="8276592">
            <a:off x="1268747" y="161879"/>
            <a:ext cx="728708" cy="737340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h-TH" dirty="0">
                <a:latin typeface="TH Sarabun New" pitchFamily="34" charset="-34"/>
                <a:cs typeface="TH Sarabun New" pitchFamily="34" charset="-34"/>
              </a:rPr>
              <a:t>๑</a:t>
            </a:r>
          </a:p>
        </p:txBody>
      </p:sp>
      <p:sp>
        <p:nvSpPr>
          <p:cNvPr id="2" name="Teardrop 1"/>
          <p:cNvSpPr/>
          <p:nvPr/>
        </p:nvSpPr>
        <p:spPr>
          <a:xfrm rot="8414673">
            <a:off x="1298586" y="184016"/>
            <a:ext cx="681125" cy="689194"/>
          </a:xfrm>
          <a:prstGeom prst="teardrop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h-TH" sz="4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149731"/>
            <a:ext cx="465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</a:p>
        </p:txBody>
      </p:sp>
      <p:pic>
        <p:nvPicPr>
          <p:cNvPr id="29" name="Picture 5" descr="C:\Users\tongchai.cha\Desktop\TOM\infor\infographic15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7592" y="2132856"/>
            <a:ext cx="4302920" cy="430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8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0" name="Picture 2" descr="K:\TSM 3-A\Logo Aksorn\Aksorn Charoen Tat_2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" name="รูปภาพ 1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447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9050" y="1987550"/>
            <a:ext cx="3942978" cy="2161530"/>
          </a:xfrm>
          <a:custGeom>
            <a:avLst/>
            <a:gdLst>
              <a:gd name="connsiteX0" fmla="*/ 0 w 3939168"/>
              <a:gd name="connsiteY0" fmla="*/ 0 h 2160240"/>
              <a:gd name="connsiteX1" fmla="*/ 3939168 w 3939168"/>
              <a:gd name="connsiteY1" fmla="*/ 0 h 2160240"/>
              <a:gd name="connsiteX2" fmla="*/ 3939168 w 3939168"/>
              <a:gd name="connsiteY2" fmla="*/ 2160240 h 2160240"/>
              <a:gd name="connsiteX3" fmla="*/ 0 w 3939168"/>
              <a:gd name="connsiteY3" fmla="*/ 2160240 h 2160240"/>
              <a:gd name="connsiteX4" fmla="*/ 0 w 3939168"/>
              <a:gd name="connsiteY4" fmla="*/ 0 h 2160240"/>
              <a:gd name="connsiteX0" fmla="*/ 0 w 3939168"/>
              <a:gd name="connsiteY0" fmla="*/ 1290 h 2161530"/>
              <a:gd name="connsiteX1" fmla="*/ 364490 w 3939168"/>
              <a:gd name="connsiteY1" fmla="*/ 0 h 2161530"/>
              <a:gd name="connsiteX2" fmla="*/ 3939168 w 3939168"/>
              <a:gd name="connsiteY2" fmla="*/ 1290 h 2161530"/>
              <a:gd name="connsiteX3" fmla="*/ 3939168 w 3939168"/>
              <a:gd name="connsiteY3" fmla="*/ 2161530 h 2161530"/>
              <a:gd name="connsiteX4" fmla="*/ 0 w 3939168"/>
              <a:gd name="connsiteY4" fmla="*/ 2161530 h 2161530"/>
              <a:gd name="connsiteX5" fmla="*/ 0 w 3939168"/>
              <a:gd name="connsiteY5" fmla="*/ 1290 h 2161530"/>
              <a:gd name="connsiteX0" fmla="*/ 3810 w 3942978"/>
              <a:gd name="connsiteY0" fmla="*/ 1290 h 2161530"/>
              <a:gd name="connsiteX1" fmla="*/ 368300 w 3942978"/>
              <a:gd name="connsiteY1" fmla="*/ 0 h 2161530"/>
              <a:gd name="connsiteX2" fmla="*/ 3942978 w 3942978"/>
              <a:gd name="connsiteY2" fmla="*/ 1290 h 2161530"/>
              <a:gd name="connsiteX3" fmla="*/ 3942978 w 3942978"/>
              <a:gd name="connsiteY3" fmla="*/ 2161530 h 2161530"/>
              <a:gd name="connsiteX4" fmla="*/ 3810 w 3942978"/>
              <a:gd name="connsiteY4" fmla="*/ 2161530 h 2161530"/>
              <a:gd name="connsiteX5" fmla="*/ 0 w 3942978"/>
              <a:gd name="connsiteY5" fmla="*/ 1098550 h 2161530"/>
              <a:gd name="connsiteX6" fmla="*/ 3810 w 3942978"/>
              <a:gd name="connsiteY6" fmla="*/ 1290 h 2161530"/>
              <a:gd name="connsiteX0" fmla="*/ 0 w 3942978"/>
              <a:gd name="connsiteY0" fmla="*/ 1098550 h 2161530"/>
              <a:gd name="connsiteX1" fmla="*/ 368300 w 3942978"/>
              <a:gd name="connsiteY1" fmla="*/ 0 h 2161530"/>
              <a:gd name="connsiteX2" fmla="*/ 3942978 w 3942978"/>
              <a:gd name="connsiteY2" fmla="*/ 1290 h 2161530"/>
              <a:gd name="connsiteX3" fmla="*/ 3942978 w 3942978"/>
              <a:gd name="connsiteY3" fmla="*/ 2161530 h 2161530"/>
              <a:gd name="connsiteX4" fmla="*/ 3810 w 3942978"/>
              <a:gd name="connsiteY4" fmla="*/ 2161530 h 2161530"/>
              <a:gd name="connsiteX5" fmla="*/ 0 w 3942978"/>
              <a:gd name="connsiteY5" fmla="*/ 1098550 h 2161530"/>
              <a:gd name="connsiteX0" fmla="*/ 0 w 3942978"/>
              <a:gd name="connsiteY0" fmla="*/ 1098550 h 2161530"/>
              <a:gd name="connsiteX1" fmla="*/ 368300 w 3942978"/>
              <a:gd name="connsiteY1" fmla="*/ 0 h 2161530"/>
              <a:gd name="connsiteX2" fmla="*/ 3942978 w 3942978"/>
              <a:gd name="connsiteY2" fmla="*/ 1290 h 2161530"/>
              <a:gd name="connsiteX3" fmla="*/ 3942978 w 3942978"/>
              <a:gd name="connsiteY3" fmla="*/ 2161530 h 2161530"/>
              <a:gd name="connsiteX4" fmla="*/ 3142496 w 3942978"/>
              <a:gd name="connsiteY4" fmla="*/ 2158937 h 2161530"/>
              <a:gd name="connsiteX5" fmla="*/ 3810 w 3942978"/>
              <a:gd name="connsiteY5" fmla="*/ 2161530 h 2161530"/>
              <a:gd name="connsiteX6" fmla="*/ 0 w 3942978"/>
              <a:gd name="connsiteY6" fmla="*/ 1098550 h 2161530"/>
              <a:gd name="connsiteX0" fmla="*/ 0 w 3942978"/>
              <a:gd name="connsiteY0" fmla="*/ 1098550 h 2161530"/>
              <a:gd name="connsiteX1" fmla="*/ 368300 w 3942978"/>
              <a:gd name="connsiteY1" fmla="*/ 0 h 2161530"/>
              <a:gd name="connsiteX2" fmla="*/ 3942978 w 3942978"/>
              <a:gd name="connsiteY2" fmla="*/ 1290 h 2161530"/>
              <a:gd name="connsiteX3" fmla="*/ 3930147 w 3942978"/>
              <a:gd name="connsiteY3" fmla="*/ 1434660 h 2161530"/>
              <a:gd name="connsiteX4" fmla="*/ 3942978 w 3942978"/>
              <a:gd name="connsiteY4" fmla="*/ 2161530 h 2161530"/>
              <a:gd name="connsiteX5" fmla="*/ 3142496 w 3942978"/>
              <a:gd name="connsiteY5" fmla="*/ 2158937 h 2161530"/>
              <a:gd name="connsiteX6" fmla="*/ 3810 w 3942978"/>
              <a:gd name="connsiteY6" fmla="*/ 2161530 h 2161530"/>
              <a:gd name="connsiteX7" fmla="*/ 0 w 3942978"/>
              <a:gd name="connsiteY7" fmla="*/ 1098550 h 2161530"/>
              <a:gd name="connsiteX0" fmla="*/ 0 w 3942978"/>
              <a:gd name="connsiteY0" fmla="*/ 1098550 h 2161530"/>
              <a:gd name="connsiteX1" fmla="*/ 368300 w 3942978"/>
              <a:gd name="connsiteY1" fmla="*/ 0 h 2161530"/>
              <a:gd name="connsiteX2" fmla="*/ 3942978 w 3942978"/>
              <a:gd name="connsiteY2" fmla="*/ 1290 h 2161530"/>
              <a:gd name="connsiteX3" fmla="*/ 3930147 w 3942978"/>
              <a:gd name="connsiteY3" fmla="*/ 1434660 h 2161530"/>
              <a:gd name="connsiteX4" fmla="*/ 3142496 w 3942978"/>
              <a:gd name="connsiteY4" fmla="*/ 2158937 h 2161530"/>
              <a:gd name="connsiteX5" fmla="*/ 3810 w 3942978"/>
              <a:gd name="connsiteY5" fmla="*/ 2161530 h 2161530"/>
              <a:gd name="connsiteX6" fmla="*/ 0 w 3942978"/>
              <a:gd name="connsiteY6" fmla="*/ 1098550 h 216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2978" h="2161530">
                <a:moveTo>
                  <a:pt x="0" y="1098550"/>
                </a:moveTo>
                <a:lnTo>
                  <a:pt x="368300" y="0"/>
                </a:lnTo>
                <a:lnTo>
                  <a:pt x="3942978" y="1290"/>
                </a:lnTo>
                <a:lnTo>
                  <a:pt x="3930147" y="1434660"/>
                </a:lnTo>
                <a:lnTo>
                  <a:pt x="3142496" y="2158937"/>
                </a:lnTo>
                <a:lnTo>
                  <a:pt x="3810" y="2161530"/>
                </a:lnTo>
                <a:lnTo>
                  <a:pt x="0" y="109855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6" name="Can 25"/>
          <p:cNvSpPr/>
          <p:nvPr/>
        </p:nvSpPr>
        <p:spPr>
          <a:xfrm>
            <a:off x="0" y="3523932"/>
            <a:ext cx="336772" cy="697156"/>
          </a:xfrm>
          <a:prstGeom prst="ca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4" name="Can 13"/>
          <p:cNvSpPr/>
          <p:nvPr/>
        </p:nvSpPr>
        <p:spPr>
          <a:xfrm>
            <a:off x="2771800" y="3523932"/>
            <a:ext cx="336772" cy="697156"/>
          </a:xfrm>
          <a:prstGeom prst="ca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9780" y="4581128"/>
            <a:ext cx="8238154" cy="783193"/>
          </a:xfrm>
          <a:prstGeom prst="round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วัยรุ่นจะจับกลุ่มกันอย่างแน่น และผูกพันกับเพื่อนมากขึ้น ทั้งเพศเดียวกันและต่างกันขึ้นอยู่กับแต่ละช่วงวัย</a:t>
            </a:r>
          </a:p>
          <a:p>
            <a:pPr algn="ctr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ควรส่งเสริมเพื่อตอบสนองความต้องการของวัยรุ่น การพูดคุย ปรึกษา และเข้าใจปัญหาของกันและกันได้ดีกว่าคนต่างวัย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115618" y="6465530"/>
            <a:ext cx="7200798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3999648" y="1196038"/>
            <a:ext cx="4964840" cy="2470534"/>
          </a:xfrm>
          <a:prstGeom prst="roundRect">
            <a:avLst>
              <a:gd name="adj" fmla="val 1059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23928" y="1318506"/>
            <a:ext cx="5027339" cy="2026292"/>
            <a:chOff x="4067944" y="1318506"/>
            <a:chExt cx="5027339" cy="2026292"/>
          </a:xfrm>
        </p:grpSpPr>
        <p:sp>
          <p:nvSpPr>
            <p:cNvPr id="2" name="TextBox 1"/>
            <p:cNvSpPr txBox="1"/>
            <p:nvPr/>
          </p:nvSpPr>
          <p:spPr>
            <a:xfrm>
              <a:off x="4067944" y="1318506"/>
              <a:ext cx="4812536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457200" indent="-180000">
                <a:buFont typeface="Arial" pitchFamily="34" charset="0"/>
                <a:buChar char="•"/>
              </a:pPr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ช่วงวัยรุ่นตอนต้น (อายุระหว่าง ๑๓ - ๑๔ ปี) ความสัมพันธ์ของ</a:t>
              </a:r>
            </a:p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         เพื่อนจะอยู่ในรูปของการมีกิจกรรมร่วมกัน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67945" y="1988840"/>
              <a:ext cx="50273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180000">
                <a:buFont typeface="Arial" pitchFamily="34" charset="0"/>
                <a:buChar char="•"/>
              </a:pPr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ช่วงวัยรุ่นตอนกลาง (อายุระหว่าง ๑๕ - ๑๖ ปี) ความสัมพันธ์ของ</a:t>
              </a:r>
            </a:p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         เพื่อนจะเป็นไปในเชิงการมีความสัมพันธ์มากกว่ามีกิจกรรมร่วมกัน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67944" y="2636912"/>
              <a:ext cx="48766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180000">
                <a:buFont typeface="Arial" pitchFamily="34" charset="0"/>
                <a:buChar char="•"/>
              </a:pPr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ช่วงวัยรุ่นตอนปลาย (อายุระหว่าง ๑๗-๑๙ ปี) ความสัมพันธ์ของ</a:t>
              </a:r>
            </a:p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         กลุ่มเพื่อนจะเริ่มมั่นคงและราบเรียบ เนื่องจากวุฒิภาวะที่เพิ่มขึ้น</a:t>
              </a: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2056" y="533026"/>
            <a:ext cx="9141943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2569244" y="275636"/>
            <a:ext cx="4235004" cy="5040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อิทธิพลของกลุ่มเพื่อนที่มีต่อวัยรุ่น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27940" y="1988820"/>
            <a:ext cx="3939168" cy="1668780"/>
          </a:xfrm>
          <a:custGeom>
            <a:avLst/>
            <a:gdLst>
              <a:gd name="connsiteX0" fmla="*/ 0 w 4104456"/>
              <a:gd name="connsiteY0" fmla="*/ 0 h 1677732"/>
              <a:gd name="connsiteX1" fmla="*/ 4104456 w 4104456"/>
              <a:gd name="connsiteY1" fmla="*/ 0 h 1677732"/>
              <a:gd name="connsiteX2" fmla="*/ 4104456 w 4104456"/>
              <a:gd name="connsiteY2" fmla="*/ 1677732 h 1677732"/>
              <a:gd name="connsiteX3" fmla="*/ 0 w 4104456"/>
              <a:gd name="connsiteY3" fmla="*/ 1677732 h 1677732"/>
              <a:gd name="connsiteX4" fmla="*/ 0 w 4104456"/>
              <a:gd name="connsiteY4" fmla="*/ 0 h 1677732"/>
              <a:gd name="connsiteX0" fmla="*/ 0 w 4104456"/>
              <a:gd name="connsiteY0" fmla="*/ 20 h 1677752"/>
              <a:gd name="connsiteX1" fmla="*/ 538668 w 4104456"/>
              <a:gd name="connsiteY1" fmla="*/ 0 h 1677752"/>
              <a:gd name="connsiteX2" fmla="*/ 4104456 w 4104456"/>
              <a:gd name="connsiteY2" fmla="*/ 20 h 1677752"/>
              <a:gd name="connsiteX3" fmla="*/ 4104456 w 4104456"/>
              <a:gd name="connsiteY3" fmla="*/ 1677752 h 1677752"/>
              <a:gd name="connsiteX4" fmla="*/ 0 w 4104456"/>
              <a:gd name="connsiteY4" fmla="*/ 1677752 h 1677752"/>
              <a:gd name="connsiteX5" fmla="*/ 0 w 4104456"/>
              <a:gd name="connsiteY5" fmla="*/ 20 h 1677752"/>
              <a:gd name="connsiteX0" fmla="*/ 0 w 4104456"/>
              <a:gd name="connsiteY0" fmla="*/ 1677752 h 1677752"/>
              <a:gd name="connsiteX1" fmla="*/ 538668 w 4104456"/>
              <a:gd name="connsiteY1" fmla="*/ 0 h 1677752"/>
              <a:gd name="connsiteX2" fmla="*/ 4104456 w 4104456"/>
              <a:gd name="connsiteY2" fmla="*/ 20 h 1677752"/>
              <a:gd name="connsiteX3" fmla="*/ 4104456 w 4104456"/>
              <a:gd name="connsiteY3" fmla="*/ 1677752 h 1677752"/>
              <a:gd name="connsiteX4" fmla="*/ 0 w 4104456"/>
              <a:gd name="connsiteY4" fmla="*/ 1677752 h 1677752"/>
              <a:gd name="connsiteX0" fmla="*/ 0 w 4104456"/>
              <a:gd name="connsiteY0" fmla="*/ 1677752 h 1677752"/>
              <a:gd name="connsiteX1" fmla="*/ 538668 w 4104456"/>
              <a:gd name="connsiteY1" fmla="*/ 0 h 1677752"/>
              <a:gd name="connsiteX2" fmla="*/ 4104456 w 4104456"/>
              <a:gd name="connsiteY2" fmla="*/ 20 h 1677752"/>
              <a:gd name="connsiteX3" fmla="*/ 4104456 w 4104456"/>
              <a:gd name="connsiteY3" fmla="*/ 1677752 h 1677752"/>
              <a:gd name="connsiteX4" fmla="*/ 3243768 w 4104456"/>
              <a:gd name="connsiteY4" fmla="*/ 1668780 h 1677752"/>
              <a:gd name="connsiteX5" fmla="*/ 0 w 4104456"/>
              <a:gd name="connsiteY5" fmla="*/ 1677752 h 1677752"/>
              <a:gd name="connsiteX0" fmla="*/ 0 w 4104456"/>
              <a:gd name="connsiteY0" fmla="*/ 1677752 h 1677752"/>
              <a:gd name="connsiteX1" fmla="*/ 538668 w 4104456"/>
              <a:gd name="connsiteY1" fmla="*/ 0 h 1677752"/>
              <a:gd name="connsiteX2" fmla="*/ 4104456 w 4104456"/>
              <a:gd name="connsiteY2" fmla="*/ 20 h 1677752"/>
              <a:gd name="connsiteX3" fmla="*/ 3243768 w 4104456"/>
              <a:gd name="connsiteY3" fmla="*/ 1668780 h 1677752"/>
              <a:gd name="connsiteX4" fmla="*/ 0 w 4104456"/>
              <a:gd name="connsiteY4" fmla="*/ 1677752 h 1677752"/>
              <a:gd name="connsiteX0" fmla="*/ 0 w 4104456"/>
              <a:gd name="connsiteY0" fmla="*/ 1677752 h 1677752"/>
              <a:gd name="connsiteX1" fmla="*/ 165288 w 4104456"/>
              <a:gd name="connsiteY1" fmla="*/ 1112520 h 1677752"/>
              <a:gd name="connsiteX2" fmla="*/ 538668 w 4104456"/>
              <a:gd name="connsiteY2" fmla="*/ 0 h 1677752"/>
              <a:gd name="connsiteX3" fmla="*/ 4104456 w 4104456"/>
              <a:gd name="connsiteY3" fmla="*/ 20 h 1677752"/>
              <a:gd name="connsiteX4" fmla="*/ 3243768 w 4104456"/>
              <a:gd name="connsiteY4" fmla="*/ 1668780 h 1677752"/>
              <a:gd name="connsiteX5" fmla="*/ 0 w 4104456"/>
              <a:gd name="connsiteY5" fmla="*/ 1677752 h 1677752"/>
              <a:gd name="connsiteX0" fmla="*/ 0 w 4104456"/>
              <a:gd name="connsiteY0" fmla="*/ 1677752 h 1677752"/>
              <a:gd name="connsiteX1" fmla="*/ 165288 w 4104456"/>
              <a:gd name="connsiteY1" fmla="*/ 1112520 h 1677752"/>
              <a:gd name="connsiteX2" fmla="*/ 538668 w 4104456"/>
              <a:gd name="connsiteY2" fmla="*/ 0 h 1677752"/>
              <a:gd name="connsiteX3" fmla="*/ 4104456 w 4104456"/>
              <a:gd name="connsiteY3" fmla="*/ 20 h 1677752"/>
              <a:gd name="connsiteX4" fmla="*/ 3243768 w 4104456"/>
              <a:gd name="connsiteY4" fmla="*/ 1668780 h 1677752"/>
              <a:gd name="connsiteX5" fmla="*/ 180528 w 4104456"/>
              <a:gd name="connsiteY5" fmla="*/ 1661160 h 1677752"/>
              <a:gd name="connsiteX6" fmla="*/ 0 w 4104456"/>
              <a:gd name="connsiteY6" fmla="*/ 1677752 h 1677752"/>
              <a:gd name="connsiteX0" fmla="*/ 15240 w 3939168"/>
              <a:gd name="connsiteY0" fmla="*/ 1661160 h 1668780"/>
              <a:gd name="connsiteX1" fmla="*/ 0 w 3939168"/>
              <a:gd name="connsiteY1" fmla="*/ 1112520 h 1668780"/>
              <a:gd name="connsiteX2" fmla="*/ 373380 w 3939168"/>
              <a:gd name="connsiteY2" fmla="*/ 0 h 1668780"/>
              <a:gd name="connsiteX3" fmla="*/ 3939168 w 3939168"/>
              <a:gd name="connsiteY3" fmla="*/ 20 h 1668780"/>
              <a:gd name="connsiteX4" fmla="*/ 3078480 w 3939168"/>
              <a:gd name="connsiteY4" fmla="*/ 1668780 h 1668780"/>
              <a:gd name="connsiteX5" fmla="*/ 15240 w 3939168"/>
              <a:gd name="connsiteY5" fmla="*/ 1661160 h 16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9168" h="1668780">
                <a:moveTo>
                  <a:pt x="15240" y="1661160"/>
                </a:moveTo>
                <a:lnTo>
                  <a:pt x="0" y="1112520"/>
                </a:lnTo>
                <a:lnTo>
                  <a:pt x="373380" y="0"/>
                </a:lnTo>
                <a:lnTo>
                  <a:pt x="3939168" y="20"/>
                </a:lnTo>
                <a:lnTo>
                  <a:pt x="3078480" y="1668780"/>
                </a:lnTo>
                <a:lnTo>
                  <a:pt x="15240" y="166116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050" name="Picture 2" descr="C:\Users\tongchai.cha\Desktop\Picture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011" y="548376"/>
            <a:ext cx="3236912" cy="330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5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7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7489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>
          <a:xfrm>
            <a:off x="4534460" y="533791"/>
            <a:ext cx="4609539" cy="61992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6512" y="533026"/>
            <a:ext cx="4609539" cy="61992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6512" y="5157192"/>
            <a:ext cx="9180511" cy="16146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2056" y="533026"/>
            <a:ext cx="9141943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2569244" y="275636"/>
            <a:ext cx="4235004" cy="5040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อิทธิพลของครอบครัวที่มีต่อวัยรุ่น</a:t>
            </a:r>
          </a:p>
        </p:txBody>
      </p:sp>
      <p:pic>
        <p:nvPicPr>
          <p:cNvPr id="3074" name="Picture 2" descr="C:\Users\tongchai.cha\Desktop\TOM\Private\infor\infographic32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772816"/>
            <a:ext cx="3600400" cy="407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51520" y="1505992"/>
            <a:ext cx="2848200" cy="842888"/>
            <a:chOff x="363982" y="1505992"/>
            <a:chExt cx="2848200" cy="842888"/>
          </a:xfrm>
        </p:grpSpPr>
        <p:sp>
          <p:nvSpPr>
            <p:cNvPr id="65" name="Round Diagonal Corner Rectangle 64"/>
            <p:cNvSpPr/>
            <p:nvPr/>
          </p:nvSpPr>
          <p:spPr>
            <a:xfrm>
              <a:off x="440182" y="1505992"/>
              <a:ext cx="2772000" cy="792088"/>
            </a:xfrm>
            <a:prstGeom prst="round2Diag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 dirty="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" name="Round Diagonal Corner Rectangle 1"/>
            <p:cNvSpPr/>
            <p:nvPr/>
          </p:nvSpPr>
          <p:spPr>
            <a:xfrm>
              <a:off x="363982" y="1556792"/>
              <a:ext cx="2772000" cy="792088"/>
            </a:xfrm>
            <a:prstGeom prst="round2Diag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 สร้างความสัมพันธ์ที่ดีให้กับลูก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044280" y="3522216"/>
            <a:ext cx="2848200" cy="842888"/>
            <a:chOff x="363982" y="1505992"/>
            <a:chExt cx="2848200" cy="842888"/>
          </a:xfrm>
        </p:grpSpPr>
        <p:sp>
          <p:nvSpPr>
            <p:cNvPr id="67" name="Round Diagonal Corner Rectangle 66"/>
            <p:cNvSpPr/>
            <p:nvPr/>
          </p:nvSpPr>
          <p:spPr>
            <a:xfrm>
              <a:off x="440182" y="1505992"/>
              <a:ext cx="2772000" cy="792088"/>
            </a:xfrm>
            <a:prstGeom prst="round2Diag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68" name="Round Diagonal Corner Rectangle 67"/>
            <p:cNvSpPr/>
            <p:nvPr/>
          </p:nvSpPr>
          <p:spPr>
            <a:xfrm>
              <a:off x="363982" y="1556792"/>
              <a:ext cx="2772000" cy="792088"/>
            </a:xfrm>
            <a:prstGeom prst="round2Diag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 หาพฤติกรรมทดแทนมาแทนที่พฤติกรรมที่ไม่ต้องการให้เกิด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049776" y="2554635"/>
            <a:ext cx="2848200" cy="842888"/>
            <a:chOff x="363982" y="1505992"/>
            <a:chExt cx="2848200" cy="842888"/>
          </a:xfrm>
        </p:grpSpPr>
        <p:sp>
          <p:nvSpPr>
            <p:cNvPr id="70" name="Round Diagonal Corner Rectangle 69"/>
            <p:cNvSpPr/>
            <p:nvPr/>
          </p:nvSpPr>
          <p:spPr>
            <a:xfrm>
              <a:off x="440182" y="1505992"/>
              <a:ext cx="2772000" cy="792088"/>
            </a:xfrm>
            <a:prstGeom prst="round2Diag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71" name="Round Diagonal Corner Rectangle 70"/>
            <p:cNvSpPr/>
            <p:nvPr/>
          </p:nvSpPr>
          <p:spPr>
            <a:xfrm>
              <a:off x="363982" y="1556792"/>
              <a:ext cx="2772000" cy="792088"/>
            </a:xfrm>
            <a:prstGeom prst="round2Diag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 ช่วยให้ลูกหาลักษณ์ของตนเองให้ได้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044280" y="4530328"/>
            <a:ext cx="2848200" cy="842888"/>
            <a:chOff x="363982" y="1505992"/>
            <a:chExt cx="2848200" cy="842888"/>
          </a:xfrm>
        </p:grpSpPr>
        <p:sp>
          <p:nvSpPr>
            <p:cNvPr id="73" name="Round Diagonal Corner Rectangle 72"/>
            <p:cNvSpPr/>
            <p:nvPr/>
          </p:nvSpPr>
          <p:spPr>
            <a:xfrm>
              <a:off x="440182" y="1505992"/>
              <a:ext cx="2772000" cy="792088"/>
            </a:xfrm>
            <a:prstGeom prst="round2Diag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74" name="Round Diagonal Corner Rectangle 73"/>
            <p:cNvSpPr/>
            <p:nvPr/>
          </p:nvSpPr>
          <p:spPr>
            <a:xfrm>
              <a:off x="363982" y="1556792"/>
              <a:ext cx="2772000" cy="792088"/>
            </a:xfrm>
            <a:prstGeom prst="round2Diag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 สนับสนุนกลุ่มเพื่อนที่ดีให้แก่ลูก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044280" y="5517232"/>
            <a:ext cx="2848200" cy="842888"/>
            <a:chOff x="363982" y="1505992"/>
            <a:chExt cx="2848200" cy="842888"/>
          </a:xfrm>
        </p:grpSpPr>
        <p:sp>
          <p:nvSpPr>
            <p:cNvPr id="76" name="Round Diagonal Corner Rectangle 75"/>
            <p:cNvSpPr/>
            <p:nvPr/>
          </p:nvSpPr>
          <p:spPr>
            <a:xfrm>
              <a:off x="440182" y="1505992"/>
              <a:ext cx="2772000" cy="792088"/>
            </a:xfrm>
            <a:prstGeom prst="round2Diag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77" name="Round Diagonal Corner Rectangle 76"/>
            <p:cNvSpPr/>
            <p:nvPr/>
          </p:nvSpPr>
          <p:spPr>
            <a:xfrm>
              <a:off x="363982" y="1556792"/>
              <a:ext cx="2772000" cy="792088"/>
            </a:xfrm>
            <a:prstGeom prst="round2Diag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 ฝึกให้ลูกรู้จักการความเสี่ยง</a:t>
              </a:r>
              <a:br>
                <a:rPr lang="th-TH" sz="2000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</a:br>
              <a:r>
                <a:rPr lang="th-TH" sz="2000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ด้วยตนเอง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51520" y="5466432"/>
            <a:ext cx="2848200" cy="842888"/>
            <a:chOff x="363982" y="1505992"/>
            <a:chExt cx="2848200" cy="842888"/>
          </a:xfrm>
        </p:grpSpPr>
        <p:sp>
          <p:nvSpPr>
            <p:cNvPr id="79" name="Round Diagonal Corner Rectangle 78"/>
            <p:cNvSpPr/>
            <p:nvPr/>
          </p:nvSpPr>
          <p:spPr>
            <a:xfrm>
              <a:off x="440182" y="1505992"/>
              <a:ext cx="2772000" cy="792088"/>
            </a:xfrm>
            <a:prstGeom prst="round2Diag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80" name="Round Diagonal Corner Rectangle 79"/>
            <p:cNvSpPr/>
            <p:nvPr/>
          </p:nvSpPr>
          <p:spPr>
            <a:xfrm>
              <a:off x="363982" y="1556792"/>
              <a:ext cx="2772000" cy="792088"/>
            </a:xfrm>
            <a:prstGeom prst="round2Diag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 ให้กิจกรรมในพฤติกรรมที่ดี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51520" y="4481078"/>
            <a:ext cx="2848200" cy="842888"/>
            <a:chOff x="363982" y="1505992"/>
            <a:chExt cx="2848200" cy="842888"/>
          </a:xfrm>
        </p:grpSpPr>
        <p:sp>
          <p:nvSpPr>
            <p:cNvPr id="82" name="Round Diagonal Corner Rectangle 81"/>
            <p:cNvSpPr/>
            <p:nvPr/>
          </p:nvSpPr>
          <p:spPr>
            <a:xfrm>
              <a:off x="440182" y="1505992"/>
              <a:ext cx="2772000" cy="792088"/>
            </a:xfrm>
            <a:prstGeom prst="round2Diag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83" name="Round Diagonal Corner Rectangle 82"/>
            <p:cNvSpPr/>
            <p:nvPr/>
          </p:nvSpPr>
          <p:spPr>
            <a:xfrm>
              <a:off x="363982" y="1556792"/>
              <a:ext cx="2772000" cy="792088"/>
            </a:xfrm>
            <a:prstGeom prst="round2Diag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 เปิดโอกาสให้ได้รับการชื่นชม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51520" y="3522216"/>
            <a:ext cx="2848200" cy="842888"/>
            <a:chOff x="363982" y="1505992"/>
            <a:chExt cx="2848200" cy="842888"/>
          </a:xfrm>
        </p:grpSpPr>
        <p:sp>
          <p:nvSpPr>
            <p:cNvPr id="85" name="Round Diagonal Corner Rectangle 84"/>
            <p:cNvSpPr/>
            <p:nvPr/>
          </p:nvSpPr>
          <p:spPr>
            <a:xfrm>
              <a:off x="440182" y="1505992"/>
              <a:ext cx="2772000" cy="792088"/>
            </a:xfrm>
            <a:prstGeom prst="round2Diag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86" name="Round Diagonal Corner Rectangle 85"/>
            <p:cNvSpPr/>
            <p:nvPr/>
          </p:nvSpPr>
          <p:spPr>
            <a:xfrm>
              <a:off x="363982" y="1556792"/>
              <a:ext cx="2772000" cy="792088"/>
            </a:xfrm>
            <a:prstGeom prst="round2Diag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 เอาจริงเอาจังกับสิ่งที่ตกลงกันไว้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51520" y="2503835"/>
            <a:ext cx="2848200" cy="842888"/>
            <a:chOff x="363982" y="1505992"/>
            <a:chExt cx="2848200" cy="842888"/>
          </a:xfrm>
        </p:grpSpPr>
        <p:sp>
          <p:nvSpPr>
            <p:cNvPr id="88" name="Round Diagonal Corner Rectangle 87"/>
            <p:cNvSpPr/>
            <p:nvPr/>
          </p:nvSpPr>
          <p:spPr>
            <a:xfrm>
              <a:off x="440182" y="1505992"/>
              <a:ext cx="2772000" cy="792088"/>
            </a:xfrm>
            <a:prstGeom prst="round2Diag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89" name="Round Diagonal Corner Rectangle 88"/>
            <p:cNvSpPr/>
            <p:nvPr/>
          </p:nvSpPr>
          <p:spPr>
            <a:xfrm>
              <a:off x="363982" y="1556792"/>
              <a:ext cx="2772000" cy="792088"/>
            </a:xfrm>
            <a:prstGeom prst="round2Diag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 พ่อแม่ควรเป็นแบบอย่างที่ดีให้แก่ลูก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044280" y="1505992"/>
            <a:ext cx="2848200" cy="842888"/>
            <a:chOff x="363982" y="1505992"/>
            <a:chExt cx="2848200" cy="842888"/>
          </a:xfrm>
        </p:grpSpPr>
        <p:sp>
          <p:nvSpPr>
            <p:cNvPr id="91" name="Round Diagonal Corner Rectangle 90"/>
            <p:cNvSpPr/>
            <p:nvPr/>
          </p:nvSpPr>
          <p:spPr>
            <a:xfrm>
              <a:off x="440182" y="1505992"/>
              <a:ext cx="2772000" cy="792088"/>
            </a:xfrm>
            <a:prstGeom prst="round2Diag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92" name="Round Diagonal Corner Rectangle 91"/>
            <p:cNvSpPr/>
            <p:nvPr/>
          </p:nvSpPr>
          <p:spPr>
            <a:xfrm>
              <a:off x="363982" y="1556792"/>
              <a:ext cx="2772000" cy="792088"/>
            </a:xfrm>
            <a:prstGeom prst="round2Diag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 ส่งเสริมพฤติกรรมและการเรียนรู้</a:t>
              </a:r>
              <a:br>
                <a:rPr lang="th-TH" sz="2000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</a:br>
              <a:r>
                <a:rPr lang="th-TH" sz="2000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แก่ลูกให้ครบทุกด้าน</a:t>
              </a:r>
            </a:p>
          </p:txBody>
        </p:sp>
      </p:grpSp>
      <p:grpSp>
        <p:nvGrpSpPr>
          <p:cNvPr id="42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43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4" name="Picture 2" descr="K:\TSM 3-A\Logo Aksorn\Aksorn Charoen Tat_2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" name="รูปภาพ 1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695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0" y="533027"/>
            <a:ext cx="9143999" cy="3616053"/>
          </a:xfrm>
          <a:prstGeom prst="rect">
            <a:avLst/>
          </a:prstGeom>
          <a:solidFill>
            <a:srgbClr val="83C5D7">
              <a:alpha val="61176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2056" y="533026"/>
            <a:ext cx="9141943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2569244" y="275636"/>
            <a:ext cx="4235004" cy="5040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อิทธิพลของโรงเรียนที่มีต่อวัยรุ่น</a:t>
            </a:r>
          </a:p>
        </p:txBody>
      </p:sp>
      <p:sp>
        <p:nvSpPr>
          <p:cNvPr id="36" name="Rectangle 35"/>
          <p:cNvSpPr/>
          <p:nvPr/>
        </p:nvSpPr>
        <p:spPr>
          <a:xfrm>
            <a:off x="-1587" y="4149080"/>
            <a:ext cx="9143999" cy="2175893"/>
          </a:xfrm>
          <a:prstGeom prst="rect">
            <a:avLst/>
          </a:prstGeom>
          <a:solidFill>
            <a:schemeClr val="bg1">
              <a:lumMod val="85000"/>
              <a:alpha val="61176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3" name="Can 42"/>
          <p:cNvSpPr/>
          <p:nvPr/>
        </p:nvSpPr>
        <p:spPr>
          <a:xfrm>
            <a:off x="5436096" y="6093296"/>
            <a:ext cx="107723" cy="196237"/>
          </a:xfrm>
          <a:prstGeom prst="can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0" name="Can 39"/>
          <p:cNvSpPr/>
          <p:nvPr/>
        </p:nvSpPr>
        <p:spPr>
          <a:xfrm>
            <a:off x="5580112" y="5733256"/>
            <a:ext cx="107723" cy="268245"/>
          </a:xfrm>
          <a:prstGeom prst="can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1" name="Can 40"/>
          <p:cNvSpPr/>
          <p:nvPr/>
        </p:nvSpPr>
        <p:spPr>
          <a:xfrm>
            <a:off x="3168133" y="6093296"/>
            <a:ext cx="107723" cy="196237"/>
          </a:xfrm>
          <a:prstGeom prst="can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9" name="Can 8"/>
          <p:cNvSpPr/>
          <p:nvPr/>
        </p:nvSpPr>
        <p:spPr>
          <a:xfrm>
            <a:off x="3069968" y="5733256"/>
            <a:ext cx="107723" cy="268245"/>
          </a:xfrm>
          <a:prstGeom prst="can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91680" y="908720"/>
            <a:ext cx="5832648" cy="2880320"/>
          </a:xfrm>
          <a:prstGeom prst="roundRect">
            <a:avLst>
              <a:gd name="adj" fmla="val 8457"/>
            </a:avLst>
          </a:prstGeom>
          <a:solidFill>
            <a:srgbClr val="3399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4099" name="Picture 3" descr="C:\Users\tongchai.cha\Desktop\TOM\Private\infor\infographic33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3422" y="3886987"/>
            <a:ext cx="2694554" cy="207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FL4_Sirirat-Lon\Desktop\TOM\infor\infographic5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1780" y="3493082"/>
            <a:ext cx="3808412" cy="206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tongchai.cha\Desktop\TOM\Private\infor\infographic33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877" y="3075844"/>
            <a:ext cx="2433092" cy="287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rapezoid 2"/>
          <p:cNvSpPr/>
          <p:nvPr/>
        </p:nvSpPr>
        <p:spPr>
          <a:xfrm rot="10800000">
            <a:off x="3069969" y="5733256"/>
            <a:ext cx="2592288" cy="412260"/>
          </a:xfrm>
          <a:prstGeom prst="trapezoid">
            <a:avLst/>
          </a:prstGeom>
          <a:solidFill>
            <a:schemeClr val="accent6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39" name="Picture 2" descr="C:\Users\FL4_Sirirat-Lon\Desktop\TOM\infor\infographic41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77691" y="4986100"/>
            <a:ext cx="2436590" cy="96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51720" y="1261865"/>
            <a:ext cx="5859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๑. ประยุกต์ประเด็นร่วมสมัยในเนื้อหาวิชาเรียน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19" y="1739178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๒. จัดกิจกรรมที่หลากหลายเพื่อตอบสนองความสนใจของวัยรุ่น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1719" y="2220108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๓. ให้การแนะนำและคำปรึกษา</a:t>
            </a:r>
            <a:endParaRPr lang="th-TH" sz="3600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1719" y="2700398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๔. เป็นศูนย์กลางการทำกิจกรรมนอกเวลาราชการ</a:t>
            </a:r>
          </a:p>
        </p:txBody>
      </p:sp>
      <p:grpSp>
        <p:nvGrpSpPr>
          <p:cNvPr id="25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6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7" name="Picture 2" descr="K:\TSM 3-A\Logo Aksorn\Aksorn Charoen Tat_2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" name="รูปภาพ 11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975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773" y="0"/>
            <a:ext cx="9137247" cy="2358205"/>
          </a:xfrm>
          <a:prstGeom prst="rect">
            <a:avLst/>
          </a:prstGeom>
          <a:gradFill flip="none" rotWithShape="1">
            <a:gsLst>
              <a:gs pos="7000">
                <a:schemeClr val="accent5">
                  <a:lumMod val="40000"/>
                  <a:lumOff val="60000"/>
                  <a:alpha val="97000"/>
                </a:schemeClr>
              </a:gs>
              <a:gs pos="71000">
                <a:schemeClr val="bg1">
                  <a:alpha val="14000"/>
                </a:schemeClr>
              </a:gs>
              <a:gs pos="100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358205"/>
            <a:ext cx="3810000" cy="3333750"/>
          </a:xfrm>
          <a:prstGeom prst="rect">
            <a:avLst/>
          </a:prstGeom>
        </p:spPr>
      </p:pic>
      <p:sp>
        <p:nvSpPr>
          <p:cNvPr id="12" name="Round Diagonal Corner Rectangle 11"/>
          <p:cNvSpPr/>
          <p:nvPr/>
        </p:nvSpPr>
        <p:spPr>
          <a:xfrm>
            <a:off x="2078764" y="1002110"/>
            <a:ext cx="5733596" cy="1130746"/>
          </a:xfrm>
          <a:prstGeom prst="round2DiagRect">
            <a:avLst>
              <a:gd name="adj1" fmla="val 50000"/>
              <a:gd name="adj2" fmla="val 0"/>
            </a:avLst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TH Sarabun New" pitchFamily="34" charset="-34"/>
                <a:cs typeface="TH Sarabun New" pitchFamily="34" charset="-34"/>
              </a:rPr>
              <a:t>ชุมชนเป็นส่วนเสริมทางสังคมที่สามารถเอื้อให้เกิดพฤติกรรมต่างๆ ที่เหมาะสมและไม่เหมาะสมของวัยรุ่นได้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289368" y="2390922"/>
            <a:ext cx="4567145" cy="2694261"/>
          </a:xfrm>
          <a:prstGeom prst="roundRect">
            <a:avLst>
              <a:gd name="adj" fmla="val 110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5981" y="2622391"/>
            <a:ext cx="446308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thaiDist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  อิทธิพลของชุมชนที่มีต่อวัยรุ่น เป็นส่วนเสริมสถาบันทางสังคม</a:t>
            </a:r>
          </a:p>
          <a:p>
            <a:pPr algn="thaiDist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อื่นๆ ให้มีผลต่อการเปลี่ยนแปลงพฤติกรรมของวัยรุ่นมากขึ้น </a:t>
            </a:r>
          </a:p>
          <a:p>
            <a:pPr algn="thaiDist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เนื่องจากชุมชนเป็นสภาพแวดล้อมที่สามารถเอื้อให้เกิดพฤติกรรม</a:t>
            </a:r>
          </a:p>
          <a:p>
            <a:pPr algn="thaiDist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ต่างๆ วัยรุ่นก็อาจหลงผิดติดสารเสพติดได้ ถ้าหากอยู่ในชุมชน</a:t>
            </a:r>
          </a:p>
          <a:p>
            <a:pPr algn="thaiDist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ที่มีระบบการจัดการที่ดี มีแบบอย่างทางพฤติกรรมที่เหมาะสม </a:t>
            </a:r>
          </a:p>
          <a:p>
            <a:pPr algn="thaiDist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จะช่วยให้วัยรุ่นเกิดจิตสาธารณะ เพื่อสังคมส่วนร่วม </a:t>
            </a:r>
          </a:p>
          <a:p>
            <a:pPr algn="thaiDist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การบริการชุมชน และการทำประโยชน์เพื่อสังคม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056" y="533026"/>
            <a:ext cx="9141943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2569244" y="275636"/>
            <a:ext cx="4235004" cy="5040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อิทธิพลของชุมชนที่มีต่อวัยรุ่น</a:t>
            </a:r>
          </a:p>
        </p:txBody>
      </p:sp>
      <p:grpSp>
        <p:nvGrpSpPr>
          <p:cNvPr id="19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0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1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4102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 Diagonal Corner Rectangle 55"/>
          <p:cNvSpPr/>
          <p:nvPr/>
        </p:nvSpPr>
        <p:spPr>
          <a:xfrm>
            <a:off x="467544" y="260648"/>
            <a:ext cx="8476019" cy="648072"/>
          </a:xfrm>
          <a:prstGeom prst="round2Diag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dirty="0">
              <a:solidFill>
                <a:schemeClr val="accent5">
                  <a:lumMod val="50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572000" y="548681"/>
            <a:ext cx="0" cy="618360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427984" y="3933056"/>
            <a:ext cx="288032" cy="2880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9" name="Oval 8"/>
          <p:cNvSpPr/>
          <p:nvPr/>
        </p:nvSpPr>
        <p:spPr>
          <a:xfrm>
            <a:off x="4427984" y="1700808"/>
            <a:ext cx="288032" cy="2880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427984" y="2420888"/>
            <a:ext cx="288032" cy="2880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427984" y="3212976"/>
            <a:ext cx="288032" cy="2880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16017" y="1441852"/>
            <a:ext cx="4358413" cy="691004"/>
            <a:chOff x="4716017" y="1729884"/>
            <a:chExt cx="4358413" cy="691004"/>
          </a:xfrm>
        </p:grpSpPr>
        <p:sp>
          <p:nvSpPr>
            <p:cNvPr id="48" name="Rectangle 47"/>
            <p:cNvSpPr/>
            <p:nvPr/>
          </p:nvSpPr>
          <p:spPr>
            <a:xfrm>
              <a:off x="4860032" y="1729884"/>
              <a:ext cx="4101444" cy="691004"/>
            </a:xfrm>
            <a:custGeom>
              <a:avLst/>
              <a:gdLst>
                <a:gd name="connsiteX0" fmla="*/ 0 w 3144716"/>
                <a:gd name="connsiteY0" fmla="*/ 0 h 1584176"/>
                <a:gd name="connsiteX1" fmla="*/ 3144716 w 3144716"/>
                <a:gd name="connsiteY1" fmla="*/ 0 h 1584176"/>
                <a:gd name="connsiteX2" fmla="*/ 3144716 w 3144716"/>
                <a:gd name="connsiteY2" fmla="*/ 1584176 h 1584176"/>
                <a:gd name="connsiteX3" fmla="*/ 0 w 3144716"/>
                <a:gd name="connsiteY3" fmla="*/ 1584176 h 1584176"/>
                <a:gd name="connsiteX4" fmla="*/ 0 w 3144716"/>
                <a:gd name="connsiteY4" fmla="*/ 0 h 1584176"/>
                <a:gd name="connsiteX0" fmla="*/ 428625 w 3144716"/>
                <a:gd name="connsiteY0" fmla="*/ 9525 h 1584176"/>
                <a:gd name="connsiteX1" fmla="*/ 3144716 w 3144716"/>
                <a:gd name="connsiteY1" fmla="*/ 0 h 1584176"/>
                <a:gd name="connsiteX2" fmla="*/ 3144716 w 3144716"/>
                <a:gd name="connsiteY2" fmla="*/ 1584176 h 1584176"/>
                <a:gd name="connsiteX3" fmla="*/ 0 w 3144716"/>
                <a:gd name="connsiteY3" fmla="*/ 1584176 h 1584176"/>
                <a:gd name="connsiteX4" fmla="*/ 428625 w 3144716"/>
                <a:gd name="connsiteY4" fmla="*/ 9525 h 1584176"/>
                <a:gd name="connsiteX0" fmla="*/ 428625 w 3763841"/>
                <a:gd name="connsiteY0" fmla="*/ 9525 h 1584176"/>
                <a:gd name="connsiteX1" fmla="*/ 3144716 w 3763841"/>
                <a:gd name="connsiteY1" fmla="*/ 0 h 1584176"/>
                <a:gd name="connsiteX2" fmla="*/ 3763841 w 3763841"/>
                <a:gd name="connsiteY2" fmla="*/ 1574651 h 1584176"/>
                <a:gd name="connsiteX3" fmla="*/ 0 w 3763841"/>
                <a:gd name="connsiteY3" fmla="*/ 1584176 h 1584176"/>
                <a:gd name="connsiteX4" fmla="*/ 428625 w 3763841"/>
                <a:gd name="connsiteY4" fmla="*/ 9525 h 1584176"/>
                <a:gd name="connsiteX0" fmla="*/ 428625 w 3763841"/>
                <a:gd name="connsiteY0" fmla="*/ 1905 h 1576556"/>
                <a:gd name="connsiteX1" fmla="*/ 3510476 w 3763841"/>
                <a:gd name="connsiteY1" fmla="*/ 0 h 1576556"/>
                <a:gd name="connsiteX2" fmla="*/ 3763841 w 3763841"/>
                <a:gd name="connsiteY2" fmla="*/ 1567031 h 1576556"/>
                <a:gd name="connsiteX3" fmla="*/ 0 w 3763841"/>
                <a:gd name="connsiteY3" fmla="*/ 1576556 h 1576556"/>
                <a:gd name="connsiteX4" fmla="*/ 428625 w 3763841"/>
                <a:gd name="connsiteY4" fmla="*/ 1905 h 1576556"/>
                <a:gd name="connsiteX0" fmla="*/ 428625 w 3763841"/>
                <a:gd name="connsiteY0" fmla="*/ 1905 h 1576556"/>
                <a:gd name="connsiteX1" fmla="*/ 3602839 w 3763841"/>
                <a:gd name="connsiteY1" fmla="*/ 0 h 1576556"/>
                <a:gd name="connsiteX2" fmla="*/ 3763841 w 3763841"/>
                <a:gd name="connsiteY2" fmla="*/ 1567031 h 1576556"/>
                <a:gd name="connsiteX3" fmla="*/ 0 w 3763841"/>
                <a:gd name="connsiteY3" fmla="*/ 1576556 h 1576556"/>
                <a:gd name="connsiteX4" fmla="*/ 428625 w 3763841"/>
                <a:gd name="connsiteY4" fmla="*/ 1905 h 1576556"/>
                <a:gd name="connsiteX0" fmla="*/ 428625 w 3763841"/>
                <a:gd name="connsiteY0" fmla="*/ 1905 h 2525982"/>
                <a:gd name="connsiteX1" fmla="*/ 3602839 w 3763841"/>
                <a:gd name="connsiteY1" fmla="*/ 0 h 2525982"/>
                <a:gd name="connsiteX2" fmla="*/ 3763841 w 3763841"/>
                <a:gd name="connsiteY2" fmla="*/ 2525982 h 2525982"/>
                <a:gd name="connsiteX3" fmla="*/ 0 w 3763841"/>
                <a:gd name="connsiteY3" fmla="*/ 1576556 h 2525982"/>
                <a:gd name="connsiteX4" fmla="*/ 428625 w 3763841"/>
                <a:gd name="connsiteY4" fmla="*/ 1905 h 2525982"/>
                <a:gd name="connsiteX0" fmla="*/ 419389 w 3754605"/>
                <a:gd name="connsiteY0" fmla="*/ 1905 h 2525982"/>
                <a:gd name="connsiteX1" fmla="*/ 3593603 w 3754605"/>
                <a:gd name="connsiteY1" fmla="*/ 0 h 2525982"/>
                <a:gd name="connsiteX2" fmla="*/ 3754605 w 3754605"/>
                <a:gd name="connsiteY2" fmla="*/ 2525982 h 2525982"/>
                <a:gd name="connsiteX3" fmla="*/ 0 w 3754605"/>
                <a:gd name="connsiteY3" fmla="*/ 1826146 h 2525982"/>
                <a:gd name="connsiteX4" fmla="*/ 419389 w 3754605"/>
                <a:gd name="connsiteY4" fmla="*/ 1905 h 2525982"/>
                <a:gd name="connsiteX0" fmla="*/ 419389 w 4041894"/>
                <a:gd name="connsiteY0" fmla="*/ 1905 h 1826146"/>
                <a:gd name="connsiteX1" fmla="*/ 3593603 w 4041894"/>
                <a:gd name="connsiteY1" fmla="*/ 0 h 1826146"/>
                <a:gd name="connsiteX2" fmla="*/ 4041894 w 4041894"/>
                <a:gd name="connsiteY2" fmla="*/ 1791831 h 1826146"/>
                <a:gd name="connsiteX3" fmla="*/ 0 w 4041894"/>
                <a:gd name="connsiteY3" fmla="*/ 1826146 h 1826146"/>
                <a:gd name="connsiteX4" fmla="*/ 419389 w 4041894"/>
                <a:gd name="connsiteY4" fmla="*/ 1905 h 1826146"/>
                <a:gd name="connsiteX0" fmla="*/ 419389 w 4041894"/>
                <a:gd name="connsiteY0" fmla="*/ 172636 h 1996877"/>
                <a:gd name="connsiteX1" fmla="*/ 4006581 w 4041894"/>
                <a:gd name="connsiteY1" fmla="*/ 0 h 1996877"/>
                <a:gd name="connsiteX2" fmla="*/ 4041894 w 4041894"/>
                <a:gd name="connsiteY2" fmla="*/ 1962562 h 1996877"/>
                <a:gd name="connsiteX3" fmla="*/ 0 w 4041894"/>
                <a:gd name="connsiteY3" fmla="*/ 1996877 h 1996877"/>
                <a:gd name="connsiteX4" fmla="*/ 419389 w 4041894"/>
                <a:gd name="connsiteY4" fmla="*/ 172636 h 1996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1894" h="1996877">
                  <a:moveTo>
                    <a:pt x="419389" y="172636"/>
                  </a:moveTo>
                  <a:lnTo>
                    <a:pt x="4006581" y="0"/>
                  </a:lnTo>
                  <a:lnTo>
                    <a:pt x="4041894" y="1962562"/>
                  </a:lnTo>
                  <a:lnTo>
                    <a:pt x="0" y="1996877"/>
                  </a:lnTo>
                  <a:lnTo>
                    <a:pt x="419389" y="17263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4716017" y="1985293"/>
              <a:ext cx="506493" cy="295230"/>
              <a:chOff x="4703021" y="1360427"/>
              <a:chExt cx="684887" cy="399214"/>
            </a:xfrm>
          </p:grpSpPr>
          <p:sp>
            <p:nvSpPr>
              <p:cNvPr id="34" name="Isosceles Triangle 33"/>
              <p:cNvSpPr/>
              <p:nvPr/>
            </p:nvSpPr>
            <p:spPr>
              <a:xfrm rot="16200000">
                <a:off x="4725813" y="1348222"/>
                <a:ext cx="383690" cy="429274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988691" y="1360427"/>
                <a:ext cx="399217" cy="399214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400" b="1" dirty="0">
                    <a:latin typeface="TH Sarabun New" pitchFamily="34" charset="-34"/>
                    <a:cs typeface="TH Sarabun New" pitchFamily="34" charset="-34"/>
                  </a:rPr>
                  <a:t>๑</a:t>
                </a: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5222510" y="1759099"/>
              <a:ext cx="3851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รับผิดชอบต่อครอบครัว</a:t>
              </a:r>
              <a:br>
                <a:rPr lang="th-TH" sz="1800" dirty="0">
                  <a:latin typeface="TH Sarabun New" pitchFamily="34" charset="-34"/>
                  <a:cs typeface="TH Sarabun New" pitchFamily="34" charset="-34"/>
                </a:rPr>
              </a:b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โดยการเชื่อฟังพ่อ แม่ ช่วยเหลืองานบ้าน</a:t>
              </a:r>
            </a:p>
          </p:txBody>
        </p:sp>
      </p:grpSp>
      <p:sp>
        <p:nvSpPr>
          <p:cNvPr id="58" name="Oval 57"/>
          <p:cNvSpPr/>
          <p:nvPr/>
        </p:nvSpPr>
        <p:spPr>
          <a:xfrm>
            <a:off x="4427984" y="4653136"/>
            <a:ext cx="288032" cy="288032"/>
          </a:xfrm>
          <a:prstGeom prst="ellipse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27984" y="5445224"/>
            <a:ext cx="288032" cy="288032"/>
          </a:xfrm>
          <a:prstGeom prst="ellipse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716017" y="2954020"/>
            <a:ext cx="4680519" cy="691004"/>
            <a:chOff x="4716017" y="3242052"/>
            <a:chExt cx="4680519" cy="691004"/>
          </a:xfrm>
        </p:grpSpPr>
        <p:sp>
          <p:nvSpPr>
            <p:cNvPr id="64" name="Rectangle 47"/>
            <p:cNvSpPr/>
            <p:nvPr/>
          </p:nvSpPr>
          <p:spPr>
            <a:xfrm>
              <a:off x="4860032" y="3242052"/>
              <a:ext cx="4101444" cy="691004"/>
            </a:xfrm>
            <a:custGeom>
              <a:avLst/>
              <a:gdLst>
                <a:gd name="connsiteX0" fmla="*/ 0 w 3144716"/>
                <a:gd name="connsiteY0" fmla="*/ 0 h 1584176"/>
                <a:gd name="connsiteX1" fmla="*/ 3144716 w 3144716"/>
                <a:gd name="connsiteY1" fmla="*/ 0 h 1584176"/>
                <a:gd name="connsiteX2" fmla="*/ 3144716 w 3144716"/>
                <a:gd name="connsiteY2" fmla="*/ 1584176 h 1584176"/>
                <a:gd name="connsiteX3" fmla="*/ 0 w 3144716"/>
                <a:gd name="connsiteY3" fmla="*/ 1584176 h 1584176"/>
                <a:gd name="connsiteX4" fmla="*/ 0 w 3144716"/>
                <a:gd name="connsiteY4" fmla="*/ 0 h 1584176"/>
                <a:gd name="connsiteX0" fmla="*/ 428625 w 3144716"/>
                <a:gd name="connsiteY0" fmla="*/ 9525 h 1584176"/>
                <a:gd name="connsiteX1" fmla="*/ 3144716 w 3144716"/>
                <a:gd name="connsiteY1" fmla="*/ 0 h 1584176"/>
                <a:gd name="connsiteX2" fmla="*/ 3144716 w 3144716"/>
                <a:gd name="connsiteY2" fmla="*/ 1584176 h 1584176"/>
                <a:gd name="connsiteX3" fmla="*/ 0 w 3144716"/>
                <a:gd name="connsiteY3" fmla="*/ 1584176 h 1584176"/>
                <a:gd name="connsiteX4" fmla="*/ 428625 w 3144716"/>
                <a:gd name="connsiteY4" fmla="*/ 9525 h 1584176"/>
                <a:gd name="connsiteX0" fmla="*/ 428625 w 3763841"/>
                <a:gd name="connsiteY0" fmla="*/ 9525 h 1584176"/>
                <a:gd name="connsiteX1" fmla="*/ 3144716 w 3763841"/>
                <a:gd name="connsiteY1" fmla="*/ 0 h 1584176"/>
                <a:gd name="connsiteX2" fmla="*/ 3763841 w 3763841"/>
                <a:gd name="connsiteY2" fmla="*/ 1574651 h 1584176"/>
                <a:gd name="connsiteX3" fmla="*/ 0 w 3763841"/>
                <a:gd name="connsiteY3" fmla="*/ 1584176 h 1584176"/>
                <a:gd name="connsiteX4" fmla="*/ 428625 w 3763841"/>
                <a:gd name="connsiteY4" fmla="*/ 9525 h 1584176"/>
                <a:gd name="connsiteX0" fmla="*/ 428625 w 3763841"/>
                <a:gd name="connsiteY0" fmla="*/ 1905 h 1576556"/>
                <a:gd name="connsiteX1" fmla="*/ 3510476 w 3763841"/>
                <a:gd name="connsiteY1" fmla="*/ 0 h 1576556"/>
                <a:gd name="connsiteX2" fmla="*/ 3763841 w 3763841"/>
                <a:gd name="connsiteY2" fmla="*/ 1567031 h 1576556"/>
                <a:gd name="connsiteX3" fmla="*/ 0 w 3763841"/>
                <a:gd name="connsiteY3" fmla="*/ 1576556 h 1576556"/>
                <a:gd name="connsiteX4" fmla="*/ 428625 w 3763841"/>
                <a:gd name="connsiteY4" fmla="*/ 1905 h 1576556"/>
                <a:gd name="connsiteX0" fmla="*/ 428625 w 3763841"/>
                <a:gd name="connsiteY0" fmla="*/ 1905 h 1576556"/>
                <a:gd name="connsiteX1" fmla="*/ 3602839 w 3763841"/>
                <a:gd name="connsiteY1" fmla="*/ 0 h 1576556"/>
                <a:gd name="connsiteX2" fmla="*/ 3763841 w 3763841"/>
                <a:gd name="connsiteY2" fmla="*/ 1567031 h 1576556"/>
                <a:gd name="connsiteX3" fmla="*/ 0 w 3763841"/>
                <a:gd name="connsiteY3" fmla="*/ 1576556 h 1576556"/>
                <a:gd name="connsiteX4" fmla="*/ 428625 w 3763841"/>
                <a:gd name="connsiteY4" fmla="*/ 1905 h 1576556"/>
                <a:gd name="connsiteX0" fmla="*/ 428625 w 3763841"/>
                <a:gd name="connsiteY0" fmla="*/ 1905 h 2525982"/>
                <a:gd name="connsiteX1" fmla="*/ 3602839 w 3763841"/>
                <a:gd name="connsiteY1" fmla="*/ 0 h 2525982"/>
                <a:gd name="connsiteX2" fmla="*/ 3763841 w 3763841"/>
                <a:gd name="connsiteY2" fmla="*/ 2525982 h 2525982"/>
                <a:gd name="connsiteX3" fmla="*/ 0 w 3763841"/>
                <a:gd name="connsiteY3" fmla="*/ 1576556 h 2525982"/>
                <a:gd name="connsiteX4" fmla="*/ 428625 w 3763841"/>
                <a:gd name="connsiteY4" fmla="*/ 1905 h 2525982"/>
                <a:gd name="connsiteX0" fmla="*/ 419389 w 3754605"/>
                <a:gd name="connsiteY0" fmla="*/ 1905 h 2525982"/>
                <a:gd name="connsiteX1" fmla="*/ 3593603 w 3754605"/>
                <a:gd name="connsiteY1" fmla="*/ 0 h 2525982"/>
                <a:gd name="connsiteX2" fmla="*/ 3754605 w 3754605"/>
                <a:gd name="connsiteY2" fmla="*/ 2525982 h 2525982"/>
                <a:gd name="connsiteX3" fmla="*/ 0 w 3754605"/>
                <a:gd name="connsiteY3" fmla="*/ 1826146 h 2525982"/>
                <a:gd name="connsiteX4" fmla="*/ 419389 w 3754605"/>
                <a:gd name="connsiteY4" fmla="*/ 1905 h 2525982"/>
                <a:gd name="connsiteX0" fmla="*/ 419389 w 4041894"/>
                <a:gd name="connsiteY0" fmla="*/ 1905 h 1826146"/>
                <a:gd name="connsiteX1" fmla="*/ 3593603 w 4041894"/>
                <a:gd name="connsiteY1" fmla="*/ 0 h 1826146"/>
                <a:gd name="connsiteX2" fmla="*/ 4041894 w 4041894"/>
                <a:gd name="connsiteY2" fmla="*/ 1791831 h 1826146"/>
                <a:gd name="connsiteX3" fmla="*/ 0 w 4041894"/>
                <a:gd name="connsiteY3" fmla="*/ 1826146 h 1826146"/>
                <a:gd name="connsiteX4" fmla="*/ 419389 w 4041894"/>
                <a:gd name="connsiteY4" fmla="*/ 1905 h 1826146"/>
                <a:gd name="connsiteX0" fmla="*/ 419389 w 4041894"/>
                <a:gd name="connsiteY0" fmla="*/ 172636 h 1996877"/>
                <a:gd name="connsiteX1" fmla="*/ 4006581 w 4041894"/>
                <a:gd name="connsiteY1" fmla="*/ 0 h 1996877"/>
                <a:gd name="connsiteX2" fmla="*/ 4041894 w 4041894"/>
                <a:gd name="connsiteY2" fmla="*/ 1962562 h 1996877"/>
                <a:gd name="connsiteX3" fmla="*/ 0 w 4041894"/>
                <a:gd name="connsiteY3" fmla="*/ 1996877 h 1996877"/>
                <a:gd name="connsiteX4" fmla="*/ 419389 w 4041894"/>
                <a:gd name="connsiteY4" fmla="*/ 172636 h 1996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1894" h="1996877">
                  <a:moveTo>
                    <a:pt x="419389" y="172636"/>
                  </a:moveTo>
                  <a:lnTo>
                    <a:pt x="4006581" y="0"/>
                  </a:lnTo>
                  <a:lnTo>
                    <a:pt x="4041894" y="1962562"/>
                  </a:lnTo>
                  <a:lnTo>
                    <a:pt x="0" y="1996877"/>
                  </a:lnTo>
                  <a:lnTo>
                    <a:pt x="419389" y="17263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4716017" y="3497461"/>
              <a:ext cx="506493" cy="295230"/>
              <a:chOff x="4703021" y="1360427"/>
              <a:chExt cx="684887" cy="399214"/>
            </a:xfrm>
            <a:solidFill>
              <a:schemeClr val="accent3"/>
            </a:solidFill>
          </p:grpSpPr>
          <p:sp>
            <p:nvSpPr>
              <p:cNvPr id="66" name="Isosceles Triangle 65"/>
              <p:cNvSpPr/>
              <p:nvPr/>
            </p:nvSpPr>
            <p:spPr>
              <a:xfrm rot="16200000">
                <a:off x="4725813" y="1348222"/>
                <a:ext cx="383690" cy="42927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4988691" y="1360427"/>
                <a:ext cx="399217" cy="399214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400" b="1" dirty="0">
                    <a:latin typeface="TH Sarabun New" pitchFamily="34" charset="-34"/>
                    <a:cs typeface="TH Sarabun New" pitchFamily="34" charset="-34"/>
                  </a:rPr>
                  <a:t>๓</a:t>
                </a: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5222510" y="3491716"/>
              <a:ext cx="4174026" cy="348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 รับผิดชอบต่อโรงเรียนดูแลรักษาความสะอาด ทิ้งขยะลงถัง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16017" y="4394180"/>
            <a:ext cx="4680519" cy="691004"/>
            <a:chOff x="4716017" y="4682212"/>
            <a:chExt cx="4680519" cy="691004"/>
          </a:xfrm>
        </p:grpSpPr>
        <p:sp>
          <p:nvSpPr>
            <p:cNvPr id="69" name="Rectangle 47"/>
            <p:cNvSpPr/>
            <p:nvPr/>
          </p:nvSpPr>
          <p:spPr>
            <a:xfrm>
              <a:off x="4860032" y="4682212"/>
              <a:ext cx="4101444" cy="691004"/>
            </a:xfrm>
            <a:custGeom>
              <a:avLst/>
              <a:gdLst>
                <a:gd name="connsiteX0" fmla="*/ 0 w 3144716"/>
                <a:gd name="connsiteY0" fmla="*/ 0 h 1584176"/>
                <a:gd name="connsiteX1" fmla="*/ 3144716 w 3144716"/>
                <a:gd name="connsiteY1" fmla="*/ 0 h 1584176"/>
                <a:gd name="connsiteX2" fmla="*/ 3144716 w 3144716"/>
                <a:gd name="connsiteY2" fmla="*/ 1584176 h 1584176"/>
                <a:gd name="connsiteX3" fmla="*/ 0 w 3144716"/>
                <a:gd name="connsiteY3" fmla="*/ 1584176 h 1584176"/>
                <a:gd name="connsiteX4" fmla="*/ 0 w 3144716"/>
                <a:gd name="connsiteY4" fmla="*/ 0 h 1584176"/>
                <a:gd name="connsiteX0" fmla="*/ 428625 w 3144716"/>
                <a:gd name="connsiteY0" fmla="*/ 9525 h 1584176"/>
                <a:gd name="connsiteX1" fmla="*/ 3144716 w 3144716"/>
                <a:gd name="connsiteY1" fmla="*/ 0 h 1584176"/>
                <a:gd name="connsiteX2" fmla="*/ 3144716 w 3144716"/>
                <a:gd name="connsiteY2" fmla="*/ 1584176 h 1584176"/>
                <a:gd name="connsiteX3" fmla="*/ 0 w 3144716"/>
                <a:gd name="connsiteY3" fmla="*/ 1584176 h 1584176"/>
                <a:gd name="connsiteX4" fmla="*/ 428625 w 3144716"/>
                <a:gd name="connsiteY4" fmla="*/ 9525 h 1584176"/>
                <a:gd name="connsiteX0" fmla="*/ 428625 w 3763841"/>
                <a:gd name="connsiteY0" fmla="*/ 9525 h 1584176"/>
                <a:gd name="connsiteX1" fmla="*/ 3144716 w 3763841"/>
                <a:gd name="connsiteY1" fmla="*/ 0 h 1584176"/>
                <a:gd name="connsiteX2" fmla="*/ 3763841 w 3763841"/>
                <a:gd name="connsiteY2" fmla="*/ 1574651 h 1584176"/>
                <a:gd name="connsiteX3" fmla="*/ 0 w 3763841"/>
                <a:gd name="connsiteY3" fmla="*/ 1584176 h 1584176"/>
                <a:gd name="connsiteX4" fmla="*/ 428625 w 3763841"/>
                <a:gd name="connsiteY4" fmla="*/ 9525 h 1584176"/>
                <a:gd name="connsiteX0" fmla="*/ 428625 w 3763841"/>
                <a:gd name="connsiteY0" fmla="*/ 1905 h 1576556"/>
                <a:gd name="connsiteX1" fmla="*/ 3510476 w 3763841"/>
                <a:gd name="connsiteY1" fmla="*/ 0 h 1576556"/>
                <a:gd name="connsiteX2" fmla="*/ 3763841 w 3763841"/>
                <a:gd name="connsiteY2" fmla="*/ 1567031 h 1576556"/>
                <a:gd name="connsiteX3" fmla="*/ 0 w 3763841"/>
                <a:gd name="connsiteY3" fmla="*/ 1576556 h 1576556"/>
                <a:gd name="connsiteX4" fmla="*/ 428625 w 3763841"/>
                <a:gd name="connsiteY4" fmla="*/ 1905 h 1576556"/>
                <a:gd name="connsiteX0" fmla="*/ 428625 w 3763841"/>
                <a:gd name="connsiteY0" fmla="*/ 1905 h 1576556"/>
                <a:gd name="connsiteX1" fmla="*/ 3602839 w 3763841"/>
                <a:gd name="connsiteY1" fmla="*/ 0 h 1576556"/>
                <a:gd name="connsiteX2" fmla="*/ 3763841 w 3763841"/>
                <a:gd name="connsiteY2" fmla="*/ 1567031 h 1576556"/>
                <a:gd name="connsiteX3" fmla="*/ 0 w 3763841"/>
                <a:gd name="connsiteY3" fmla="*/ 1576556 h 1576556"/>
                <a:gd name="connsiteX4" fmla="*/ 428625 w 3763841"/>
                <a:gd name="connsiteY4" fmla="*/ 1905 h 1576556"/>
                <a:gd name="connsiteX0" fmla="*/ 428625 w 3763841"/>
                <a:gd name="connsiteY0" fmla="*/ 1905 h 2525982"/>
                <a:gd name="connsiteX1" fmla="*/ 3602839 w 3763841"/>
                <a:gd name="connsiteY1" fmla="*/ 0 h 2525982"/>
                <a:gd name="connsiteX2" fmla="*/ 3763841 w 3763841"/>
                <a:gd name="connsiteY2" fmla="*/ 2525982 h 2525982"/>
                <a:gd name="connsiteX3" fmla="*/ 0 w 3763841"/>
                <a:gd name="connsiteY3" fmla="*/ 1576556 h 2525982"/>
                <a:gd name="connsiteX4" fmla="*/ 428625 w 3763841"/>
                <a:gd name="connsiteY4" fmla="*/ 1905 h 2525982"/>
                <a:gd name="connsiteX0" fmla="*/ 419389 w 3754605"/>
                <a:gd name="connsiteY0" fmla="*/ 1905 h 2525982"/>
                <a:gd name="connsiteX1" fmla="*/ 3593603 w 3754605"/>
                <a:gd name="connsiteY1" fmla="*/ 0 h 2525982"/>
                <a:gd name="connsiteX2" fmla="*/ 3754605 w 3754605"/>
                <a:gd name="connsiteY2" fmla="*/ 2525982 h 2525982"/>
                <a:gd name="connsiteX3" fmla="*/ 0 w 3754605"/>
                <a:gd name="connsiteY3" fmla="*/ 1826146 h 2525982"/>
                <a:gd name="connsiteX4" fmla="*/ 419389 w 3754605"/>
                <a:gd name="connsiteY4" fmla="*/ 1905 h 2525982"/>
                <a:gd name="connsiteX0" fmla="*/ 419389 w 4041894"/>
                <a:gd name="connsiteY0" fmla="*/ 1905 h 1826146"/>
                <a:gd name="connsiteX1" fmla="*/ 3593603 w 4041894"/>
                <a:gd name="connsiteY1" fmla="*/ 0 h 1826146"/>
                <a:gd name="connsiteX2" fmla="*/ 4041894 w 4041894"/>
                <a:gd name="connsiteY2" fmla="*/ 1791831 h 1826146"/>
                <a:gd name="connsiteX3" fmla="*/ 0 w 4041894"/>
                <a:gd name="connsiteY3" fmla="*/ 1826146 h 1826146"/>
                <a:gd name="connsiteX4" fmla="*/ 419389 w 4041894"/>
                <a:gd name="connsiteY4" fmla="*/ 1905 h 1826146"/>
                <a:gd name="connsiteX0" fmla="*/ 419389 w 4041894"/>
                <a:gd name="connsiteY0" fmla="*/ 172636 h 1996877"/>
                <a:gd name="connsiteX1" fmla="*/ 4006581 w 4041894"/>
                <a:gd name="connsiteY1" fmla="*/ 0 h 1996877"/>
                <a:gd name="connsiteX2" fmla="*/ 4041894 w 4041894"/>
                <a:gd name="connsiteY2" fmla="*/ 1962562 h 1996877"/>
                <a:gd name="connsiteX3" fmla="*/ 0 w 4041894"/>
                <a:gd name="connsiteY3" fmla="*/ 1996877 h 1996877"/>
                <a:gd name="connsiteX4" fmla="*/ 419389 w 4041894"/>
                <a:gd name="connsiteY4" fmla="*/ 172636 h 1996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1894" h="1996877">
                  <a:moveTo>
                    <a:pt x="419389" y="172636"/>
                  </a:moveTo>
                  <a:lnTo>
                    <a:pt x="4006581" y="0"/>
                  </a:lnTo>
                  <a:lnTo>
                    <a:pt x="4041894" y="1962562"/>
                  </a:lnTo>
                  <a:lnTo>
                    <a:pt x="0" y="1996877"/>
                  </a:lnTo>
                  <a:lnTo>
                    <a:pt x="419389" y="17263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4716017" y="4937621"/>
              <a:ext cx="506493" cy="295230"/>
              <a:chOff x="4703021" y="1360427"/>
              <a:chExt cx="684887" cy="399214"/>
            </a:xfrm>
            <a:solidFill>
              <a:schemeClr val="accent5"/>
            </a:solidFill>
          </p:grpSpPr>
          <p:sp>
            <p:nvSpPr>
              <p:cNvPr id="71" name="Isosceles Triangle 70"/>
              <p:cNvSpPr/>
              <p:nvPr/>
            </p:nvSpPr>
            <p:spPr>
              <a:xfrm rot="16200000">
                <a:off x="4725813" y="1348222"/>
                <a:ext cx="383690" cy="42927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4988691" y="1360427"/>
                <a:ext cx="399217" cy="399214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400" b="1" dirty="0">
                    <a:latin typeface="TH Sarabun New" pitchFamily="34" charset="-34"/>
                    <a:cs typeface="TH Sarabun New" pitchFamily="34" charset="-34"/>
                  </a:rPr>
                  <a:t>๕</a:t>
                </a:r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5222510" y="4725144"/>
              <a:ext cx="41740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รับผิดชอบต่อบุคคลอื่น โดยให้ความเชื่อเหลือ </a:t>
              </a:r>
              <a:br>
                <a:rPr lang="th-TH" sz="1800" dirty="0">
                  <a:latin typeface="TH Sarabun New" pitchFamily="34" charset="-34"/>
                  <a:cs typeface="TH Sarabun New" pitchFamily="34" charset="-34"/>
                </a:rPr>
              </a:b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ให้คำแนะนำไม่เอารัดเอาเปรียบบุคคลอื่น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74445" y="2161932"/>
            <a:ext cx="4502431" cy="691004"/>
            <a:chOff x="-74445" y="2449964"/>
            <a:chExt cx="4502431" cy="691004"/>
          </a:xfrm>
        </p:grpSpPr>
        <p:sp>
          <p:nvSpPr>
            <p:cNvPr id="74" name="Rectangle 47"/>
            <p:cNvSpPr/>
            <p:nvPr/>
          </p:nvSpPr>
          <p:spPr>
            <a:xfrm flipH="1">
              <a:off x="251519" y="2449964"/>
              <a:ext cx="4027690" cy="691004"/>
            </a:xfrm>
            <a:custGeom>
              <a:avLst/>
              <a:gdLst>
                <a:gd name="connsiteX0" fmla="*/ 0 w 3144716"/>
                <a:gd name="connsiteY0" fmla="*/ 0 h 1584176"/>
                <a:gd name="connsiteX1" fmla="*/ 3144716 w 3144716"/>
                <a:gd name="connsiteY1" fmla="*/ 0 h 1584176"/>
                <a:gd name="connsiteX2" fmla="*/ 3144716 w 3144716"/>
                <a:gd name="connsiteY2" fmla="*/ 1584176 h 1584176"/>
                <a:gd name="connsiteX3" fmla="*/ 0 w 3144716"/>
                <a:gd name="connsiteY3" fmla="*/ 1584176 h 1584176"/>
                <a:gd name="connsiteX4" fmla="*/ 0 w 3144716"/>
                <a:gd name="connsiteY4" fmla="*/ 0 h 1584176"/>
                <a:gd name="connsiteX0" fmla="*/ 428625 w 3144716"/>
                <a:gd name="connsiteY0" fmla="*/ 9525 h 1584176"/>
                <a:gd name="connsiteX1" fmla="*/ 3144716 w 3144716"/>
                <a:gd name="connsiteY1" fmla="*/ 0 h 1584176"/>
                <a:gd name="connsiteX2" fmla="*/ 3144716 w 3144716"/>
                <a:gd name="connsiteY2" fmla="*/ 1584176 h 1584176"/>
                <a:gd name="connsiteX3" fmla="*/ 0 w 3144716"/>
                <a:gd name="connsiteY3" fmla="*/ 1584176 h 1584176"/>
                <a:gd name="connsiteX4" fmla="*/ 428625 w 3144716"/>
                <a:gd name="connsiteY4" fmla="*/ 9525 h 1584176"/>
                <a:gd name="connsiteX0" fmla="*/ 428625 w 3763841"/>
                <a:gd name="connsiteY0" fmla="*/ 9525 h 1584176"/>
                <a:gd name="connsiteX1" fmla="*/ 3144716 w 3763841"/>
                <a:gd name="connsiteY1" fmla="*/ 0 h 1584176"/>
                <a:gd name="connsiteX2" fmla="*/ 3763841 w 3763841"/>
                <a:gd name="connsiteY2" fmla="*/ 1574651 h 1584176"/>
                <a:gd name="connsiteX3" fmla="*/ 0 w 3763841"/>
                <a:gd name="connsiteY3" fmla="*/ 1584176 h 1584176"/>
                <a:gd name="connsiteX4" fmla="*/ 428625 w 3763841"/>
                <a:gd name="connsiteY4" fmla="*/ 9525 h 1584176"/>
                <a:gd name="connsiteX0" fmla="*/ 428625 w 3763841"/>
                <a:gd name="connsiteY0" fmla="*/ 1905 h 1576556"/>
                <a:gd name="connsiteX1" fmla="*/ 3510476 w 3763841"/>
                <a:gd name="connsiteY1" fmla="*/ 0 h 1576556"/>
                <a:gd name="connsiteX2" fmla="*/ 3763841 w 3763841"/>
                <a:gd name="connsiteY2" fmla="*/ 1567031 h 1576556"/>
                <a:gd name="connsiteX3" fmla="*/ 0 w 3763841"/>
                <a:gd name="connsiteY3" fmla="*/ 1576556 h 1576556"/>
                <a:gd name="connsiteX4" fmla="*/ 428625 w 3763841"/>
                <a:gd name="connsiteY4" fmla="*/ 1905 h 1576556"/>
                <a:gd name="connsiteX0" fmla="*/ 428625 w 3763841"/>
                <a:gd name="connsiteY0" fmla="*/ 1905 h 1576556"/>
                <a:gd name="connsiteX1" fmla="*/ 3602839 w 3763841"/>
                <a:gd name="connsiteY1" fmla="*/ 0 h 1576556"/>
                <a:gd name="connsiteX2" fmla="*/ 3763841 w 3763841"/>
                <a:gd name="connsiteY2" fmla="*/ 1567031 h 1576556"/>
                <a:gd name="connsiteX3" fmla="*/ 0 w 3763841"/>
                <a:gd name="connsiteY3" fmla="*/ 1576556 h 1576556"/>
                <a:gd name="connsiteX4" fmla="*/ 428625 w 3763841"/>
                <a:gd name="connsiteY4" fmla="*/ 1905 h 1576556"/>
                <a:gd name="connsiteX0" fmla="*/ 428625 w 3763841"/>
                <a:gd name="connsiteY0" fmla="*/ 1905 h 2525982"/>
                <a:gd name="connsiteX1" fmla="*/ 3602839 w 3763841"/>
                <a:gd name="connsiteY1" fmla="*/ 0 h 2525982"/>
                <a:gd name="connsiteX2" fmla="*/ 3763841 w 3763841"/>
                <a:gd name="connsiteY2" fmla="*/ 2525982 h 2525982"/>
                <a:gd name="connsiteX3" fmla="*/ 0 w 3763841"/>
                <a:gd name="connsiteY3" fmla="*/ 1576556 h 2525982"/>
                <a:gd name="connsiteX4" fmla="*/ 428625 w 3763841"/>
                <a:gd name="connsiteY4" fmla="*/ 1905 h 2525982"/>
                <a:gd name="connsiteX0" fmla="*/ 419389 w 3754605"/>
                <a:gd name="connsiteY0" fmla="*/ 1905 h 2525982"/>
                <a:gd name="connsiteX1" fmla="*/ 3593603 w 3754605"/>
                <a:gd name="connsiteY1" fmla="*/ 0 h 2525982"/>
                <a:gd name="connsiteX2" fmla="*/ 3754605 w 3754605"/>
                <a:gd name="connsiteY2" fmla="*/ 2525982 h 2525982"/>
                <a:gd name="connsiteX3" fmla="*/ 0 w 3754605"/>
                <a:gd name="connsiteY3" fmla="*/ 1826146 h 2525982"/>
                <a:gd name="connsiteX4" fmla="*/ 419389 w 3754605"/>
                <a:gd name="connsiteY4" fmla="*/ 1905 h 2525982"/>
                <a:gd name="connsiteX0" fmla="*/ 419389 w 4041894"/>
                <a:gd name="connsiteY0" fmla="*/ 1905 h 1826146"/>
                <a:gd name="connsiteX1" fmla="*/ 3593603 w 4041894"/>
                <a:gd name="connsiteY1" fmla="*/ 0 h 1826146"/>
                <a:gd name="connsiteX2" fmla="*/ 4041894 w 4041894"/>
                <a:gd name="connsiteY2" fmla="*/ 1791831 h 1826146"/>
                <a:gd name="connsiteX3" fmla="*/ 0 w 4041894"/>
                <a:gd name="connsiteY3" fmla="*/ 1826146 h 1826146"/>
                <a:gd name="connsiteX4" fmla="*/ 419389 w 4041894"/>
                <a:gd name="connsiteY4" fmla="*/ 1905 h 1826146"/>
                <a:gd name="connsiteX0" fmla="*/ 419389 w 4041894"/>
                <a:gd name="connsiteY0" fmla="*/ 172636 h 1996877"/>
                <a:gd name="connsiteX1" fmla="*/ 4006581 w 4041894"/>
                <a:gd name="connsiteY1" fmla="*/ 0 h 1996877"/>
                <a:gd name="connsiteX2" fmla="*/ 4041894 w 4041894"/>
                <a:gd name="connsiteY2" fmla="*/ 1962562 h 1996877"/>
                <a:gd name="connsiteX3" fmla="*/ 0 w 4041894"/>
                <a:gd name="connsiteY3" fmla="*/ 1996877 h 1996877"/>
                <a:gd name="connsiteX4" fmla="*/ 419389 w 4041894"/>
                <a:gd name="connsiteY4" fmla="*/ 172636 h 1996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1894" h="1996877">
                  <a:moveTo>
                    <a:pt x="419389" y="172636"/>
                  </a:moveTo>
                  <a:lnTo>
                    <a:pt x="4006581" y="0"/>
                  </a:lnTo>
                  <a:lnTo>
                    <a:pt x="4041894" y="1962562"/>
                  </a:lnTo>
                  <a:lnTo>
                    <a:pt x="0" y="1996877"/>
                  </a:lnTo>
                  <a:lnTo>
                    <a:pt x="419389" y="17263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76" name="Isosceles Triangle 75"/>
            <p:cNvSpPr/>
            <p:nvPr/>
          </p:nvSpPr>
          <p:spPr>
            <a:xfrm rot="5400000" flipH="1">
              <a:off x="4122136" y="2691104"/>
              <a:ext cx="283750" cy="3279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 flipH="1">
              <a:off x="-74445" y="2492896"/>
              <a:ext cx="3979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รับผิดชอบต่อตนเอง</a:t>
              </a:r>
            </a:p>
            <a:p>
              <a:pPr algn="ctr"/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โดยไม่สร้างความเดือดร้อนให้กับตนเอง</a:t>
              </a:r>
            </a:p>
          </p:txBody>
        </p:sp>
        <p:sp>
          <p:nvSpPr>
            <p:cNvPr id="79" name="Oval 78"/>
            <p:cNvSpPr/>
            <p:nvPr/>
          </p:nvSpPr>
          <p:spPr>
            <a:xfrm flipH="1">
              <a:off x="3904756" y="2705373"/>
              <a:ext cx="304987" cy="2952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๒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-108520" y="3674100"/>
            <a:ext cx="4502431" cy="966262"/>
            <a:chOff x="-108520" y="3962132"/>
            <a:chExt cx="4502431" cy="966262"/>
          </a:xfrm>
        </p:grpSpPr>
        <p:grpSp>
          <p:nvGrpSpPr>
            <p:cNvPr id="20" name="Group 19"/>
            <p:cNvGrpSpPr/>
            <p:nvPr/>
          </p:nvGrpSpPr>
          <p:grpSpPr>
            <a:xfrm>
              <a:off x="251518" y="3962132"/>
              <a:ext cx="4142393" cy="691004"/>
              <a:chOff x="251518" y="3962132"/>
              <a:chExt cx="4142393" cy="691004"/>
            </a:xfrm>
          </p:grpSpPr>
          <p:sp>
            <p:nvSpPr>
              <p:cNvPr id="81" name="Rectangle 47"/>
              <p:cNvSpPr/>
              <p:nvPr/>
            </p:nvSpPr>
            <p:spPr>
              <a:xfrm flipH="1">
                <a:off x="251518" y="3962132"/>
                <a:ext cx="3993616" cy="691004"/>
              </a:xfrm>
              <a:custGeom>
                <a:avLst/>
                <a:gdLst>
                  <a:gd name="connsiteX0" fmla="*/ 0 w 3144716"/>
                  <a:gd name="connsiteY0" fmla="*/ 0 h 1584176"/>
                  <a:gd name="connsiteX1" fmla="*/ 3144716 w 3144716"/>
                  <a:gd name="connsiteY1" fmla="*/ 0 h 1584176"/>
                  <a:gd name="connsiteX2" fmla="*/ 3144716 w 3144716"/>
                  <a:gd name="connsiteY2" fmla="*/ 1584176 h 1584176"/>
                  <a:gd name="connsiteX3" fmla="*/ 0 w 3144716"/>
                  <a:gd name="connsiteY3" fmla="*/ 1584176 h 1584176"/>
                  <a:gd name="connsiteX4" fmla="*/ 0 w 3144716"/>
                  <a:gd name="connsiteY4" fmla="*/ 0 h 1584176"/>
                  <a:gd name="connsiteX0" fmla="*/ 428625 w 3144716"/>
                  <a:gd name="connsiteY0" fmla="*/ 9525 h 1584176"/>
                  <a:gd name="connsiteX1" fmla="*/ 3144716 w 3144716"/>
                  <a:gd name="connsiteY1" fmla="*/ 0 h 1584176"/>
                  <a:gd name="connsiteX2" fmla="*/ 3144716 w 3144716"/>
                  <a:gd name="connsiteY2" fmla="*/ 1584176 h 1584176"/>
                  <a:gd name="connsiteX3" fmla="*/ 0 w 3144716"/>
                  <a:gd name="connsiteY3" fmla="*/ 1584176 h 1584176"/>
                  <a:gd name="connsiteX4" fmla="*/ 428625 w 3144716"/>
                  <a:gd name="connsiteY4" fmla="*/ 9525 h 1584176"/>
                  <a:gd name="connsiteX0" fmla="*/ 428625 w 3763841"/>
                  <a:gd name="connsiteY0" fmla="*/ 9525 h 1584176"/>
                  <a:gd name="connsiteX1" fmla="*/ 3144716 w 3763841"/>
                  <a:gd name="connsiteY1" fmla="*/ 0 h 1584176"/>
                  <a:gd name="connsiteX2" fmla="*/ 3763841 w 3763841"/>
                  <a:gd name="connsiteY2" fmla="*/ 1574651 h 1584176"/>
                  <a:gd name="connsiteX3" fmla="*/ 0 w 3763841"/>
                  <a:gd name="connsiteY3" fmla="*/ 1584176 h 1584176"/>
                  <a:gd name="connsiteX4" fmla="*/ 428625 w 3763841"/>
                  <a:gd name="connsiteY4" fmla="*/ 9525 h 1584176"/>
                  <a:gd name="connsiteX0" fmla="*/ 428625 w 3763841"/>
                  <a:gd name="connsiteY0" fmla="*/ 1905 h 1576556"/>
                  <a:gd name="connsiteX1" fmla="*/ 3510476 w 3763841"/>
                  <a:gd name="connsiteY1" fmla="*/ 0 h 1576556"/>
                  <a:gd name="connsiteX2" fmla="*/ 3763841 w 3763841"/>
                  <a:gd name="connsiteY2" fmla="*/ 1567031 h 1576556"/>
                  <a:gd name="connsiteX3" fmla="*/ 0 w 3763841"/>
                  <a:gd name="connsiteY3" fmla="*/ 1576556 h 1576556"/>
                  <a:gd name="connsiteX4" fmla="*/ 428625 w 3763841"/>
                  <a:gd name="connsiteY4" fmla="*/ 1905 h 1576556"/>
                  <a:gd name="connsiteX0" fmla="*/ 428625 w 3763841"/>
                  <a:gd name="connsiteY0" fmla="*/ 1905 h 1576556"/>
                  <a:gd name="connsiteX1" fmla="*/ 3602839 w 3763841"/>
                  <a:gd name="connsiteY1" fmla="*/ 0 h 1576556"/>
                  <a:gd name="connsiteX2" fmla="*/ 3763841 w 3763841"/>
                  <a:gd name="connsiteY2" fmla="*/ 1567031 h 1576556"/>
                  <a:gd name="connsiteX3" fmla="*/ 0 w 3763841"/>
                  <a:gd name="connsiteY3" fmla="*/ 1576556 h 1576556"/>
                  <a:gd name="connsiteX4" fmla="*/ 428625 w 3763841"/>
                  <a:gd name="connsiteY4" fmla="*/ 1905 h 1576556"/>
                  <a:gd name="connsiteX0" fmla="*/ 428625 w 3763841"/>
                  <a:gd name="connsiteY0" fmla="*/ 1905 h 2525982"/>
                  <a:gd name="connsiteX1" fmla="*/ 3602839 w 3763841"/>
                  <a:gd name="connsiteY1" fmla="*/ 0 h 2525982"/>
                  <a:gd name="connsiteX2" fmla="*/ 3763841 w 3763841"/>
                  <a:gd name="connsiteY2" fmla="*/ 2525982 h 2525982"/>
                  <a:gd name="connsiteX3" fmla="*/ 0 w 3763841"/>
                  <a:gd name="connsiteY3" fmla="*/ 1576556 h 2525982"/>
                  <a:gd name="connsiteX4" fmla="*/ 428625 w 3763841"/>
                  <a:gd name="connsiteY4" fmla="*/ 1905 h 2525982"/>
                  <a:gd name="connsiteX0" fmla="*/ 419389 w 3754605"/>
                  <a:gd name="connsiteY0" fmla="*/ 1905 h 2525982"/>
                  <a:gd name="connsiteX1" fmla="*/ 3593603 w 3754605"/>
                  <a:gd name="connsiteY1" fmla="*/ 0 h 2525982"/>
                  <a:gd name="connsiteX2" fmla="*/ 3754605 w 3754605"/>
                  <a:gd name="connsiteY2" fmla="*/ 2525982 h 2525982"/>
                  <a:gd name="connsiteX3" fmla="*/ 0 w 3754605"/>
                  <a:gd name="connsiteY3" fmla="*/ 1826146 h 2525982"/>
                  <a:gd name="connsiteX4" fmla="*/ 419389 w 3754605"/>
                  <a:gd name="connsiteY4" fmla="*/ 1905 h 2525982"/>
                  <a:gd name="connsiteX0" fmla="*/ 419389 w 4041894"/>
                  <a:gd name="connsiteY0" fmla="*/ 1905 h 1826146"/>
                  <a:gd name="connsiteX1" fmla="*/ 3593603 w 4041894"/>
                  <a:gd name="connsiteY1" fmla="*/ 0 h 1826146"/>
                  <a:gd name="connsiteX2" fmla="*/ 4041894 w 4041894"/>
                  <a:gd name="connsiteY2" fmla="*/ 1791831 h 1826146"/>
                  <a:gd name="connsiteX3" fmla="*/ 0 w 4041894"/>
                  <a:gd name="connsiteY3" fmla="*/ 1826146 h 1826146"/>
                  <a:gd name="connsiteX4" fmla="*/ 419389 w 4041894"/>
                  <a:gd name="connsiteY4" fmla="*/ 1905 h 1826146"/>
                  <a:gd name="connsiteX0" fmla="*/ 419389 w 4041894"/>
                  <a:gd name="connsiteY0" fmla="*/ 172636 h 1996877"/>
                  <a:gd name="connsiteX1" fmla="*/ 4006581 w 4041894"/>
                  <a:gd name="connsiteY1" fmla="*/ 0 h 1996877"/>
                  <a:gd name="connsiteX2" fmla="*/ 4041894 w 4041894"/>
                  <a:gd name="connsiteY2" fmla="*/ 1962562 h 1996877"/>
                  <a:gd name="connsiteX3" fmla="*/ 0 w 4041894"/>
                  <a:gd name="connsiteY3" fmla="*/ 1996877 h 1996877"/>
                  <a:gd name="connsiteX4" fmla="*/ 419389 w 4041894"/>
                  <a:gd name="connsiteY4" fmla="*/ 172636 h 1996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41894" h="1996877">
                    <a:moveTo>
                      <a:pt x="419389" y="172636"/>
                    </a:moveTo>
                    <a:lnTo>
                      <a:pt x="4006581" y="0"/>
                    </a:lnTo>
                    <a:lnTo>
                      <a:pt x="4041894" y="1962562"/>
                    </a:lnTo>
                    <a:lnTo>
                      <a:pt x="0" y="1996877"/>
                    </a:lnTo>
                    <a:lnTo>
                      <a:pt x="419389" y="17263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82" name="Isosceles Triangle 81"/>
              <p:cNvSpPr/>
              <p:nvPr/>
            </p:nvSpPr>
            <p:spPr>
              <a:xfrm rot="5400000" flipH="1">
                <a:off x="4088061" y="4203272"/>
                <a:ext cx="283750" cy="327950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>
              <a:xfrm flipH="1">
                <a:off x="3870681" y="4217541"/>
                <a:ext cx="304987" cy="29523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400" b="1" dirty="0">
                    <a:latin typeface="TH Sarabun New" pitchFamily="34" charset="-34"/>
                    <a:cs typeface="TH Sarabun New" pitchFamily="34" charset="-34"/>
                  </a:rPr>
                  <a:t>๔</a:t>
                </a:r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 flipH="1">
              <a:off x="-108520" y="4005064"/>
              <a:ext cx="39792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รับผิดชอบต่อครู</a:t>
              </a:r>
            </a:p>
            <a:p>
              <a:pPr algn="ctr"/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ตั้งใจศึกษาเล่าเรียน เชื่อฟังคำสั่งสอนของครู	</a:t>
              </a:r>
            </a:p>
            <a:p>
              <a:pPr algn="ctr"/>
              <a:endParaRPr lang="th-TH" sz="1800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-108520" y="5186268"/>
            <a:ext cx="4502431" cy="691004"/>
            <a:chOff x="-108520" y="5474300"/>
            <a:chExt cx="4502431" cy="691004"/>
          </a:xfrm>
        </p:grpSpPr>
        <p:sp>
          <p:nvSpPr>
            <p:cNvPr id="86" name="Isosceles Triangle 85"/>
            <p:cNvSpPr/>
            <p:nvPr/>
          </p:nvSpPr>
          <p:spPr>
            <a:xfrm rot="5400000" flipH="1">
              <a:off x="4088061" y="5715440"/>
              <a:ext cx="283750" cy="327950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-108520" y="5474300"/>
              <a:ext cx="4353654" cy="691004"/>
              <a:chOff x="-108520" y="5474300"/>
              <a:chExt cx="4353654" cy="691004"/>
            </a:xfrm>
          </p:grpSpPr>
          <p:sp>
            <p:nvSpPr>
              <p:cNvPr id="85" name="Rectangle 47"/>
              <p:cNvSpPr/>
              <p:nvPr/>
            </p:nvSpPr>
            <p:spPr>
              <a:xfrm flipH="1">
                <a:off x="251517" y="5474300"/>
                <a:ext cx="3993617" cy="691004"/>
              </a:xfrm>
              <a:custGeom>
                <a:avLst/>
                <a:gdLst>
                  <a:gd name="connsiteX0" fmla="*/ 0 w 3144716"/>
                  <a:gd name="connsiteY0" fmla="*/ 0 h 1584176"/>
                  <a:gd name="connsiteX1" fmla="*/ 3144716 w 3144716"/>
                  <a:gd name="connsiteY1" fmla="*/ 0 h 1584176"/>
                  <a:gd name="connsiteX2" fmla="*/ 3144716 w 3144716"/>
                  <a:gd name="connsiteY2" fmla="*/ 1584176 h 1584176"/>
                  <a:gd name="connsiteX3" fmla="*/ 0 w 3144716"/>
                  <a:gd name="connsiteY3" fmla="*/ 1584176 h 1584176"/>
                  <a:gd name="connsiteX4" fmla="*/ 0 w 3144716"/>
                  <a:gd name="connsiteY4" fmla="*/ 0 h 1584176"/>
                  <a:gd name="connsiteX0" fmla="*/ 428625 w 3144716"/>
                  <a:gd name="connsiteY0" fmla="*/ 9525 h 1584176"/>
                  <a:gd name="connsiteX1" fmla="*/ 3144716 w 3144716"/>
                  <a:gd name="connsiteY1" fmla="*/ 0 h 1584176"/>
                  <a:gd name="connsiteX2" fmla="*/ 3144716 w 3144716"/>
                  <a:gd name="connsiteY2" fmla="*/ 1584176 h 1584176"/>
                  <a:gd name="connsiteX3" fmla="*/ 0 w 3144716"/>
                  <a:gd name="connsiteY3" fmla="*/ 1584176 h 1584176"/>
                  <a:gd name="connsiteX4" fmla="*/ 428625 w 3144716"/>
                  <a:gd name="connsiteY4" fmla="*/ 9525 h 1584176"/>
                  <a:gd name="connsiteX0" fmla="*/ 428625 w 3763841"/>
                  <a:gd name="connsiteY0" fmla="*/ 9525 h 1584176"/>
                  <a:gd name="connsiteX1" fmla="*/ 3144716 w 3763841"/>
                  <a:gd name="connsiteY1" fmla="*/ 0 h 1584176"/>
                  <a:gd name="connsiteX2" fmla="*/ 3763841 w 3763841"/>
                  <a:gd name="connsiteY2" fmla="*/ 1574651 h 1584176"/>
                  <a:gd name="connsiteX3" fmla="*/ 0 w 3763841"/>
                  <a:gd name="connsiteY3" fmla="*/ 1584176 h 1584176"/>
                  <a:gd name="connsiteX4" fmla="*/ 428625 w 3763841"/>
                  <a:gd name="connsiteY4" fmla="*/ 9525 h 1584176"/>
                  <a:gd name="connsiteX0" fmla="*/ 428625 w 3763841"/>
                  <a:gd name="connsiteY0" fmla="*/ 1905 h 1576556"/>
                  <a:gd name="connsiteX1" fmla="*/ 3510476 w 3763841"/>
                  <a:gd name="connsiteY1" fmla="*/ 0 h 1576556"/>
                  <a:gd name="connsiteX2" fmla="*/ 3763841 w 3763841"/>
                  <a:gd name="connsiteY2" fmla="*/ 1567031 h 1576556"/>
                  <a:gd name="connsiteX3" fmla="*/ 0 w 3763841"/>
                  <a:gd name="connsiteY3" fmla="*/ 1576556 h 1576556"/>
                  <a:gd name="connsiteX4" fmla="*/ 428625 w 3763841"/>
                  <a:gd name="connsiteY4" fmla="*/ 1905 h 1576556"/>
                  <a:gd name="connsiteX0" fmla="*/ 428625 w 3763841"/>
                  <a:gd name="connsiteY0" fmla="*/ 1905 h 1576556"/>
                  <a:gd name="connsiteX1" fmla="*/ 3602839 w 3763841"/>
                  <a:gd name="connsiteY1" fmla="*/ 0 h 1576556"/>
                  <a:gd name="connsiteX2" fmla="*/ 3763841 w 3763841"/>
                  <a:gd name="connsiteY2" fmla="*/ 1567031 h 1576556"/>
                  <a:gd name="connsiteX3" fmla="*/ 0 w 3763841"/>
                  <a:gd name="connsiteY3" fmla="*/ 1576556 h 1576556"/>
                  <a:gd name="connsiteX4" fmla="*/ 428625 w 3763841"/>
                  <a:gd name="connsiteY4" fmla="*/ 1905 h 1576556"/>
                  <a:gd name="connsiteX0" fmla="*/ 428625 w 3763841"/>
                  <a:gd name="connsiteY0" fmla="*/ 1905 h 2525982"/>
                  <a:gd name="connsiteX1" fmla="*/ 3602839 w 3763841"/>
                  <a:gd name="connsiteY1" fmla="*/ 0 h 2525982"/>
                  <a:gd name="connsiteX2" fmla="*/ 3763841 w 3763841"/>
                  <a:gd name="connsiteY2" fmla="*/ 2525982 h 2525982"/>
                  <a:gd name="connsiteX3" fmla="*/ 0 w 3763841"/>
                  <a:gd name="connsiteY3" fmla="*/ 1576556 h 2525982"/>
                  <a:gd name="connsiteX4" fmla="*/ 428625 w 3763841"/>
                  <a:gd name="connsiteY4" fmla="*/ 1905 h 2525982"/>
                  <a:gd name="connsiteX0" fmla="*/ 419389 w 3754605"/>
                  <a:gd name="connsiteY0" fmla="*/ 1905 h 2525982"/>
                  <a:gd name="connsiteX1" fmla="*/ 3593603 w 3754605"/>
                  <a:gd name="connsiteY1" fmla="*/ 0 h 2525982"/>
                  <a:gd name="connsiteX2" fmla="*/ 3754605 w 3754605"/>
                  <a:gd name="connsiteY2" fmla="*/ 2525982 h 2525982"/>
                  <a:gd name="connsiteX3" fmla="*/ 0 w 3754605"/>
                  <a:gd name="connsiteY3" fmla="*/ 1826146 h 2525982"/>
                  <a:gd name="connsiteX4" fmla="*/ 419389 w 3754605"/>
                  <a:gd name="connsiteY4" fmla="*/ 1905 h 2525982"/>
                  <a:gd name="connsiteX0" fmla="*/ 419389 w 4041894"/>
                  <a:gd name="connsiteY0" fmla="*/ 1905 h 1826146"/>
                  <a:gd name="connsiteX1" fmla="*/ 3593603 w 4041894"/>
                  <a:gd name="connsiteY1" fmla="*/ 0 h 1826146"/>
                  <a:gd name="connsiteX2" fmla="*/ 4041894 w 4041894"/>
                  <a:gd name="connsiteY2" fmla="*/ 1791831 h 1826146"/>
                  <a:gd name="connsiteX3" fmla="*/ 0 w 4041894"/>
                  <a:gd name="connsiteY3" fmla="*/ 1826146 h 1826146"/>
                  <a:gd name="connsiteX4" fmla="*/ 419389 w 4041894"/>
                  <a:gd name="connsiteY4" fmla="*/ 1905 h 1826146"/>
                  <a:gd name="connsiteX0" fmla="*/ 419389 w 4041894"/>
                  <a:gd name="connsiteY0" fmla="*/ 172636 h 1996877"/>
                  <a:gd name="connsiteX1" fmla="*/ 4006581 w 4041894"/>
                  <a:gd name="connsiteY1" fmla="*/ 0 h 1996877"/>
                  <a:gd name="connsiteX2" fmla="*/ 4041894 w 4041894"/>
                  <a:gd name="connsiteY2" fmla="*/ 1962562 h 1996877"/>
                  <a:gd name="connsiteX3" fmla="*/ 0 w 4041894"/>
                  <a:gd name="connsiteY3" fmla="*/ 1996877 h 1996877"/>
                  <a:gd name="connsiteX4" fmla="*/ 419389 w 4041894"/>
                  <a:gd name="connsiteY4" fmla="*/ 172636 h 1996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41894" h="1996877">
                    <a:moveTo>
                      <a:pt x="419389" y="172636"/>
                    </a:moveTo>
                    <a:lnTo>
                      <a:pt x="4006581" y="0"/>
                    </a:lnTo>
                    <a:lnTo>
                      <a:pt x="4041894" y="1962562"/>
                    </a:lnTo>
                    <a:lnTo>
                      <a:pt x="0" y="1996877"/>
                    </a:lnTo>
                    <a:lnTo>
                      <a:pt x="419389" y="17263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 flipH="1">
                <a:off x="-108520" y="5517232"/>
                <a:ext cx="39792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รับผิดชอบต่อสังคมและสาธารณะ</a:t>
                </a:r>
              </a:p>
              <a:p>
                <a:pPr algn="ctr"/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ปฏิบัติตามกฎระเบียบของบ้านเมือง ตามกฎหมาย</a:t>
                </a:r>
              </a:p>
            </p:txBody>
          </p:sp>
          <p:sp>
            <p:nvSpPr>
              <p:cNvPr id="88" name="Oval 87"/>
              <p:cNvSpPr/>
              <p:nvPr/>
            </p:nvSpPr>
            <p:spPr>
              <a:xfrm flipH="1">
                <a:off x="3870681" y="5729709"/>
                <a:ext cx="304987" cy="29523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400" b="1" dirty="0">
                    <a:latin typeface="TH Sarabun New" pitchFamily="34" charset="-34"/>
                    <a:cs typeface="TH Sarabun New" pitchFamily="34" charset="-34"/>
                  </a:rPr>
                  <a:t>๖</a:t>
                </a:r>
              </a:p>
            </p:txBody>
          </p:sp>
        </p:grpSp>
      </p:grpSp>
      <p:sp>
        <p:nvSpPr>
          <p:cNvPr id="54" name="Round Diagonal Corner Rectangle 53"/>
          <p:cNvSpPr/>
          <p:nvPr/>
        </p:nvSpPr>
        <p:spPr>
          <a:xfrm>
            <a:off x="380495" y="188640"/>
            <a:ext cx="8476019" cy="648072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แนวทางในการปฎิบัติตนของวัยรุ่นที่มีต่อสังคม</a:t>
            </a:r>
          </a:p>
        </p:txBody>
      </p:sp>
      <p:grpSp>
        <p:nvGrpSpPr>
          <p:cNvPr id="50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51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52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5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990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/>
          <p:cNvSpPr/>
          <p:nvPr/>
        </p:nvSpPr>
        <p:spPr>
          <a:xfrm>
            <a:off x="6405422" y="4725143"/>
            <a:ext cx="2642067" cy="165618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611560" y="980728"/>
            <a:ext cx="8068683" cy="1152128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F3F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24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 สังคมเสมือนจริง </a:t>
            </a:r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เป็นสังคมที่เกิดใหม่จาก 3 มิติถูกสร้างขึ้นโดยโปรแกรมสำเร็จรูป ผ่านการเชื่อมโยงทางเครือข่ายอินเตอร์เน็ต ซึ่งอิทธิพลของสังคมเสมือนจริงได้ส่งผลให้เด็กและเยาวชนรวมถึงผู้ใหญ่เองเกิดความหลงใหลในโลกเสมือนจริงมากขึ้นให้เห็นหลายรูปแบบ ดังนี้</a:t>
            </a:r>
            <a:endParaRPr lang="th-TH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056" y="533026"/>
            <a:ext cx="9141943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2267744" y="275636"/>
            <a:ext cx="4536504" cy="5040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๑.๕ อิทธิพลของเครือข่ายสังคมที่มีต่อวัยรุ่น</a:t>
            </a:r>
          </a:p>
        </p:txBody>
      </p:sp>
      <p:sp>
        <p:nvSpPr>
          <p:cNvPr id="2" name="Rectangle 1"/>
          <p:cNvSpPr/>
          <p:nvPr/>
        </p:nvSpPr>
        <p:spPr>
          <a:xfrm>
            <a:off x="611560" y="2588711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๑. เกมออนไลน์ที่พบเห็นในปัจจุบันส่วนใหญ่        ได้ออกแบบให้มีความท้าทายต่อผู้เล่นการทำภารกิจที่กำหนดไว้ให้สำเร็จ เพื่อให้เนื้อเรื่องของเกมสามารถดำเนินต่อไปได้</a:t>
            </a:r>
          </a:p>
        </p:txBody>
      </p:sp>
      <p:sp>
        <p:nvSpPr>
          <p:cNvPr id="7" name="Rectangle 6"/>
          <p:cNvSpPr/>
          <p:nvPr/>
        </p:nvSpPr>
        <p:spPr>
          <a:xfrm>
            <a:off x="5364088" y="2588711"/>
            <a:ext cx="3240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๒. 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อวตาร์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มีลักษณะเป็นเสมือนการสร้างชีวิตที่สอง การทำกิจกรรมต่างๆ พบปะกับเพื่อน ซื้อของ เที่ยว เล่นเกม การเดินทางไปสถานที่ต่างๆ ได้อย่างไรขีดจำกัด มีการใช้เทคนิคการออกแบบชั้นสูงในการสร้างโลกใหม่ให้ดูน่าหลงใหล</a:t>
            </a:r>
          </a:p>
        </p:txBody>
      </p:sp>
      <p:sp>
        <p:nvSpPr>
          <p:cNvPr id="8" name="Rectangle 7"/>
          <p:cNvSpPr/>
          <p:nvPr/>
        </p:nvSpPr>
        <p:spPr>
          <a:xfrm>
            <a:off x="2949724" y="4532927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๓. การสร้างสภาพจำลองตามจินตนาการ เป็นโปรแกรมที่ออกแบบให้ผู้เล่นสามารถสร้างสภาพจำลองในสังคมเสมือน 3 มิติ และสามารถเชื่อต่อกันได้อย่างเสรี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01300" y="1206912"/>
            <a:ext cx="3910661" cy="4156144"/>
            <a:chOff x="4741648" y="-605010"/>
            <a:chExt cx="4324260" cy="4595705"/>
          </a:xfrm>
        </p:grpSpPr>
        <p:sp>
          <p:nvSpPr>
            <p:cNvPr id="25" name="Round Diagonal Corner Rectangle 24"/>
            <p:cNvSpPr/>
            <p:nvPr/>
          </p:nvSpPr>
          <p:spPr>
            <a:xfrm>
              <a:off x="4976961" y="750097"/>
              <a:ext cx="3809434" cy="1806402"/>
            </a:xfrm>
            <a:prstGeom prst="round2DiagRect">
              <a:avLst/>
            </a:prstGeom>
            <a:no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41648" y="1931713"/>
              <a:ext cx="2333669" cy="2058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 New" pitchFamily="34" charset="-34"/>
                  <a:cs typeface="TH Sarabun New" pitchFamily="34" charset="-34"/>
                </a:rPr>
                <a:t>“</a:t>
              </a:r>
              <a:endParaRPr lang="th-TH" sz="115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10800000">
              <a:off x="6732239" y="-605010"/>
              <a:ext cx="2333669" cy="20589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 New" pitchFamily="34" charset="-34"/>
                  <a:cs typeface="TH Sarabun New" pitchFamily="34" charset="-34"/>
                </a:rPr>
                <a:t>“</a:t>
              </a:r>
              <a:endParaRPr lang="th-TH" sz="115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6729859" y="750098"/>
              <a:ext cx="1423933" cy="0"/>
            </a:xfrm>
            <a:prstGeom prst="line">
              <a:avLst/>
            </a:prstGeom>
            <a:ln w="254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786395" y="1052736"/>
              <a:ext cx="0" cy="576064"/>
            </a:xfrm>
            <a:prstGeom prst="line">
              <a:avLst/>
            </a:prstGeom>
            <a:ln w="254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004048" y="1196752"/>
            <a:ext cx="3910661" cy="4176463"/>
            <a:chOff x="4741648" y="-605010"/>
            <a:chExt cx="4324260" cy="4618173"/>
          </a:xfrm>
        </p:grpSpPr>
        <p:sp>
          <p:nvSpPr>
            <p:cNvPr id="33" name="Round Diagonal Corner Rectangle 32"/>
            <p:cNvSpPr/>
            <p:nvPr/>
          </p:nvSpPr>
          <p:spPr>
            <a:xfrm>
              <a:off x="4976961" y="750097"/>
              <a:ext cx="3809434" cy="1817639"/>
            </a:xfrm>
            <a:prstGeom prst="round2DiagRect">
              <a:avLst/>
            </a:prstGeom>
            <a:no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41648" y="1954181"/>
              <a:ext cx="2333669" cy="2058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 New" pitchFamily="34" charset="-34"/>
                  <a:cs typeface="TH Sarabun New" pitchFamily="34" charset="-34"/>
                </a:rPr>
                <a:t>“</a:t>
              </a:r>
              <a:endParaRPr lang="th-TH" sz="115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rot="10800000">
              <a:off x="6732239" y="-605010"/>
              <a:ext cx="2333669" cy="20589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 New" pitchFamily="34" charset="-34"/>
                  <a:cs typeface="TH Sarabun New" pitchFamily="34" charset="-34"/>
                </a:rPr>
                <a:t>“</a:t>
              </a:r>
              <a:endParaRPr lang="th-TH" sz="115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6729859" y="750098"/>
              <a:ext cx="1423933" cy="0"/>
            </a:xfrm>
            <a:prstGeom prst="line">
              <a:avLst/>
            </a:prstGeom>
            <a:ln w="254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786395" y="1052736"/>
              <a:ext cx="0" cy="576064"/>
            </a:xfrm>
            <a:prstGeom prst="line">
              <a:avLst/>
            </a:prstGeom>
            <a:ln w="254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627784" y="3140968"/>
            <a:ext cx="3910661" cy="4022288"/>
            <a:chOff x="4741648" y="-605010"/>
            <a:chExt cx="4324260" cy="4447691"/>
          </a:xfrm>
        </p:grpSpPr>
        <p:sp>
          <p:nvSpPr>
            <p:cNvPr id="39" name="Round Diagonal Corner Rectangle 38"/>
            <p:cNvSpPr/>
            <p:nvPr/>
          </p:nvSpPr>
          <p:spPr>
            <a:xfrm>
              <a:off x="4976961" y="750098"/>
              <a:ext cx="3809434" cy="1689845"/>
            </a:xfrm>
            <a:prstGeom prst="round2DiagRect">
              <a:avLst/>
            </a:prstGeom>
            <a:no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741648" y="1783699"/>
              <a:ext cx="2333669" cy="2058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 New" pitchFamily="34" charset="-34"/>
                  <a:cs typeface="TH Sarabun New" pitchFamily="34" charset="-34"/>
                </a:rPr>
                <a:t>“</a:t>
              </a:r>
              <a:endParaRPr lang="th-TH" sz="115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 rot="10800000">
              <a:off x="6732239" y="-605010"/>
              <a:ext cx="2333669" cy="20589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 New" pitchFamily="34" charset="-34"/>
                  <a:cs typeface="TH Sarabun New" pitchFamily="34" charset="-34"/>
                </a:rPr>
                <a:t>“</a:t>
              </a:r>
              <a:endParaRPr lang="th-TH" sz="115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6729859" y="750098"/>
              <a:ext cx="1423933" cy="0"/>
            </a:xfrm>
            <a:prstGeom prst="line">
              <a:avLst/>
            </a:prstGeom>
            <a:ln w="254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786395" y="1052736"/>
              <a:ext cx="0" cy="576064"/>
            </a:xfrm>
            <a:prstGeom prst="line">
              <a:avLst/>
            </a:prstGeom>
            <a:ln w="254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44" name="Picture 4" descr="C:\Users\tongchai.cha\Desktop\TOM\infor\infographic15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5422" y="4152665"/>
            <a:ext cx="2642067" cy="264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47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8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0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8624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1577</Words>
  <Application>Microsoft Office PowerPoint</Application>
  <PresentationFormat>นำเสนอทางหน้าจอ (4:3)</PresentationFormat>
  <Paragraphs>153</Paragraphs>
  <Slides>20</Slides>
  <Notes>4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20</vt:i4>
      </vt:variant>
    </vt:vector>
  </HeadingPairs>
  <TitlesOfParts>
    <vt:vector size="27" baseType="lpstr">
      <vt:lpstr>Calibri</vt:lpstr>
      <vt:lpstr>Arial</vt:lpstr>
      <vt:lpstr>TH Sarabun New</vt:lpstr>
      <vt:lpstr>Angsana New</vt:lpstr>
      <vt:lpstr>TH Sarabun New Bold</vt:lpstr>
      <vt:lpstr>Cordia New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Supappon Tasvad</dc:creator>
  <cp:lastModifiedBy>Taksaporn Seemek</cp:lastModifiedBy>
  <cp:revision>131</cp:revision>
  <dcterms:created xsi:type="dcterms:W3CDTF">2016-11-07T02:01:20Z</dcterms:created>
  <dcterms:modified xsi:type="dcterms:W3CDTF">2022-06-08T08:51:04Z</dcterms:modified>
</cp:coreProperties>
</file>