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0" r:id="rId2"/>
    <p:sldId id="271" r:id="rId3"/>
    <p:sldId id="259" r:id="rId4"/>
    <p:sldId id="260" r:id="rId5"/>
    <p:sldId id="261" r:id="rId6"/>
    <p:sldId id="262" r:id="rId7"/>
    <p:sldId id="264" r:id="rId8"/>
    <p:sldId id="265" r:id="rId9"/>
    <p:sldId id="274" r:id="rId10"/>
    <p:sldId id="275" r:id="rId11"/>
    <p:sldId id="266" r:id="rId12"/>
    <p:sldId id="277" r:id="rId13"/>
    <p:sldId id="279" r:id="rId14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dia New" panose="020B0304020202020204" pitchFamily="34" charset="-34"/>
      <p:regular r:id="rId24"/>
      <p:bold r:id="rId25"/>
      <p:italic r:id="rId26"/>
      <p:boldItalic r:id="rId27"/>
    </p:embeddedFont>
    <p:embeddedFont>
      <p:font typeface="TH Sarabun New" panose="020B0500040200020003" pitchFamily="34" charset="-34"/>
      <p:regular r:id="rId28"/>
      <p:bold r:id="rId29"/>
      <p:italic r:id="rId30"/>
      <p:boldItalic r:id="rId31"/>
    </p:embeddedFont>
    <p:embeddedFont>
      <p:font typeface="TH Sarabun New Bold" panose="020B0500040200020003" pitchFamily="34" charset="-34"/>
      <p:bold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FFFFFF"/>
    <a:srgbClr val="EDEDC1"/>
    <a:srgbClr val="ECCEC2"/>
    <a:srgbClr val="C5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565A-77FC-48A6-B458-F8574AA53A56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CB7F3-C2FF-47D8-A0AC-A25950EC36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583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697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50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71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279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83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3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026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348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44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2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97-63DF-49BF-A7FC-16DCA6DFC7BC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30C7-5D04-49DC-B2EE-08BC2FD057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903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id="{D8F0A36F-FFBD-4DDC-968A-35178AB6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id="{98C0089E-5A7B-43FC-9622-B588256C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id="{50A92505-D2F3-4EF9-9C1C-970F724B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id="{D8132D94-9946-4BF1-97A0-D19ADD29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id="{7B8FA70D-87CB-43F0-9089-F3A35AFA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id="{E7A6EAD9-4AC9-4B6B-B9D0-15C024F5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5134E79-95AB-4514-87F3-9A6C500D8491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9A0798D-A855-485D-BA45-95C4DA3C9D12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D55D942-A969-4E14-83D6-D66D94D7F93E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30BFCD4-B809-466F-9BEC-FF3E1F89471F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D83E89-EB9F-442C-BFD1-55EAAD54CE09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503FC30-3E76-47F8-BDCF-EB75894F438A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id="{7025AF36-3A7A-4A49-996F-BE6D8C5E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092D1A7-84DA-4E74-A9D9-C369EE26E406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id="{AD15800F-22AF-4B7C-B17B-548342142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683AE42-9072-4CE4-B2F3-2FA1E719D032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id="{83F24797-1929-4836-90E9-ED7802C1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4CE372D-3FB9-453B-82B6-40461DEC3F96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64155" y="1340768"/>
            <a:ext cx="1396443" cy="2941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70" y="1523797"/>
            <a:ext cx="3259186" cy="524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979712" y="764704"/>
            <a:ext cx="4968419" cy="576064"/>
            <a:chOff x="2195736" y="764704"/>
            <a:chExt cx="4968419" cy="576064"/>
          </a:xfrm>
        </p:grpSpPr>
        <p:sp>
          <p:nvSpPr>
            <p:cNvPr id="33" name="Round Same Side Corner Rectangle 32"/>
            <p:cNvSpPr/>
            <p:nvPr/>
          </p:nvSpPr>
          <p:spPr>
            <a:xfrm>
              <a:off x="2267744" y="836712"/>
              <a:ext cx="4896411" cy="504056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95736" y="764704"/>
              <a:ext cx="4896411" cy="513087"/>
              <a:chOff x="2339884" y="1340768"/>
              <a:chExt cx="4896411" cy="513087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>
                <a:off x="2339884" y="1340768"/>
                <a:ext cx="4896411" cy="504056"/>
              </a:xfrm>
              <a:prstGeom prst="round2Same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63386" y="1392190"/>
                <a:ext cx="48494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ผลกระทบของสารเสพติดที่มีต่อมารดาและทารกในครรภ์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-10" y="1501552"/>
            <a:ext cx="1259642" cy="45501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1678" y="4869158"/>
            <a:ext cx="1008114" cy="1008114"/>
          </a:xfrm>
          <a:prstGeom prst="ellipse">
            <a:avLst/>
          </a:prstGeom>
          <a:solidFill>
            <a:schemeClr val="tx1">
              <a:lumMod val="75000"/>
              <a:lumOff val="2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2" name="Picture 4" descr="C:\Users\tongchai.cha\Desktop\A\A4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4368" flipH="1" flipV="1">
            <a:off x="1660134" y="4803546"/>
            <a:ext cx="958254" cy="10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ongchai.cha\Desktop\Infor Dow\drug-35728_1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008808"/>
            <a:ext cx="1252294" cy="6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915815" y="1510622"/>
            <a:ext cx="5835606" cy="899425"/>
            <a:chOff x="2915815" y="1726646"/>
            <a:chExt cx="5835606" cy="899425"/>
          </a:xfrm>
        </p:grpSpPr>
        <p:grpSp>
          <p:nvGrpSpPr>
            <p:cNvPr id="13" name="Group 12"/>
            <p:cNvGrpSpPr/>
            <p:nvPr/>
          </p:nvGrpSpPr>
          <p:grpSpPr>
            <a:xfrm>
              <a:off x="3275856" y="2065884"/>
              <a:ext cx="5475565" cy="560187"/>
              <a:chOff x="3275856" y="2065884"/>
              <a:chExt cx="5475565" cy="56018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3836043" y="2152074"/>
                <a:ext cx="27462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เกิดภาวะแท้งหรือคลอดก่อนกำหนดได้</a:t>
                </a:r>
              </a:p>
            </p:txBody>
          </p:sp>
        </p:grpSp>
        <p:pic>
          <p:nvPicPr>
            <p:cNvPr id="37" name="Picture 2" descr="C:\Users\FL4_Sirirat-Lon\Desktop\TOM\infor\infographic27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5" y="1726646"/>
              <a:ext cx="709577" cy="75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905604" y="2368719"/>
            <a:ext cx="5845816" cy="909427"/>
            <a:chOff x="2905604" y="2584743"/>
            <a:chExt cx="5845816" cy="909427"/>
          </a:xfrm>
        </p:grpSpPr>
        <p:grpSp>
          <p:nvGrpSpPr>
            <p:cNvPr id="18" name="Group 17"/>
            <p:cNvGrpSpPr/>
            <p:nvPr/>
          </p:nvGrpSpPr>
          <p:grpSpPr>
            <a:xfrm>
              <a:off x="3275856" y="2933983"/>
              <a:ext cx="5475564" cy="560187"/>
              <a:chOff x="3275856" y="2933983"/>
              <a:chExt cx="5475564" cy="56018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275856" y="2933983"/>
                <a:ext cx="5475564" cy="560187"/>
                <a:chOff x="1331640" y="2712923"/>
                <a:chExt cx="5475564" cy="560187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482463" y="2740989"/>
                  <a:ext cx="5324741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331640" y="2712923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36043" y="3014022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ทารกมีศีรษะเล็กและพัฒนาการทางสมองช้า</a:t>
                </a:r>
              </a:p>
            </p:txBody>
          </p:sp>
        </p:grpSp>
        <p:pic>
          <p:nvPicPr>
            <p:cNvPr id="38" name="Picture 2" descr="C:\Users\FL4_Sirirat-Lon\Desktop\TOM\infor\infographic27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05604" y="2584743"/>
              <a:ext cx="709577" cy="75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905604" y="3308266"/>
            <a:ext cx="5845817" cy="1056838"/>
            <a:chOff x="2905604" y="3524290"/>
            <a:chExt cx="5845817" cy="1056838"/>
          </a:xfrm>
        </p:grpSpPr>
        <p:grpSp>
          <p:nvGrpSpPr>
            <p:cNvPr id="23" name="Group 22"/>
            <p:cNvGrpSpPr/>
            <p:nvPr/>
          </p:nvGrpSpPr>
          <p:grpSpPr>
            <a:xfrm>
              <a:off x="3275856" y="3860210"/>
              <a:ext cx="5475565" cy="720918"/>
              <a:chOff x="3275856" y="3860210"/>
              <a:chExt cx="5475565" cy="72091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275856" y="3860210"/>
                <a:ext cx="5475565" cy="653946"/>
                <a:chOff x="1290926" y="3639150"/>
                <a:chExt cx="5475565" cy="653946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1513759" y="3639150"/>
                  <a:ext cx="5252732" cy="653946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290926" y="3680536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836043" y="3873242"/>
                <a:ext cx="48838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หากมารดาติดสารเสพติด ทารกจะติดไปด้วย และอาจทำให้ทารกเสียชีวิตได้</a:t>
                </a:r>
              </a:p>
            </p:txBody>
          </p:sp>
        </p:grpSp>
        <p:pic>
          <p:nvPicPr>
            <p:cNvPr id="39" name="Picture 2" descr="C:\Users\FL4_Sirirat-Lon\Desktop\TOM\infor\infographic27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05604" y="3524290"/>
              <a:ext cx="709577" cy="75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 Same Side Corner Rectangle 62"/>
          <p:cNvSpPr/>
          <p:nvPr/>
        </p:nvSpPr>
        <p:spPr>
          <a:xfrm>
            <a:off x="251520" y="836712"/>
            <a:ext cx="3816291" cy="504056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5" r="3399"/>
          <a:stretch/>
        </p:blipFill>
        <p:spPr>
          <a:xfrm>
            <a:off x="6231163" y="2556242"/>
            <a:ext cx="2915815" cy="425712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9512" y="764704"/>
            <a:ext cx="3816291" cy="4419490"/>
            <a:chOff x="323661" y="1988840"/>
            <a:chExt cx="3816291" cy="4419490"/>
          </a:xfrm>
        </p:grpSpPr>
        <p:grpSp>
          <p:nvGrpSpPr>
            <p:cNvPr id="16" name="Group 15"/>
            <p:cNvGrpSpPr/>
            <p:nvPr/>
          </p:nvGrpSpPr>
          <p:grpSpPr>
            <a:xfrm>
              <a:off x="323661" y="1988840"/>
              <a:ext cx="3816291" cy="509862"/>
              <a:chOff x="2339884" y="1340768"/>
              <a:chExt cx="3816291" cy="509862"/>
            </a:xfrm>
          </p:grpSpPr>
          <p:sp>
            <p:nvSpPr>
              <p:cNvPr id="17" name="Round Same Side Corner Rectangle 16"/>
              <p:cNvSpPr/>
              <p:nvPr/>
            </p:nvSpPr>
            <p:spPr>
              <a:xfrm>
                <a:off x="2339884" y="1340768"/>
                <a:ext cx="3816291" cy="504056"/>
              </a:xfrm>
              <a:prstGeom prst="round2Same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10533" y="1388965"/>
                <a:ext cx="3586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ผลกระทบที่มีต่อมารดาและทารกในครรภ์</a:t>
                </a:r>
              </a:p>
            </p:txBody>
          </p:sp>
        </p:grp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611696" y="2492896"/>
              <a:ext cx="0" cy="391543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7546" y="1556792"/>
            <a:ext cx="8001631" cy="369332"/>
            <a:chOff x="467546" y="2420888"/>
            <a:chExt cx="8001631" cy="369332"/>
          </a:xfrm>
        </p:grpSpPr>
        <p:grpSp>
          <p:nvGrpSpPr>
            <p:cNvPr id="27" name="Group 26"/>
            <p:cNvGrpSpPr/>
            <p:nvPr/>
          </p:nvGrpSpPr>
          <p:grpSpPr>
            <a:xfrm>
              <a:off x="467546" y="2465603"/>
              <a:ext cx="1095810" cy="216024"/>
              <a:chOff x="611695" y="2600908"/>
              <a:chExt cx="1095810" cy="21602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11695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572737" y="2420888"/>
              <a:ext cx="6896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ถุงน้ำคร่ำ คอยทำหน้าที่พยุงทารกให้เจริญเติบโตปกป้องตัวรกที่ติดกับผนังมดลูกของมารดาที่เชื่อมมาถึงสายสะดือ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6" y="1990581"/>
            <a:ext cx="8181167" cy="369332"/>
            <a:chOff x="467546" y="2780928"/>
            <a:chExt cx="8181167" cy="369332"/>
          </a:xfrm>
        </p:grpSpPr>
        <p:grpSp>
          <p:nvGrpSpPr>
            <p:cNvPr id="28" name="Group 27"/>
            <p:cNvGrpSpPr/>
            <p:nvPr/>
          </p:nvGrpSpPr>
          <p:grpSpPr>
            <a:xfrm>
              <a:off x="467546" y="2855683"/>
              <a:ext cx="1095810" cy="216024"/>
              <a:chOff x="611695" y="2600908"/>
              <a:chExt cx="1095810" cy="21602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11695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572737" y="2780928"/>
              <a:ext cx="7075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อาหารของมารดา จำเป็นต้องได้รับสารอาหารที่มีคุณค่าอุดมไปด้วยวิตามินและแร่ธาตุให้ได้สัดส่วนและถูกสุขลักษณะ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6927" y="2422629"/>
            <a:ext cx="6243373" cy="369332"/>
            <a:chOff x="476927" y="3140968"/>
            <a:chExt cx="6243373" cy="369332"/>
          </a:xfrm>
        </p:grpSpPr>
        <p:grpSp>
          <p:nvGrpSpPr>
            <p:cNvPr id="32" name="Group 31"/>
            <p:cNvGrpSpPr/>
            <p:nvPr/>
          </p:nvGrpSpPr>
          <p:grpSpPr>
            <a:xfrm>
              <a:off x="476927" y="3200201"/>
              <a:ext cx="1095810" cy="216024"/>
              <a:chOff x="611695" y="2600908"/>
              <a:chExt cx="1095810" cy="21602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11695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72737" y="3140968"/>
              <a:ext cx="514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สุขภาพของมารดา ถือว่าเป็นสิ่งที่มีความสำคัญต่อการเจริญเติบโตของทารกในครรภ์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6927" y="2854677"/>
            <a:ext cx="5692177" cy="369332"/>
            <a:chOff x="476927" y="3501008"/>
            <a:chExt cx="5692177" cy="369332"/>
          </a:xfrm>
        </p:grpSpPr>
        <p:grpSp>
          <p:nvGrpSpPr>
            <p:cNvPr id="36" name="Group 35"/>
            <p:cNvGrpSpPr/>
            <p:nvPr/>
          </p:nvGrpSpPr>
          <p:grpSpPr>
            <a:xfrm>
              <a:off x="476927" y="3562273"/>
              <a:ext cx="1095810" cy="216024"/>
              <a:chOff x="611695" y="2600908"/>
              <a:chExt cx="1095810" cy="21602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11695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563356" y="3501008"/>
              <a:ext cx="460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ยาบางชนิดที่มารดารับประมาณขณะตั้งครรภ์ อาจส่งผลกระทบต่อทารกได้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544" y="3286725"/>
            <a:ext cx="4866396" cy="369332"/>
            <a:chOff x="467544" y="3861048"/>
            <a:chExt cx="4866396" cy="369332"/>
          </a:xfrm>
        </p:grpSpPr>
        <p:grpSp>
          <p:nvGrpSpPr>
            <p:cNvPr id="40" name="Group 39"/>
            <p:cNvGrpSpPr/>
            <p:nvPr/>
          </p:nvGrpSpPr>
          <p:grpSpPr>
            <a:xfrm>
              <a:off x="467544" y="3926810"/>
              <a:ext cx="1122537" cy="216024"/>
              <a:chOff x="584968" y="2600908"/>
              <a:chExt cx="1122537" cy="216024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84968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577784" y="3861048"/>
              <a:ext cx="3756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สภาพจิตใจของมารดามีผลต่อสภาพจิตใจของทารกในครรภ์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7411" y="3718773"/>
            <a:ext cx="8652687" cy="646331"/>
            <a:chOff x="467411" y="4221088"/>
            <a:chExt cx="8652687" cy="646331"/>
          </a:xfrm>
        </p:grpSpPr>
        <p:grpSp>
          <p:nvGrpSpPr>
            <p:cNvPr id="44" name="Group 43"/>
            <p:cNvGrpSpPr/>
            <p:nvPr/>
          </p:nvGrpSpPr>
          <p:grpSpPr>
            <a:xfrm>
              <a:off x="467411" y="4282353"/>
              <a:ext cx="1095810" cy="216024"/>
              <a:chOff x="611695" y="2600908"/>
              <a:chExt cx="1095810" cy="21602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11695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77649" y="4221088"/>
              <a:ext cx="7542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อุบัติเหตุที่เกิดขึ้นในระยะตั้งครรภ์อาจส่งผลให้ทารกคลอดก่อนกำหนด ความผิดปกติหรือคลอดยากได้ ซึ่งมีผลให้สมองพิการ 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มีพัฒนาการเจริญเติบโตผิดปกติ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927" y="4366845"/>
            <a:ext cx="8596818" cy="646331"/>
            <a:chOff x="476927" y="4797152"/>
            <a:chExt cx="8596818" cy="646331"/>
          </a:xfrm>
        </p:grpSpPr>
        <p:grpSp>
          <p:nvGrpSpPr>
            <p:cNvPr id="48" name="Group 47"/>
            <p:cNvGrpSpPr/>
            <p:nvPr/>
          </p:nvGrpSpPr>
          <p:grpSpPr>
            <a:xfrm>
              <a:off x="476927" y="4858417"/>
              <a:ext cx="1095810" cy="216024"/>
              <a:chOff x="611695" y="2600908"/>
              <a:chExt cx="1095810" cy="21602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11695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563356" y="4797152"/>
              <a:ext cx="7510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ความพร้อมของบิดามารดาในการมีบุตร เป็นสิ่งที่มีผลต่อสุขภาพและการเจริญเติบโตย่อมทำให้เด็กมีพัฒนาการในด้านต่างๆ 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เป็นไปอย่างสมบูรณ์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2499" y="5014917"/>
            <a:ext cx="8586965" cy="646331"/>
            <a:chOff x="462499" y="5373216"/>
            <a:chExt cx="8586965" cy="646331"/>
          </a:xfrm>
        </p:grpSpPr>
        <p:grpSp>
          <p:nvGrpSpPr>
            <p:cNvPr id="52" name="Group 51"/>
            <p:cNvGrpSpPr/>
            <p:nvPr/>
          </p:nvGrpSpPr>
          <p:grpSpPr>
            <a:xfrm>
              <a:off x="462499" y="5434481"/>
              <a:ext cx="1095810" cy="216024"/>
              <a:chOff x="611695" y="2600908"/>
              <a:chExt cx="1095810" cy="21602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611695" y="2708920"/>
                <a:ext cx="879786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1491481" y="2600908"/>
                <a:ext cx="216024" cy="21602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572737" y="5373216"/>
              <a:ext cx="7476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การได้รับการดูแลเอาใจใส่จากแพทย์หรือเจ้าหน้าที่สาธารณสุขอย่างใกล้ชิด โดยการไปฝากครรภ์ขณะตั้งครรภ์หรือเตรียมตัว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เพื่อคลอด และให้มารดาได้ปฏิบัติตนได้อย่างถูกต้อง เพื่อให้ทารกมีสุขภาพแข็งแรงสมบูรณ์</a:t>
              </a:r>
            </a:p>
          </p:txBody>
        </p:sp>
      </p:grpSp>
      <p:grpSp>
        <p:nvGrpSpPr>
          <p:cNvPr id="5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6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2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7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39"/>
          <a:stretch/>
        </p:blipFill>
        <p:spPr bwMode="auto">
          <a:xfrm>
            <a:off x="16670" y="1523797"/>
            <a:ext cx="3091696" cy="52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 Same Side Corner Rectangle 32"/>
          <p:cNvSpPr/>
          <p:nvPr/>
        </p:nvSpPr>
        <p:spPr>
          <a:xfrm>
            <a:off x="2051720" y="836712"/>
            <a:ext cx="4896411" cy="504056"/>
          </a:xfrm>
          <a:prstGeom prst="round2Same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79712" y="764704"/>
            <a:ext cx="4896411" cy="510449"/>
            <a:chOff x="2339884" y="1340768"/>
            <a:chExt cx="4896411" cy="510449"/>
          </a:xfrm>
        </p:grpSpPr>
        <p:sp>
          <p:nvSpPr>
            <p:cNvPr id="15" name="Round Same Side Corner Rectangle 14"/>
            <p:cNvSpPr/>
            <p:nvPr/>
          </p:nvSpPr>
          <p:spPr>
            <a:xfrm>
              <a:off x="2339884" y="1340768"/>
              <a:ext cx="4896411" cy="504056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93121" y="1389552"/>
              <a:ext cx="4823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ผลกระทบของการติดเชื้อที่มีต่อมารดาและทารกในครรภ์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-10" y="1501552"/>
            <a:ext cx="1259642" cy="45501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1678" y="4869158"/>
            <a:ext cx="1008114" cy="1008114"/>
          </a:xfrm>
          <a:prstGeom prst="ellipse">
            <a:avLst/>
          </a:prstGeom>
          <a:solidFill>
            <a:schemeClr val="tx1">
              <a:lumMod val="75000"/>
              <a:lumOff val="2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2" name="Picture 4" descr="C:\Users\tongchai.cha\Desktop\A\A4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4368" flipH="1" flipV="1">
            <a:off x="1660134" y="4803546"/>
            <a:ext cx="958254" cy="10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FL4_Sirirat-Lon\Desktop\TOM\infor\infographic3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898839"/>
            <a:ext cx="1851691" cy="11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75856" y="1849860"/>
            <a:ext cx="5475565" cy="560187"/>
            <a:chOff x="3275856" y="1849860"/>
            <a:chExt cx="5475565" cy="560187"/>
          </a:xfrm>
        </p:grpSpPr>
        <p:grpSp>
          <p:nvGrpSpPr>
            <p:cNvPr id="13" name="Group 12"/>
            <p:cNvGrpSpPr/>
            <p:nvPr/>
          </p:nvGrpSpPr>
          <p:grpSpPr>
            <a:xfrm>
              <a:off x="3275856" y="1849860"/>
              <a:ext cx="5475565" cy="560187"/>
              <a:chOff x="3275856" y="2065884"/>
              <a:chExt cx="5475565" cy="56018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3836043" y="2152074"/>
                <a:ext cx="3879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ทารกที่คลอดออกมามีน้ำหนักตัวน้อย จะมีพัฒนาการช้า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06329" y="1864153"/>
              <a:ext cx="502724" cy="504513"/>
              <a:chOff x="5397500" y="5105400"/>
              <a:chExt cx="942950" cy="946306"/>
            </a:xfrm>
          </p:grpSpPr>
          <p:pic>
            <p:nvPicPr>
              <p:cNvPr id="57" name="Picture 2" descr="C:\Users\FL4_Sirirat-Lon\Desktop\TOM\infor\infographic30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97500" y="5105400"/>
                <a:ext cx="880452" cy="946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ound Diagonal Corner Rectangle 6"/>
              <p:cNvSpPr/>
              <p:nvPr/>
            </p:nvSpPr>
            <p:spPr>
              <a:xfrm>
                <a:off x="6246202" y="5608290"/>
                <a:ext cx="94248" cy="144016"/>
              </a:xfrm>
              <a:prstGeom prst="round2Diag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275856" y="2746024"/>
            <a:ext cx="5475564" cy="731285"/>
            <a:chOff x="3275856" y="2746024"/>
            <a:chExt cx="5475564" cy="731285"/>
          </a:xfrm>
        </p:grpSpPr>
        <p:grpSp>
          <p:nvGrpSpPr>
            <p:cNvPr id="18" name="Group 17"/>
            <p:cNvGrpSpPr/>
            <p:nvPr/>
          </p:nvGrpSpPr>
          <p:grpSpPr>
            <a:xfrm>
              <a:off x="3275856" y="2746024"/>
              <a:ext cx="5475564" cy="731285"/>
              <a:chOff x="3275856" y="2962048"/>
              <a:chExt cx="5475564" cy="73128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275856" y="2962048"/>
                <a:ext cx="5475564" cy="682975"/>
                <a:chOff x="1331640" y="2740988"/>
                <a:chExt cx="5475564" cy="68297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482463" y="2740988"/>
                  <a:ext cx="5324741" cy="682975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331640" y="2789123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36043" y="2985447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ทารกที่อยู่ในครรภ์จะเจริญเติบโตช้า สุขภาพไม่แข็งแรงเมื่อคลอดออกมาหรือเสียชีวิต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306329" y="2794159"/>
              <a:ext cx="502724" cy="504513"/>
              <a:chOff x="5397500" y="5105400"/>
              <a:chExt cx="942950" cy="946306"/>
            </a:xfrm>
          </p:grpSpPr>
          <p:pic>
            <p:nvPicPr>
              <p:cNvPr id="60" name="Picture 2" descr="C:\Users\FL4_Sirirat-Lon\Desktop\TOM\infor\infographic30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97500" y="5105400"/>
                <a:ext cx="880452" cy="946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ound Diagonal Corner Rectangle 60"/>
              <p:cNvSpPr/>
              <p:nvPr/>
            </p:nvSpPr>
            <p:spPr>
              <a:xfrm>
                <a:off x="6246202" y="5608290"/>
                <a:ext cx="94248" cy="144016"/>
              </a:xfrm>
              <a:prstGeom prst="round2Diag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275856" y="3644186"/>
            <a:ext cx="5475565" cy="720918"/>
            <a:chOff x="3275856" y="3644186"/>
            <a:chExt cx="5475565" cy="720918"/>
          </a:xfrm>
        </p:grpSpPr>
        <p:grpSp>
          <p:nvGrpSpPr>
            <p:cNvPr id="23" name="Group 22"/>
            <p:cNvGrpSpPr/>
            <p:nvPr/>
          </p:nvGrpSpPr>
          <p:grpSpPr>
            <a:xfrm>
              <a:off x="3275856" y="3644186"/>
              <a:ext cx="5475565" cy="720918"/>
              <a:chOff x="3275856" y="3860210"/>
              <a:chExt cx="5475565" cy="72091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275856" y="3860210"/>
                <a:ext cx="5475565" cy="653946"/>
                <a:chOff x="1290926" y="3639150"/>
                <a:chExt cx="5475565" cy="653946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1513759" y="3639150"/>
                  <a:ext cx="5252732" cy="653946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290926" y="3680536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836043" y="3873242"/>
                <a:ext cx="48838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มารดาที่ติดเชื้อควรเข้ารับการรักษาทันที เพราะจะส่งผลต่อการตั้งครรภ์หรือคลอดก่อนกำหนดได้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306974" y="3695098"/>
              <a:ext cx="502724" cy="504513"/>
              <a:chOff x="5397500" y="5105400"/>
              <a:chExt cx="942950" cy="946306"/>
            </a:xfrm>
          </p:grpSpPr>
          <p:pic>
            <p:nvPicPr>
              <p:cNvPr id="64" name="Picture 2" descr="C:\Users\FL4_Sirirat-Lon\Desktop\TOM\infor\infographic30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97500" y="5105400"/>
                <a:ext cx="880452" cy="946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Round Diagonal Corner Rectangle 64"/>
              <p:cNvSpPr/>
              <p:nvPr/>
            </p:nvSpPr>
            <p:spPr>
              <a:xfrm>
                <a:off x="6246202" y="5608290"/>
                <a:ext cx="94248" cy="144016"/>
              </a:xfrm>
              <a:prstGeom prst="round2Diag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4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4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6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51"/>
          <a:stretch/>
        </p:blipFill>
        <p:spPr bwMode="auto">
          <a:xfrm>
            <a:off x="16670" y="1523797"/>
            <a:ext cx="3143469" cy="524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 Same Side Corner Rectangle 32"/>
          <p:cNvSpPr/>
          <p:nvPr/>
        </p:nvSpPr>
        <p:spPr>
          <a:xfrm>
            <a:off x="2051587" y="836712"/>
            <a:ext cx="4896411" cy="504056"/>
          </a:xfrm>
          <a:prstGeom prst="round2Same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79712" y="764704"/>
            <a:ext cx="4896411" cy="519327"/>
            <a:chOff x="2339884" y="1340768"/>
            <a:chExt cx="4896411" cy="519327"/>
          </a:xfrm>
        </p:grpSpPr>
        <p:sp>
          <p:nvSpPr>
            <p:cNvPr id="15" name="Round Same Side Corner Rectangle 14"/>
            <p:cNvSpPr/>
            <p:nvPr/>
          </p:nvSpPr>
          <p:spPr>
            <a:xfrm>
              <a:off x="2339884" y="1340768"/>
              <a:ext cx="4896411" cy="504056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45341" y="1398430"/>
              <a:ext cx="4790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โรคที่เกิดจาก</a:t>
              </a:r>
              <a:r>
                <a:rPr lang="th-TH" sz="2400" b="1" dirty="0" err="1">
                  <a:latin typeface="TH Sarabun New" pitchFamily="34" charset="-34"/>
                  <a:cs typeface="TH Sarabun New" pitchFamily="34" charset="-34"/>
                </a:rPr>
                <a:t>ภาวะการ</a:t>
              </a: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ตั้งครรภ์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-10" y="1501552"/>
            <a:ext cx="1259642" cy="45501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1678" y="4869158"/>
            <a:ext cx="1008114" cy="1008114"/>
          </a:xfrm>
          <a:prstGeom prst="ellipse">
            <a:avLst/>
          </a:prstGeom>
          <a:solidFill>
            <a:schemeClr val="tx1">
              <a:lumMod val="75000"/>
              <a:lumOff val="2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2" name="Picture 4" descr="C:\Users\tongchai.cha\Desktop\A\A4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4368" flipH="1" flipV="1">
            <a:off x="1660134" y="4803546"/>
            <a:ext cx="958254" cy="10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FL4_Sirirat-Lon\Desktop\TOM\infor\infographic3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5"/>
          <a:stretch/>
        </p:blipFill>
        <p:spPr bwMode="auto">
          <a:xfrm>
            <a:off x="7155052" y="404664"/>
            <a:ext cx="960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FL4_Sirirat-Lon\Desktop\TOM\infor\infographic30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1323045"/>
            <a:ext cx="547674" cy="6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75856" y="1835509"/>
            <a:ext cx="5475565" cy="665795"/>
            <a:chOff x="3275856" y="1835509"/>
            <a:chExt cx="5475565" cy="665795"/>
          </a:xfrm>
        </p:grpSpPr>
        <p:grpSp>
          <p:nvGrpSpPr>
            <p:cNvPr id="13" name="Group 12"/>
            <p:cNvGrpSpPr/>
            <p:nvPr/>
          </p:nvGrpSpPr>
          <p:grpSpPr>
            <a:xfrm>
              <a:off x="3275856" y="1849860"/>
              <a:ext cx="5475565" cy="560187"/>
              <a:chOff x="3275856" y="2065884"/>
              <a:chExt cx="5475565" cy="56018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3836043" y="2152074"/>
                <a:ext cx="1670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โรคโลหิตจางในมารดา</a:t>
                </a:r>
              </a:p>
            </p:txBody>
          </p:sp>
        </p:grpSp>
        <p:pic>
          <p:nvPicPr>
            <p:cNvPr id="81" name="Picture 2" descr="C:\Users\FL4_Sirirat-Lon\Desktop\TOM\infor\infographic3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2112" y="1835509"/>
              <a:ext cx="547674" cy="6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272899" y="2501304"/>
            <a:ext cx="5475565" cy="667487"/>
            <a:chOff x="3272899" y="2501304"/>
            <a:chExt cx="5475565" cy="667487"/>
          </a:xfrm>
        </p:grpSpPr>
        <p:grpSp>
          <p:nvGrpSpPr>
            <p:cNvPr id="34" name="Group 33"/>
            <p:cNvGrpSpPr/>
            <p:nvPr/>
          </p:nvGrpSpPr>
          <p:grpSpPr>
            <a:xfrm>
              <a:off x="3272899" y="2501304"/>
              <a:ext cx="5475565" cy="560187"/>
              <a:chOff x="3275856" y="2065884"/>
              <a:chExt cx="5475565" cy="56018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3836043" y="2152074"/>
                <a:ext cx="22060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โรคเบาหวานจากการตั้งครรภ์ </a:t>
                </a:r>
              </a:p>
            </p:txBody>
          </p:sp>
        </p:grpSp>
        <p:pic>
          <p:nvPicPr>
            <p:cNvPr id="82" name="Picture 2" descr="C:\Users\FL4_Sirirat-Lon\Desktop\TOM\infor\infographic3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8369" y="2502996"/>
              <a:ext cx="547674" cy="6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75856" y="3156845"/>
            <a:ext cx="5475565" cy="694324"/>
            <a:chOff x="3275856" y="3156845"/>
            <a:chExt cx="5475565" cy="694324"/>
          </a:xfrm>
        </p:grpSpPr>
        <p:grpSp>
          <p:nvGrpSpPr>
            <p:cNvPr id="39" name="Group 38"/>
            <p:cNvGrpSpPr/>
            <p:nvPr/>
          </p:nvGrpSpPr>
          <p:grpSpPr>
            <a:xfrm>
              <a:off x="3275856" y="3156845"/>
              <a:ext cx="5475565" cy="560187"/>
              <a:chOff x="3275856" y="2065884"/>
              <a:chExt cx="5475565" cy="56018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3836043" y="2152074"/>
                <a:ext cx="18085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โรคหัวใจกับการตั้งครรภ์</a:t>
                </a:r>
              </a:p>
            </p:txBody>
          </p:sp>
        </p:grpSp>
        <p:pic>
          <p:nvPicPr>
            <p:cNvPr id="83" name="Picture 2" descr="C:\Users\FL4_Sirirat-Lon\Desktop\TOM\infor\infographic3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92915" y="3185374"/>
              <a:ext cx="547674" cy="6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275856" y="3804917"/>
            <a:ext cx="5475565" cy="703863"/>
            <a:chOff x="3275856" y="3804917"/>
            <a:chExt cx="5475565" cy="703863"/>
          </a:xfrm>
        </p:grpSpPr>
        <p:grpSp>
          <p:nvGrpSpPr>
            <p:cNvPr id="59" name="Group 58"/>
            <p:cNvGrpSpPr/>
            <p:nvPr/>
          </p:nvGrpSpPr>
          <p:grpSpPr>
            <a:xfrm>
              <a:off x="3275856" y="3804917"/>
              <a:ext cx="5475565" cy="560187"/>
              <a:chOff x="3275856" y="2065884"/>
              <a:chExt cx="5475565" cy="560187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3836043" y="2152074"/>
                <a:ext cx="11801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โรคหัดเยอรมัน</a:t>
                </a:r>
              </a:p>
            </p:txBody>
          </p:sp>
        </p:grpSp>
        <p:pic>
          <p:nvPicPr>
            <p:cNvPr id="84" name="Picture 2" descr="C:\Users\FL4_Sirirat-Lon\Desktop\TOM\infor\infographic3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92915" y="3842985"/>
              <a:ext cx="547674" cy="6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75856" y="4452989"/>
            <a:ext cx="5475565" cy="703863"/>
            <a:chOff x="3275856" y="4452989"/>
            <a:chExt cx="5475565" cy="703863"/>
          </a:xfrm>
        </p:grpSpPr>
        <p:grpSp>
          <p:nvGrpSpPr>
            <p:cNvPr id="64" name="Group 63"/>
            <p:cNvGrpSpPr/>
            <p:nvPr/>
          </p:nvGrpSpPr>
          <p:grpSpPr>
            <a:xfrm>
              <a:off x="3275856" y="4452989"/>
              <a:ext cx="5475565" cy="560187"/>
              <a:chOff x="3275856" y="2065884"/>
              <a:chExt cx="5475565" cy="56018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3836043" y="2152074"/>
                <a:ext cx="2302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ภาวะความ</a:t>
                </a:r>
                <a:r>
                  <a:rPr lang="th-TH" sz="2000" dirty="0" err="1">
                    <a:latin typeface="TH Sarabun New" pitchFamily="34" charset="-34"/>
                    <a:cs typeface="TH Sarabun New" pitchFamily="34" charset="-34"/>
                  </a:rPr>
                  <a:t>ดันโล</a:t>
                </a: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หินสูงในมารดา</a:t>
                </a:r>
              </a:p>
            </p:txBody>
          </p:sp>
        </p:grpSp>
        <p:pic>
          <p:nvPicPr>
            <p:cNvPr id="85" name="Picture 2" descr="C:\Users\FL4_Sirirat-Lon\Desktop\TOM\infor\infographic3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92915" y="4491057"/>
              <a:ext cx="547674" cy="6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275856" y="5101061"/>
            <a:ext cx="5475565" cy="703863"/>
            <a:chOff x="3275856" y="5101061"/>
            <a:chExt cx="5475565" cy="703863"/>
          </a:xfrm>
        </p:grpSpPr>
        <p:grpSp>
          <p:nvGrpSpPr>
            <p:cNvPr id="69" name="Group 68"/>
            <p:cNvGrpSpPr/>
            <p:nvPr/>
          </p:nvGrpSpPr>
          <p:grpSpPr>
            <a:xfrm>
              <a:off x="3275856" y="5101061"/>
              <a:ext cx="5475565" cy="560187"/>
              <a:chOff x="3275856" y="2065884"/>
              <a:chExt cx="5475565" cy="560187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71" name="Rectangle 70"/>
              <p:cNvSpPr/>
              <p:nvPr/>
            </p:nvSpPr>
            <p:spPr>
              <a:xfrm>
                <a:off x="3836043" y="2152074"/>
                <a:ext cx="21611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การติดเชื้อในทางเดินปัสสาวะ</a:t>
                </a:r>
              </a:p>
            </p:txBody>
          </p:sp>
        </p:grpSp>
        <p:pic>
          <p:nvPicPr>
            <p:cNvPr id="86" name="Picture 2" descr="C:\Users\FL4_Sirirat-Lon\Desktop\TOM\infor\infographic3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92915" y="5139129"/>
              <a:ext cx="547674" cy="6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75856" y="5749133"/>
            <a:ext cx="5475565" cy="703863"/>
            <a:chOff x="3275856" y="5749133"/>
            <a:chExt cx="5475565" cy="703863"/>
          </a:xfrm>
        </p:grpSpPr>
        <p:grpSp>
          <p:nvGrpSpPr>
            <p:cNvPr id="74" name="Group 73"/>
            <p:cNvGrpSpPr/>
            <p:nvPr/>
          </p:nvGrpSpPr>
          <p:grpSpPr>
            <a:xfrm>
              <a:off x="3275856" y="5749133"/>
              <a:ext cx="5475565" cy="560187"/>
              <a:chOff x="3275856" y="2065884"/>
              <a:chExt cx="5475565" cy="5601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B88C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3836043" y="2152074"/>
                <a:ext cx="8386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โรคซิฟิลิส</a:t>
                </a:r>
              </a:p>
            </p:txBody>
          </p:sp>
        </p:grpSp>
        <p:pic>
          <p:nvPicPr>
            <p:cNvPr id="87" name="Picture 2" descr="C:\Users\FL4_Sirirat-Lon\Desktop\TOM\infor\infographic3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92915" y="5787201"/>
              <a:ext cx="547674" cy="6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8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90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9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6156176" y="1404593"/>
            <a:ext cx="2987825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 อนามัยเจริญพันธุ์</a:t>
            </a:r>
          </a:p>
          <a:p>
            <a:pPr lvl="0" algn="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และการตั้งครรภ์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๓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33256"/>
            <a:ext cx="7772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๑. อธิบายอนามัยแม่และเด็ก การวางแผนครอบครัวและวิธีการปฏิบัติตนที่เหมาะสมได้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๒. วิเคราะห์ปัจจัยที่มีผลกระทบต่อการตั้งครรภ์ได้</a:t>
            </a:r>
          </a:p>
        </p:txBody>
      </p:sp>
    </p:spTree>
    <p:extLst>
      <p:ext uri="{BB962C8B-B14F-4D97-AF65-F5344CB8AC3E}">
        <p14:creationId xmlns:p14="http://schemas.microsoft.com/office/powerpoint/2010/main" val="222516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3059832" y="1268760"/>
            <a:ext cx="5688632" cy="2016224"/>
          </a:xfrm>
          <a:prstGeom prst="round2DiagRect">
            <a:avLst>
              <a:gd name="adj1" fmla="val 7861"/>
              <a:gd name="adj2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16632"/>
            <a:ext cx="3852198" cy="864096"/>
            <a:chOff x="107504" y="116632"/>
            <a:chExt cx="3852198" cy="864096"/>
          </a:xfrm>
        </p:grpSpPr>
        <p:sp>
          <p:nvSpPr>
            <p:cNvPr id="5" name="Flowchart: Display 4"/>
            <p:cNvSpPr/>
            <p:nvPr/>
          </p:nvSpPr>
          <p:spPr>
            <a:xfrm>
              <a:off x="107504" y="152636"/>
              <a:ext cx="3852198" cy="792088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0 w 9553"/>
                <a:gd name="connsiteY0" fmla="*/ 5000 h 10000"/>
                <a:gd name="connsiteX1" fmla="*/ 1667 w 9553"/>
                <a:gd name="connsiteY1" fmla="*/ 0 h 10000"/>
                <a:gd name="connsiteX2" fmla="*/ 8333 w 9553"/>
                <a:gd name="connsiteY2" fmla="*/ 0 h 10000"/>
                <a:gd name="connsiteX3" fmla="*/ 9553 w 9553"/>
                <a:gd name="connsiteY3" fmla="*/ 5000 h 10000"/>
                <a:gd name="connsiteX4" fmla="*/ 8333 w 9553"/>
                <a:gd name="connsiteY4" fmla="*/ 10000 h 10000"/>
                <a:gd name="connsiteX5" fmla="*/ 1667 w 9553"/>
                <a:gd name="connsiteY5" fmla="*/ 10000 h 10000"/>
                <a:gd name="connsiteX6" fmla="*/ 0 w 9553"/>
                <a:gd name="connsiteY6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3" h="10000">
                  <a:moveTo>
                    <a:pt x="0" y="5000"/>
                  </a:moveTo>
                  <a:lnTo>
                    <a:pt x="1667" y="0"/>
                  </a:lnTo>
                  <a:lnTo>
                    <a:pt x="8333" y="0"/>
                  </a:lnTo>
                  <a:cubicBezTo>
                    <a:pt x="9254" y="0"/>
                    <a:pt x="9553" y="2239"/>
                    <a:pt x="9553" y="5000"/>
                  </a:cubicBezTo>
                  <a:cubicBezTo>
                    <a:pt x="9553" y="7761"/>
                    <a:pt x="9254" y="10000"/>
                    <a:pt x="8333" y="10000"/>
                  </a:cubicBezTo>
                  <a:lnTo>
                    <a:pt x="1667" y="10000"/>
                  </a:lnTo>
                  <a:lnTo>
                    <a:pt x="0" y="50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  อนามัยเจริญพันธุ์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7504" y="116632"/>
              <a:ext cx="936104" cy="864096"/>
              <a:chOff x="107504" y="116632"/>
              <a:chExt cx="936104" cy="864096"/>
            </a:xfrm>
          </p:grpSpPr>
          <p:sp>
            <p:nvSpPr>
              <p:cNvPr id="4" name="Teardrop 3"/>
              <p:cNvSpPr/>
              <p:nvPr/>
            </p:nvSpPr>
            <p:spPr>
              <a:xfrm>
                <a:off x="179512" y="116632"/>
                <a:ext cx="864096" cy="864096"/>
              </a:xfrm>
              <a:prstGeom prst="teardrop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4800" dirty="0"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</p:txBody>
          </p:sp>
          <p:sp>
            <p:nvSpPr>
              <p:cNvPr id="6" name="Teardrop 5"/>
              <p:cNvSpPr/>
              <p:nvPr/>
            </p:nvSpPr>
            <p:spPr>
              <a:xfrm>
                <a:off x="107504" y="116632"/>
                <a:ext cx="864096" cy="864096"/>
              </a:xfrm>
              <a:prstGeom prst="teardrop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6000" dirty="0"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86" r="98741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0728"/>
            <a:ext cx="3635896" cy="55224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851920" y="3789040"/>
            <a:ext cx="219647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62900"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การวางแผนครอบครัว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64418" y="3789040"/>
            <a:ext cx="226802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2900"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การอนามัยแม่และเด็ก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9832" y="1268760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สภาวะที่สมบูรณ์พร้อมทั้งทางร่างกายและจิตใจของชายและหญิงสำหรับสืบทอดเผ่าพันธุ์  การได้รับการดูแลสุขภาพที่ถูกต้องและเหมาะสมในระหว่างของการตั้งครรภ์ รวมถึงได้รับข้อมูลข่าวสารและบริการสุขภาพอย่างปลอดภัย มีสิทธิเท่าเทียมกันทั้งชายและหญิง ประกอบด้วย</a:t>
            </a:r>
          </a:p>
        </p:txBody>
      </p:sp>
      <p:grpSp>
        <p:nvGrpSpPr>
          <p:cNvPr id="1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2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31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ongchai.cha\Desktop\TOM\Private\infor\infographic1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2" y="-16058"/>
            <a:ext cx="9161462" cy="68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02122" y="5811350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44155" y="620688"/>
            <a:ext cx="2868005" cy="526754"/>
          </a:xfrm>
          <a:prstGeom prst="roundRect">
            <a:avLst>
              <a:gd name="adj" fmla="val 492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การวางแผนครอบครัว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292080" y="1484784"/>
            <a:ext cx="3605896" cy="1296143"/>
          </a:xfrm>
          <a:prstGeom prst="roundRect">
            <a:avLst/>
          </a:prstGeom>
          <a:solidFill>
            <a:srgbClr val="C5D5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ตรวจสุขภาพและขอคำปรึกษาก่อนแต่งงานจากแพทย์เฉพาะทางเพื่อป้องกันโรคติดต่อทางเพศสัมพันธ์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00684" y="4293096"/>
            <a:ext cx="3597292" cy="1080120"/>
          </a:xfrm>
          <a:prstGeom prst="roundRect">
            <a:avLst/>
          </a:prstGeom>
          <a:solidFill>
            <a:srgbClr val="EDED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เลือกใช้วิธีคุมกำเนิดให้เหมาะสมเมื่อยัง</a:t>
            </a:r>
            <a:b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ไม่พร้อมหรือมีเพียงพอแล้วที่วางแผนไว้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92080" y="2893717"/>
            <a:ext cx="3605896" cy="1214581"/>
          </a:xfrm>
          <a:prstGeom prst="roundRect">
            <a:avLst/>
          </a:prstGeom>
          <a:solidFill>
            <a:srgbClr val="ECCE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พิจารณาจากสุขภาพอนามัย ด้านร่างกายและสภาพจิตใจของมารดาประกอบกับเศรษฐกิจของครอบครัว</a:t>
            </a:r>
          </a:p>
        </p:txBody>
      </p:sp>
      <p:pic>
        <p:nvPicPr>
          <p:cNvPr id="1027" name="Picture 3" descr="C:\Users\tongchai.cha\Desktop\TOM\Private\infor\infographic34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225262"/>
            <a:ext cx="5224666" cy="48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3600" y="5805264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9592" y="6295628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79712" y="5824846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20476" y="6314743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65656" y="6294924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00192" y="5824846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52320" y="6294924"/>
            <a:ext cx="1042016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485902" y="5814617"/>
            <a:ext cx="658098" cy="418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9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4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7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Texturizer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010" y="4976723"/>
            <a:ext cx="2054430" cy="1900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971600" y="1844824"/>
            <a:ext cx="5475565" cy="560187"/>
            <a:chOff x="1259632" y="1844824"/>
            <a:chExt cx="5475565" cy="560187"/>
          </a:xfrm>
        </p:grpSpPr>
        <p:sp>
          <p:nvSpPr>
            <p:cNvPr id="16" name="Rounded Rectangle 15"/>
            <p:cNvSpPr/>
            <p:nvPr/>
          </p:nvSpPr>
          <p:spPr>
            <a:xfrm>
              <a:off x="1478613" y="1882892"/>
              <a:ext cx="5256584" cy="50405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62900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เมื่อประจำเดือนไม่มาควรรีบไปพบแพทย์เพื่อทำการตรวจให้ชัดเจน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259632" y="1844824"/>
              <a:ext cx="560187" cy="560187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71600" y="2712923"/>
            <a:ext cx="5475564" cy="560187"/>
            <a:chOff x="1331640" y="2712923"/>
            <a:chExt cx="5475564" cy="560187"/>
          </a:xfrm>
        </p:grpSpPr>
        <p:sp>
          <p:nvSpPr>
            <p:cNvPr id="18" name="Rounded Rectangle 17"/>
            <p:cNvSpPr/>
            <p:nvPr/>
          </p:nvSpPr>
          <p:spPr>
            <a:xfrm>
              <a:off x="1482463" y="2740989"/>
              <a:ext cx="5324741" cy="504056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62900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ในระหว่างตั้งครรภ์ มารดาต้องดูแลตนเองอย่างดี พักผ่อนให้เพียงพอ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331640" y="2712923"/>
              <a:ext cx="560187" cy="560187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71600" y="3611084"/>
            <a:ext cx="5475564" cy="560187"/>
            <a:chOff x="1290926" y="3611084"/>
            <a:chExt cx="5475564" cy="560187"/>
          </a:xfrm>
        </p:grpSpPr>
        <p:sp>
          <p:nvSpPr>
            <p:cNvPr id="19" name="Rounded Rectangle 18"/>
            <p:cNvSpPr/>
            <p:nvPr/>
          </p:nvSpPr>
          <p:spPr>
            <a:xfrm>
              <a:off x="1513759" y="3639150"/>
              <a:ext cx="5252731" cy="50405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62900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 ก่อนถึงกำหนดคลอดควรเตรียมเสื้อผ้าและสิ่งของต่างๆให้พร้อม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290926" y="3611084"/>
              <a:ext cx="560187" cy="560187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1600" y="4500088"/>
            <a:ext cx="7131032" cy="560187"/>
            <a:chOff x="971600" y="4500088"/>
            <a:chExt cx="7131032" cy="560187"/>
          </a:xfrm>
        </p:grpSpPr>
        <p:sp>
          <p:nvSpPr>
            <p:cNvPr id="20" name="Rounded Rectangle 19"/>
            <p:cNvSpPr/>
            <p:nvPr/>
          </p:nvSpPr>
          <p:spPr>
            <a:xfrm>
              <a:off x="1158790" y="4547188"/>
              <a:ext cx="6943842" cy="46598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180000">
                <a:buFont typeface="Arial" pitchFamily="34" charset="0"/>
                <a:buChar char="•"/>
              </a:pP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หลังจากคลอด ต้องดูแลเอาใจใส่ในสุขภาพของทารก ตลอดการพาไปฉีดวัคซีนตามที่กำหนดไว้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971600" y="4500088"/>
              <a:ext cx="560187" cy="560187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1600" y="5375713"/>
            <a:ext cx="5475564" cy="560187"/>
            <a:chOff x="971600" y="5375713"/>
            <a:chExt cx="5475564" cy="560187"/>
          </a:xfrm>
        </p:grpSpPr>
        <p:sp>
          <p:nvSpPr>
            <p:cNvPr id="21" name="Rounded Rectangle 20"/>
            <p:cNvSpPr/>
            <p:nvPr/>
          </p:nvSpPr>
          <p:spPr>
            <a:xfrm>
              <a:off x="1098150" y="5411284"/>
              <a:ext cx="5349014" cy="50405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62900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 สำหรับมารดาหลังคลอดควรพักฟื้นและเว้นจากการทำงานหนัก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971600" y="5375713"/>
              <a:ext cx="560187" cy="560187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144155" y="620688"/>
            <a:ext cx="2868005" cy="526754"/>
          </a:xfrm>
          <a:prstGeom prst="roundRect">
            <a:avLst>
              <a:gd name="adj" fmla="val 492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การอนามัยแม่และเด็ก</a:t>
            </a:r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6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6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7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8" name="Straight Connector 27"/>
          <p:cNvCxnSpPr>
            <a:stCxn id="9" idx="6"/>
          </p:cNvCxnSpPr>
          <p:nvPr/>
        </p:nvCxnSpPr>
        <p:spPr>
          <a:xfrm>
            <a:off x="5508104" y="4509120"/>
            <a:ext cx="1039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379222" y="3540204"/>
            <a:ext cx="688723" cy="40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>
            <a:stCxn id="9" idx="2"/>
          </p:cNvCxnSpPr>
          <p:nvPr/>
        </p:nvCxnSpPr>
        <p:spPr>
          <a:xfrm flipH="1">
            <a:off x="2843808" y="450912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>
            <a:stCxn id="9" idx="3"/>
          </p:cNvCxnSpPr>
          <p:nvPr/>
        </p:nvCxnSpPr>
        <p:spPr>
          <a:xfrm flipH="1">
            <a:off x="3379222" y="5069211"/>
            <a:ext cx="653778" cy="66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>
            <a:stCxn id="9" idx="5"/>
          </p:cNvCxnSpPr>
          <p:nvPr/>
        </p:nvCxnSpPr>
        <p:spPr>
          <a:xfrm>
            <a:off x="5255016" y="5069211"/>
            <a:ext cx="685136" cy="685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</p:cNvCxnSpPr>
          <p:nvPr/>
        </p:nvCxnSpPr>
        <p:spPr>
          <a:xfrm flipV="1">
            <a:off x="5255016" y="3501008"/>
            <a:ext cx="541120" cy="44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115616" y="1052736"/>
            <a:ext cx="7200800" cy="1728192"/>
            <a:chOff x="1115616" y="1052736"/>
            <a:chExt cx="7200800" cy="1728192"/>
          </a:xfrm>
        </p:grpSpPr>
        <p:sp>
          <p:nvSpPr>
            <p:cNvPr id="11" name="Rounded Rectangle 10"/>
            <p:cNvSpPr/>
            <p:nvPr/>
          </p:nvSpPr>
          <p:spPr>
            <a:xfrm>
              <a:off x="1115616" y="1052736"/>
              <a:ext cx="7200800" cy="172819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39654" y="1124744"/>
              <a:ext cx="676073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 การตั้งครรภ์จะเริ่มต้นขึ้นเมื่อตัวอสุจิของผู้ชายมาปฏิสนธิกับไข่ของผู้หญิงเป็นสัญญาณแรกที่บ่งชี้ว่าได้มีการตั้งครรภ์เกิดขึ้น อาจมีอาการอย่างอื่นร่วมเกิดขึ้น เช่น คลื่นไส้อาเจียน เจ็บเต้านม การับรู้ในรสและกลิ่นของอาหารเปลี่ยนไป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ในระยะการตั้งครรภ์ ควรดูแลและเอาใจใส่สุขภาพของตนเป็นอย่างดี เพราะสุขภาพของมารดาอาจส่งต่อทารกในครรภ์ได้ ปัจจัยที่มีผลกระทบต่อการตั้งครรภ์ ดังนี้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504" y="116632"/>
            <a:ext cx="3852198" cy="864096"/>
            <a:chOff x="107504" y="116632"/>
            <a:chExt cx="3852198" cy="864096"/>
          </a:xfrm>
        </p:grpSpPr>
        <p:sp>
          <p:nvSpPr>
            <p:cNvPr id="22" name="Flowchart: Display 4"/>
            <p:cNvSpPr/>
            <p:nvPr/>
          </p:nvSpPr>
          <p:spPr>
            <a:xfrm>
              <a:off x="107504" y="152636"/>
              <a:ext cx="3852198" cy="792088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0 w 9553"/>
                <a:gd name="connsiteY0" fmla="*/ 5000 h 10000"/>
                <a:gd name="connsiteX1" fmla="*/ 1667 w 9553"/>
                <a:gd name="connsiteY1" fmla="*/ 0 h 10000"/>
                <a:gd name="connsiteX2" fmla="*/ 8333 w 9553"/>
                <a:gd name="connsiteY2" fmla="*/ 0 h 10000"/>
                <a:gd name="connsiteX3" fmla="*/ 9553 w 9553"/>
                <a:gd name="connsiteY3" fmla="*/ 5000 h 10000"/>
                <a:gd name="connsiteX4" fmla="*/ 8333 w 9553"/>
                <a:gd name="connsiteY4" fmla="*/ 10000 h 10000"/>
                <a:gd name="connsiteX5" fmla="*/ 1667 w 9553"/>
                <a:gd name="connsiteY5" fmla="*/ 10000 h 10000"/>
                <a:gd name="connsiteX6" fmla="*/ 0 w 9553"/>
                <a:gd name="connsiteY6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3" h="10000">
                  <a:moveTo>
                    <a:pt x="0" y="5000"/>
                  </a:moveTo>
                  <a:lnTo>
                    <a:pt x="1667" y="0"/>
                  </a:lnTo>
                  <a:lnTo>
                    <a:pt x="8333" y="0"/>
                  </a:lnTo>
                  <a:cubicBezTo>
                    <a:pt x="9254" y="0"/>
                    <a:pt x="9553" y="2239"/>
                    <a:pt x="9553" y="5000"/>
                  </a:cubicBezTo>
                  <a:cubicBezTo>
                    <a:pt x="9553" y="7761"/>
                    <a:pt x="9254" y="10000"/>
                    <a:pt x="8333" y="10000"/>
                  </a:cubicBezTo>
                  <a:lnTo>
                    <a:pt x="1667" y="10000"/>
                  </a:lnTo>
                  <a:lnTo>
                    <a:pt x="0" y="50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 การตั้งครรภ์</a:t>
              </a:r>
              <a:endParaRPr lang="th-TH" sz="3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504" y="116632"/>
              <a:ext cx="936104" cy="864096"/>
              <a:chOff x="107504" y="116632"/>
              <a:chExt cx="936104" cy="864096"/>
            </a:xfrm>
          </p:grpSpPr>
          <p:sp>
            <p:nvSpPr>
              <p:cNvPr id="24" name="Teardrop 23"/>
              <p:cNvSpPr/>
              <p:nvPr/>
            </p:nvSpPr>
            <p:spPr>
              <a:xfrm>
                <a:off x="179512" y="116632"/>
                <a:ext cx="864096" cy="864096"/>
              </a:xfrm>
              <a:prstGeom prst="teardrop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4800" dirty="0"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</p:txBody>
          </p:sp>
          <p:sp>
            <p:nvSpPr>
              <p:cNvPr id="25" name="Teardrop 24"/>
              <p:cNvSpPr/>
              <p:nvPr/>
            </p:nvSpPr>
            <p:spPr>
              <a:xfrm>
                <a:off x="107504" y="116632"/>
                <a:ext cx="864096" cy="864096"/>
              </a:xfrm>
              <a:prstGeom prst="teardrop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6000" dirty="0">
                    <a:latin typeface="TH Sarabun New" pitchFamily="34" charset="-34"/>
                    <a:cs typeface="TH Sarabun New" pitchFamily="34" charset="-34"/>
                  </a:rPr>
                  <a:t>๒</a:t>
                </a:r>
              </a:p>
            </p:txBody>
          </p:sp>
        </p:grpSp>
      </p:grpSp>
      <p:sp>
        <p:nvSpPr>
          <p:cNvPr id="9" name="Oval 8"/>
          <p:cNvSpPr/>
          <p:nvPr/>
        </p:nvSpPr>
        <p:spPr>
          <a:xfrm>
            <a:off x="3779912" y="3717032"/>
            <a:ext cx="1728192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0096" y="3844205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ปัจจัย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ที่มีผลกระทบ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ต่อการตั้งครรภ์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39674" y="2836093"/>
            <a:ext cx="1008112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72200" y="4005064"/>
            <a:ext cx="1008112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39674" y="5544947"/>
            <a:ext cx="1008112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41984" y="4005064"/>
            <a:ext cx="1008112" cy="10081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45330" y="5544947"/>
            <a:ext cx="1008112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45330" y="2836093"/>
            <a:ext cx="1008112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93878" y="3172906"/>
            <a:ext cx="678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บุหรี่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00192" y="4221088"/>
            <a:ext cx="1144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สารเสพติดอื่นๆ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06415" y="5715150"/>
            <a:ext cx="1144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สภาพ</a:t>
            </a:r>
            <a:br>
              <a:rPr lang="th-TH" sz="20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แวดล้อม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77004" y="5869038"/>
            <a:ext cx="1144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กาติดเชื้อ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79283" y="3140094"/>
            <a:ext cx="1144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แอลกอฮอล์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73658" y="4058022"/>
            <a:ext cx="1144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โรคที่เกิด</a:t>
            </a:r>
            <a:br>
              <a:rPr lang="th-TH" sz="18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จากภาวะ</a:t>
            </a:r>
            <a:br>
              <a:rPr lang="th-TH" sz="18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การตั้งครรภ์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41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48680"/>
            <a:ext cx="3528392" cy="25267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9552" y="313492"/>
            <a:ext cx="3635678" cy="595228"/>
            <a:chOff x="1080338" y="404664"/>
            <a:chExt cx="3635678" cy="595228"/>
          </a:xfrm>
        </p:grpSpPr>
        <p:sp>
          <p:nvSpPr>
            <p:cNvPr id="5" name="Rounded Rectangle 4"/>
            <p:cNvSpPr/>
            <p:nvPr/>
          </p:nvSpPr>
          <p:spPr>
            <a:xfrm>
              <a:off x="1080338" y="404664"/>
              <a:ext cx="3635678" cy="52322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80338" y="476672"/>
              <a:ext cx="36006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ปัจจัยที่มีผลกระทบต่อการตั้งครรภ์ 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5278" y="575102"/>
            <a:ext cx="432266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1960" y="575102"/>
            <a:ext cx="4860032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3815" y="3140968"/>
            <a:ext cx="6882211" cy="1015663"/>
          </a:xfrm>
          <a:prstGeom prst="round1Rect">
            <a:avLst>
              <a:gd name="adj" fmla="val 3654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     ๑. แอลกอฮอล์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มารดาที่ตั้งครรภ์ดื่มเข้าไปจะทำให้ระดับแอลกอฮอล์ในเลือดของมารดาสูงขึ้น 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และจะไหลเข้าสู่ทารกโดยตรงผ่านทางรก ซึ่งแอลกอฮอล์ในเลือดของทารกที่อยู่ในครรภ์มารดา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จะมีระดับสูงพอๆ กับมารดา แต่ทารกจะใช้เวลาในการขับสารพิษออกจากร่างกายมากกว่าถึงสองเท่า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4293096"/>
            <a:ext cx="6679897" cy="1015663"/>
          </a:xfrm>
          <a:prstGeom prst="round1Rect">
            <a:avLst>
              <a:gd name="adj" fmla="val 3654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     ๒. บุหรี่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เป็นสารเสพติดให้โทษ สำหรับมารดาที่ตั้งครรภ์การสูงบุหรี่ไม่ส่าจะก่อนการตั้งครรภ์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ระยะตั้งครรภ์ หลังตั้งครรภ์ หรือแม้กระทั่งการรับเอาควันบุหรี่เข้าสู่ร่างกายโดยทางอ้อม ล้วนเป็น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ผลเสียต่อทารกในครรภ์ทั้งสิ้น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338" y="5445224"/>
            <a:ext cx="8079456" cy="707886"/>
          </a:xfrm>
          <a:prstGeom prst="round1Rect">
            <a:avLst>
              <a:gd name="adj" fmla="val 365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     ๓. สารเสพติด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เมื่อเข้าสู่ร่างกายไม่ว่าจะทางใดก็ตาม ล้วนแล้วก่อให้เกิดผลเสียต่อร่างกาย มารดาที่เสพสารเสพติด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เข้าไปอาจส่งผลต่อทั้งมารดาและทารกในครรภ์ได้</a:t>
            </a:r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8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7164155" y="1418331"/>
            <a:ext cx="149178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70" y="1523797"/>
            <a:ext cx="3259186" cy="524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979712" y="770259"/>
            <a:ext cx="4968419" cy="576064"/>
            <a:chOff x="2195736" y="770259"/>
            <a:chExt cx="4968419" cy="576064"/>
          </a:xfrm>
        </p:grpSpPr>
        <p:sp>
          <p:nvSpPr>
            <p:cNvPr id="53" name="Round Same Side Corner Rectangle 52"/>
            <p:cNvSpPr/>
            <p:nvPr/>
          </p:nvSpPr>
          <p:spPr>
            <a:xfrm>
              <a:off x="2267744" y="842267"/>
              <a:ext cx="4896411" cy="504056"/>
            </a:xfrm>
            <a:prstGeom prst="round2Same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95736" y="770259"/>
              <a:ext cx="4907113" cy="504056"/>
              <a:chOff x="2339884" y="1340768"/>
              <a:chExt cx="4907113" cy="504056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>
                <a:off x="2339884" y="1340768"/>
                <a:ext cx="4896411" cy="50405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39884" y="1380674"/>
                <a:ext cx="4907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ผลกระทบของแอลกอฮอล์ที่มีต่อมารดาและทารกในครรภ์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-10" y="1501552"/>
            <a:ext cx="1259642" cy="45501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1678" y="4869158"/>
            <a:ext cx="1008114" cy="1008114"/>
          </a:xfrm>
          <a:prstGeom prst="ellipse">
            <a:avLst/>
          </a:prstGeom>
          <a:solidFill>
            <a:schemeClr val="tx1">
              <a:lumMod val="75000"/>
              <a:lumOff val="2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2" name="Picture 4" descr="C:\Users\tongchai.cha\Desktop\A\A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368" flipH="1" flipV="1">
            <a:off x="1660134" y="4803546"/>
            <a:ext cx="958254" cy="10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75856" y="1634355"/>
            <a:ext cx="5475565" cy="781247"/>
            <a:chOff x="3275856" y="1844824"/>
            <a:chExt cx="5475565" cy="781247"/>
          </a:xfrm>
        </p:grpSpPr>
        <p:grpSp>
          <p:nvGrpSpPr>
            <p:cNvPr id="13" name="Group 12"/>
            <p:cNvGrpSpPr/>
            <p:nvPr/>
          </p:nvGrpSpPr>
          <p:grpSpPr>
            <a:xfrm>
              <a:off x="3275856" y="2065884"/>
              <a:ext cx="5475565" cy="560187"/>
              <a:chOff x="3275856" y="2065884"/>
              <a:chExt cx="5475565" cy="56018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3836043" y="2152074"/>
                <a:ext cx="27542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หากดื่มประจำจะทำให้เกิดภาวะแท้งได้</a:t>
                </a:r>
              </a:p>
            </p:txBody>
          </p:sp>
        </p:grpSp>
        <p:pic>
          <p:nvPicPr>
            <p:cNvPr id="2054" name="Picture 6" descr="C:\Users\tongchai.cha\Desktop\TOM\Private\infor\infographic35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260" y="1844824"/>
              <a:ext cx="269644" cy="72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275856" y="2479647"/>
            <a:ext cx="5475564" cy="804054"/>
            <a:chOff x="3275856" y="2690116"/>
            <a:chExt cx="5475564" cy="804054"/>
          </a:xfrm>
        </p:grpSpPr>
        <p:grpSp>
          <p:nvGrpSpPr>
            <p:cNvPr id="18" name="Group 17"/>
            <p:cNvGrpSpPr/>
            <p:nvPr/>
          </p:nvGrpSpPr>
          <p:grpSpPr>
            <a:xfrm>
              <a:off x="3275856" y="2933983"/>
              <a:ext cx="5475564" cy="560187"/>
              <a:chOff x="3275856" y="2933983"/>
              <a:chExt cx="5475564" cy="56018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275856" y="2933983"/>
                <a:ext cx="5475564" cy="560187"/>
                <a:chOff x="1331640" y="2712923"/>
                <a:chExt cx="5475564" cy="560187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482463" y="2740989"/>
                  <a:ext cx="5324741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331640" y="2712923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36043" y="3014022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หากดื่มในช่วง ๓ เดือนแรก จะทำให้ทารกเกิดความผิดปกติ</a:t>
                </a:r>
              </a:p>
            </p:txBody>
          </p:sp>
        </p:grpSp>
        <p:pic>
          <p:nvPicPr>
            <p:cNvPr id="55" name="Picture 6" descr="C:\Users\tongchai.cha\Desktop\TOM\Private\infor\infographic35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679" y="2690116"/>
              <a:ext cx="269644" cy="72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275856" y="3414436"/>
            <a:ext cx="5475565" cy="956223"/>
            <a:chOff x="3275856" y="3624905"/>
            <a:chExt cx="5475565" cy="956223"/>
          </a:xfrm>
        </p:grpSpPr>
        <p:grpSp>
          <p:nvGrpSpPr>
            <p:cNvPr id="23" name="Group 22"/>
            <p:cNvGrpSpPr/>
            <p:nvPr/>
          </p:nvGrpSpPr>
          <p:grpSpPr>
            <a:xfrm>
              <a:off x="3275856" y="3860210"/>
              <a:ext cx="5475565" cy="720918"/>
              <a:chOff x="3275856" y="3860210"/>
              <a:chExt cx="5475565" cy="72091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275856" y="3860210"/>
                <a:ext cx="5475565" cy="653946"/>
                <a:chOff x="1290926" y="3639150"/>
                <a:chExt cx="5475565" cy="653946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1513759" y="3639150"/>
                  <a:ext cx="5252732" cy="653946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290926" y="3680536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836043" y="3873242"/>
                <a:ext cx="48838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ทารกเสี่ยงต่อการเรียนรู้ การพูด สมาธิสั้น ทำให้การพัฒนาการล่าช้า</a:t>
                </a:r>
              </a:p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และความบกพร่องของระบบหัวใจ</a:t>
                </a:r>
              </a:p>
            </p:txBody>
          </p:sp>
        </p:grpSp>
        <p:pic>
          <p:nvPicPr>
            <p:cNvPr id="56" name="Picture 6" descr="C:\Users\tongchai.cha\Desktop\TOM\Private\infor\infographic35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257" y="3624905"/>
              <a:ext cx="269644" cy="72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C:\Users\tongchai.cha\Desktop\TOM\Private\infor\infographic35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638" y="116632"/>
            <a:ext cx="1738783" cy="17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0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0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7164155" y="1340768"/>
            <a:ext cx="288165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956243" y="1340768"/>
            <a:ext cx="288165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70" y="1523797"/>
            <a:ext cx="3259186" cy="524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979712" y="764704"/>
            <a:ext cx="4968419" cy="576064"/>
            <a:chOff x="2195736" y="764704"/>
            <a:chExt cx="4968419" cy="576064"/>
          </a:xfrm>
        </p:grpSpPr>
        <p:sp>
          <p:nvSpPr>
            <p:cNvPr id="38" name="Round Same Side Corner Rectangle 37"/>
            <p:cNvSpPr/>
            <p:nvPr/>
          </p:nvSpPr>
          <p:spPr>
            <a:xfrm>
              <a:off x="2267744" y="836712"/>
              <a:ext cx="4896411" cy="504056"/>
            </a:xfrm>
            <a:prstGeom prst="round2Same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95736" y="764704"/>
              <a:ext cx="4896411" cy="510449"/>
              <a:chOff x="2339884" y="1340768"/>
              <a:chExt cx="4896411" cy="510449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>
                <a:off x="2339884" y="1340768"/>
                <a:ext cx="4896411" cy="504056"/>
              </a:xfrm>
              <a:prstGeom prst="round2Same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45341" y="1389552"/>
                <a:ext cx="4719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ผลกระทบของบุหรี่ที่มีต่อมารดาและทารกในครรภ์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-10" y="1501552"/>
            <a:ext cx="1259642" cy="45501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1678" y="4869158"/>
            <a:ext cx="1008114" cy="1008114"/>
          </a:xfrm>
          <a:prstGeom prst="ellipse">
            <a:avLst/>
          </a:prstGeom>
          <a:solidFill>
            <a:schemeClr val="tx1">
              <a:lumMod val="75000"/>
              <a:lumOff val="2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2" name="Picture 4" descr="C:\Users\tongchai.cha\Desktop\A\A4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4368" flipH="1" flipV="1">
            <a:off x="1660134" y="4803546"/>
            <a:ext cx="958254" cy="10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05870" y="1689897"/>
            <a:ext cx="5545551" cy="832382"/>
            <a:chOff x="3205870" y="1905921"/>
            <a:chExt cx="5545551" cy="832382"/>
          </a:xfrm>
        </p:grpSpPr>
        <p:grpSp>
          <p:nvGrpSpPr>
            <p:cNvPr id="13" name="Group 12"/>
            <p:cNvGrpSpPr/>
            <p:nvPr/>
          </p:nvGrpSpPr>
          <p:grpSpPr>
            <a:xfrm>
              <a:off x="3275856" y="2065884"/>
              <a:ext cx="5475565" cy="560187"/>
              <a:chOff x="3275856" y="2065884"/>
              <a:chExt cx="5475565" cy="56018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275856" y="2065884"/>
                <a:ext cx="5475565" cy="560187"/>
                <a:chOff x="1259632" y="1844824"/>
                <a:chExt cx="5475565" cy="560187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1478613" y="1882892"/>
                  <a:ext cx="5256584" cy="50405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259632" y="1844824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3836043" y="2152074"/>
                <a:ext cx="3230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ทารกจะได้รับออกซิเจนและสารอาหารน้อยลง</a:t>
                </a:r>
              </a:p>
            </p:txBody>
          </p:sp>
        </p:grpSp>
        <p:pic>
          <p:nvPicPr>
            <p:cNvPr id="3074" name="Picture 2" descr="C:\Users\tongchai.cha\Desktop\TOM\Private\infor\infographic35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870" y="1905921"/>
              <a:ext cx="628534" cy="83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07509" y="2648653"/>
            <a:ext cx="5543911" cy="857231"/>
            <a:chOff x="3207509" y="2864677"/>
            <a:chExt cx="5543911" cy="857231"/>
          </a:xfrm>
        </p:grpSpPr>
        <p:grpSp>
          <p:nvGrpSpPr>
            <p:cNvPr id="18" name="Group 17"/>
            <p:cNvGrpSpPr/>
            <p:nvPr/>
          </p:nvGrpSpPr>
          <p:grpSpPr>
            <a:xfrm>
              <a:off x="3275856" y="2962048"/>
              <a:ext cx="5475564" cy="759860"/>
              <a:chOff x="3275856" y="2962048"/>
              <a:chExt cx="5475564" cy="75986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275856" y="2962048"/>
                <a:ext cx="5475564" cy="759859"/>
                <a:chOff x="1331640" y="2740988"/>
                <a:chExt cx="5475564" cy="75985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482463" y="2740988"/>
                  <a:ext cx="5324741" cy="75985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331640" y="2846021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36043" y="3014022"/>
                <a:ext cx="48838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มารดาที่สูบบุหรี่หรือรับควันเข้าไป อาจมีอาการแพ้ท้องและมีโอกาสตั้งครรภ์นอกมดลูก ภาวะแท้งหรือคลอดก่อนกำหนดได้</a:t>
                </a:r>
              </a:p>
            </p:txBody>
          </p:sp>
        </p:grpSp>
        <p:pic>
          <p:nvPicPr>
            <p:cNvPr id="36" name="Picture 2" descr="C:\Users\tongchai.cha\Desktop\TOM\Private\infor\infographic35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509" y="2864677"/>
              <a:ext cx="628534" cy="83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241682" y="3682612"/>
            <a:ext cx="5509739" cy="899354"/>
            <a:chOff x="3241682" y="3898636"/>
            <a:chExt cx="5509739" cy="899354"/>
          </a:xfrm>
        </p:grpSpPr>
        <p:grpSp>
          <p:nvGrpSpPr>
            <p:cNvPr id="23" name="Group 22"/>
            <p:cNvGrpSpPr/>
            <p:nvPr/>
          </p:nvGrpSpPr>
          <p:grpSpPr>
            <a:xfrm>
              <a:off x="3275856" y="4077072"/>
              <a:ext cx="5475565" cy="720918"/>
              <a:chOff x="3275856" y="3860210"/>
              <a:chExt cx="5475565" cy="72091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275856" y="3860210"/>
                <a:ext cx="5475565" cy="653946"/>
                <a:chOff x="1290926" y="3639150"/>
                <a:chExt cx="5475565" cy="653946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1513759" y="3639150"/>
                  <a:ext cx="5252732" cy="653946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th-TH" sz="2000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290926" y="3680536"/>
                  <a:ext cx="560187" cy="56018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836043" y="3873242"/>
                <a:ext cx="48838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ทารกที่น้ำหนักตัวน้อยจะมีปัญหาด้านพัฒนาการ และความเสี่ยงของโรคอื่นๆ ได้</a:t>
                </a:r>
              </a:p>
            </p:txBody>
          </p:sp>
        </p:grpSp>
        <p:pic>
          <p:nvPicPr>
            <p:cNvPr id="37" name="Picture 2" descr="C:\Users\tongchai.cha\Desktop\TOM\Private\infor\infographic35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682" y="3898636"/>
              <a:ext cx="628534" cy="83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C:\Users\tongchai.cha\Desktop\TOM\Private\infor\infographic3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781176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1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2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1144</Words>
  <Application>Microsoft Office PowerPoint</Application>
  <PresentationFormat>นำเสนอทางหน้าจอ (4:3)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0" baseType="lpstr">
      <vt:lpstr>Calibri</vt:lpstr>
      <vt:lpstr>Arial</vt:lpstr>
      <vt:lpstr>TH Sarabun New</vt:lpstr>
      <vt:lpstr>Angsana New</vt:lpstr>
      <vt:lpstr>TH Sarabun New Bold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Taksaporn Seemek</cp:lastModifiedBy>
  <cp:revision>88</cp:revision>
  <dcterms:created xsi:type="dcterms:W3CDTF">2016-11-10T09:24:27Z</dcterms:created>
  <dcterms:modified xsi:type="dcterms:W3CDTF">2022-06-08T08:54:54Z</dcterms:modified>
</cp:coreProperties>
</file>