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7" r:id="rId2"/>
    <p:sldId id="269" r:id="rId3"/>
    <p:sldId id="258" r:id="rId4"/>
    <p:sldId id="259" r:id="rId5"/>
    <p:sldId id="271" r:id="rId6"/>
    <p:sldId id="272" r:id="rId7"/>
    <p:sldId id="273" r:id="rId8"/>
    <p:sldId id="263" r:id="rId9"/>
    <p:sldId id="264" r:id="rId10"/>
    <p:sldId id="274" r:id="rId11"/>
    <p:sldId id="275" r:id="rId12"/>
    <p:sldId id="276" r:id="rId13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dia New" panose="020B0304020202020204" pitchFamily="34" charset="-34"/>
      <p:regular r:id="rId23"/>
      <p:bold r:id="rId24"/>
      <p:italic r:id="rId25"/>
      <p:boldItalic r:id="rId26"/>
    </p:embeddedFont>
    <p:embeddedFont>
      <p:font typeface="TH Sarabun New" panose="020B0500040200020003" pitchFamily="34" charset="-34"/>
      <p:regular r:id="rId27"/>
      <p:bold r:id="rId28"/>
      <p:italic r:id="rId29"/>
      <p:boldItalic r:id="rId30"/>
    </p:embeddedFont>
    <p:embeddedFont>
      <p:font typeface="TH Sarabun New Bold" panose="020B0500040200020003" pitchFamily="34" charset="-34"/>
      <p:bold r:id="rId3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108" d="100"/>
          <a:sy n="108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E1E5-A345-4126-9454-2A8F4C3A9348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41F57-9EC3-4A31-B3B1-ECA7DBC9F4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80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51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001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15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90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1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40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875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74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64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409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306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7743-ECD4-49DB-82ED-6E95EA9BC1FB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6A69-F9A3-4456-A9D3-D4D90A036E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3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id="{B27FBCC5-FD03-445F-9F5A-8369AC54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id="{0F057BE5-6DDC-4996-A5D2-AAFF41D9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id="{3BC6A070-8CFC-470E-9F7D-9081B470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id="{5A34DE81-E402-4866-B4F8-C55F979B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id="{ABAB2B39-0087-4857-AEB0-842770B6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id="{555C84E3-6BD1-4BAC-A698-EF0B6858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552D284-7BFB-424C-9991-02771BF7811B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4670A03-3CD2-4ADB-8A94-701B952FB236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A8BD1CE-C2CE-4E48-85D4-A70427203D73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5CFA932-80B2-4571-9114-45DBDC86F011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9FA6BA6-C950-405B-ABA5-EB5ABB791AEB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E1EF764-E476-494B-A9B9-A29CD2AD32FF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id="{426E18F2-D6AE-4C86-855E-9D7980C4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8A9A649-AC87-42C7-B4BD-4BA29BA9E02C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id="{06017EA4-EFFA-485F-9430-98F8087D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19EDE69-D79E-46E3-BAE8-FEF43387E8C0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id="{06D9DF38-E7D8-4475-BC4C-CAD033E7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689C62C-8A9D-4503-B5D9-7830EADEFEC4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>
            <a:off x="755576" y="808137"/>
            <a:ext cx="7625204" cy="1800200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25" y="764704"/>
            <a:ext cx="7743655" cy="1776103"/>
            <a:chOff x="850832" y="908718"/>
            <a:chExt cx="7743655" cy="1776103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969283" y="908718"/>
              <a:ext cx="7625204" cy="1776103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832" y="1016147"/>
              <a:ext cx="75995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72000" algn="thaiDist">
                <a:buFont typeface="Arial" pitchFamily="34" charset="0"/>
                <a:buChar char="•"/>
              </a:pP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แนวทางการสร้างสัมพันธภาพในครอบครัว  </a:t>
              </a: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ครอบครัวเป็นสภาบันที่มีความสำคัญครอบครัวเป็นต้นแบบในการปลูกฝังและกล่อมเกลาสมาชิกในครอบครัวให้เป็นคนดี 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มีระเบียบวินัย หากครอบครัวเกิดความขัดแย้ง ครอบครัวแตกแยก ก็จะส่งผลให้สมาชิก   ในครอบครัวขาดความอบอุ่น อาจเป็นคนเก็บกด หรือแสดงกิริยาที่ไม่ดีออกมา  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63688" y="2708920"/>
            <a:ext cx="1364329" cy="2520280"/>
            <a:chOff x="2195736" y="2708920"/>
            <a:chExt cx="1364329" cy="2520280"/>
          </a:xfrm>
        </p:grpSpPr>
        <p:grpSp>
          <p:nvGrpSpPr>
            <p:cNvPr id="18" name="Group 17"/>
            <p:cNvGrpSpPr/>
            <p:nvPr/>
          </p:nvGrpSpPr>
          <p:grpSpPr>
            <a:xfrm>
              <a:off x="2195736" y="2708920"/>
              <a:ext cx="1364329" cy="2520280"/>
              <a:chOff x="687390" y="2708920"/>
              <a:chExt cx="1364329" cy="2520280"/>
            </a:xfrm>
          </p:grpSpPr>
          <p:sp>
            <p:nvSpPr>
              <p:cNvPr id="19" name="Pentagon 18"/>
              <p:cNvSpPr/>
              <p:nvPr/>
            </p:nvSpPr>
            <p:spPr>
              <a:xfrm rot="5400000">
                <a:off x="253431" y="3430911"/>
                <a:ext cx="2232248" cy="1364329"/>
              </a:xfrm>
              <a:prstGeom prst="homePlat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41291" y="2708920"/>
                <a:ext cx="650389" cy="65038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27586" y="4509120"/>
                <a:ext cx="1008110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371315" y="3552089"/>
              <a:ext cx="9765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ให้กำลังใจ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80442" y="2708920"/>
            <a:ext cx="1471878" cy="2520280"/>
            <a:chOff x="5580112" y="2708920"/>
            <a:chExt cx="1471878" cy="2520280"/>
          </a:xfrm>
        </p:grpSpPr>
        <p:grpSp>
          <p:nvGrpSpPr>
            <p:cNvPr id="26" name="Group 25"/>
            <p:cNvGrpSpPr/>
            <p:nvPr/>
          </p:nvGrpSpPr>
          <p:grpSpPr>
            <a:xfrm>
              <a:off x="5614205" y="2708920"/>
              <a:ext cx="1364329" cy="2520280"/>
              <a:chOff x="687390" y="2708920"/>
              <a:chExt cx="1364329" cy="2520280"/>
            </a:xfrm>
          </p:grpSpPr>
          <p:sp>
            <p:nvSpPr>
              <p:cNvPr id="27" name="Pentagon 26"/>
              <p:cNvSpPr/>
              <p:nvPr/>
            </p:nvSpPr>
            <p:spPr>
              <a:xfrm rot="5400000">
                <a:off x="253431" y="3430911"/>
                <a:ext cx="2232248" cy="1364329"/>
              </a:xfrm>
              <a:prstGeom prst="homePlat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41291" y="2708920"/>
                <a:ext cx="650389" cy="65038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827586" y="4509120"/>
                <a:ext cx="1008110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5580112" y="3552089"/>
              <a:ext cx="14718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ให้ความไว้วางใจ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5877272"/>
            <a:ext cx="9144000" cy="675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5" name="Picture 2" descr="C:\Users\tongchai.cha\Desktop\TOM\Private\infor\infographic3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733219"/>
            <a:ext cx="3291792" cy="37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1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97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>
            <a:off x="755576" y="836712"/>
            <a:ext cx="7625204" cy="1375994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5576" y="764704"/>
            <a:ext cx="7625204" cy="1375994"/>
            <a:chOff x="969283" y="1052735"/>
            <a:chExt cx="7625204" cy="1375994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969283" y="1052735"/>
              <a:ext cx="7625204" cy="1375994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69283" y="1329445"/>
              <a:ext cx="7625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180000">
                <a:buFont typeface="Arial" pitchFamily="34" charset="0"/>
                <a:buChar char="•"/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ครอบครัวอบอุ่น </a:t>
              </a: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การสร้างครอบครัวให้อบอุ่นเป็นสิ่งที่มีความสำคัญมาก เพราะสามารถทำหน้าที่ได้เหมาะสม และมีสุขภาพจิตที่ดีด้วย ซึ่งครอบครัวที่อบอุ่นมีลักษณะ ดังนี้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75423" y="2574545"/>
            <a:ext cx="2228425" cy="1512168"/>
            <a:chOff x="975423" y="2574545"/>
            <a:chExt cx="2228425" cy="1512168"/>
          </a:xfrm>
        </p:grpSpPr>
        <p:sp>
          <p:nvSpPr>
            <p:cNvPr id="45" name="Rounded Rectangle 44"/>
            <p:cNvSpPr/>
            <p:nvPr/>
          </p:nvSpPr>
          <p:spPr>
            <a:xfrm>
              <a:off x="975423" y="2574545"/>
              <a:ext cx="2228425" cy="15121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37104" y="2801892"/>
              <a:ext cx="21050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มีความผูกพันทางอารมณ์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ที่เหมาะสม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0705" y="2564904"/>
            <a:ext cx="2228425" cy="1512168"/>
            <a:chOff x="3370705" y="2564904"/>
            <a:chExt cx="2228425" cy="1512168"/>
          </a:xfrm>
        </p:grpSpPr>
        <p:sp>
          <p:nvSpPr>
            <p:cNvPr id="46" name="Rounded Rectangle 45"/>
            <p:cNvSpPr/>
            <p:nvPr/>
          </p:nvSpPr>
          <p:spPr>
            <a:xfrm>
              <a:off x="3370705" y="2564904"/>
              <a:ext cx="2228425" cy="151216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19872" y="2801892"/>
              <a:ext cx="21226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มีการจัดลำดับอำนาจและ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ความเป็นผู้นำที่ชัดเจน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9959" y="2564904"/>
            <a:ext cx="2228425" cy="1662574"/>
            <a:chOff x="5799959" y="2564904"/>
            <a:chExt cx="2228425" cy="1662574"/>
          </a:xfrm>
        </p:grpSpPr>
        <p:sp>
          <p:nvSpPr>
            <p:cNvPr id="47" name="Rounded Rectangle 46"/>
            <p:cNvSpPr/>
            <p:nvPr/>
          </p:nvSpPr>
          <p:spPr>
            <a:xfrm>
              <a:off x="5799959" y="2564904"/>
              <a:ext cx="2228425" cy="151216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prstDash val="sysDot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02333" y="2780928"/>
              <a:ext cx="22236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สมาชิกมีบทบาทหน้าที่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ชัดเจนและปฏิบัติหน้าที่ได้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อย่างสอดคล้องกัน </a:t>
              </a:r>
            </a:p>
            <a:p>
              <a:pPr algn="ctr"/>
              <a:endParaRPr lang="th-TH" sz="2200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26994" y="4293095"/>
            <a:ext cx="2228425" cy="1521810"/>
            <a:chOff x="926994" y="4293095"/>
            <a:chExt cx="2228425" cy="1521810"/>
          </a:xfrm>
        </p:grpSpPr>
        <p:sp>
          <p:nvSpPr>
            <p:cNvPr id="48" name="Rounded Rectangle 47"/>
            <p:cNvSpPr/>
            <p:nvPr/>
          </p:nvSpPr>
          <p:spPr>
            <a:xfrm>
              <a:off x="926994" y="4293095"/>
              <a:ext cx="2228425" cy="152181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32148" y="4669279"/>
              <a:ext cx="21916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สามารถแก้ไขความขัดแย้ง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ได้อย่างมีประสิทธิภาพ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22276" y="4283454"/>
            <a:ext cx="2228425" cy="1521810"/>
            <a:chOff x="3322276" y="4283454"/>
            <a:chExt cx="2228425" cy="1521810"/>
          </a:xfrm>
        </p:grpSpPr>
        <p:sp>
          <p:nvSpPr>
            <p:cNvPr id="49" name="Rounded Rectangle 48"/>
            <p:cNvSpPr/>
            <p:nvPr/>
          </p:nvSpPr>
          <p:spPr>
            <a:xfrm>
              <a:off x="3322276" y="4283454"/>
              <a:ext cx="2228425" cy="152181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73453" y="4675783"/>
              <a:ext cx="13628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มีการสื่อสารที่มี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ประสิทธิภาพ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51530" y="4283454"/>
            <a:ext cx="2228425" cy="1521810"/>
            <a:chOff x="5751530" y="4283454"/>
            <a:chExt cx="2228425" cy="1521810"/>
          </a:xfrm>
        </p:grpSpPr>
        <p:sp>
          <p:nvSpPr>
            <p:cNvPr id="50" name="Rounded Rectangle 49"/>
            <p:cNvSpPr/>
            <p:nvPr/>
          </p:nvSpPr>
          <p:spPr>
            <a:xfrm>
              <a:off x="5751530" y="4283454"/>
              <a:ext cx="2228425" cy="15218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98172" y="4675783"/>
              <a:ext cx="19351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มีการใช้เวลาอยู่ร่วมกัน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ตามสมควร</a:t>
              </a:r>
            </a:p>
          </p:txBody>
        </p:sp>
      </p:grpSp>
      <p:grpSp>
        <p:nvGrpSpPr>
          <p:cNvPr id="2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1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>
            <a:off x="755576" y="836712"/>
            <a:ext cx="7625204" cy="1375994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8331" y="764704"/>
            <a:ext cx="7776864" cy="1375994"/>
            <a:chOff x="842038" y="1052735"/>
            <a:chExt cx="7776864" cy="1375994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969283" y="1052735"/>
              <a:ext cx="7625204" cy="1375994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2038" y="1386519"/>
              <a:ext cx="7776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180000">
                <a:buFont typeface="Arial" pitchFamily="34" charset="0"/>
                <a:buChar char="•"/>
              </a:pP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สัมพันธภาพในครอบครัว </a:t>
              </a: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การมีปฏิสัมพันธ์และปฏิบัติตามหน้าที่ของตนเองอย่างเหมาะสม การสร้างสัมพันธภาพในครอบครัวก็เพื่อให้ครอบครัวอบอุ่นและมีความสุขที่ดีต่อกัน ดังนี้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5423" y="2574545"/>
            <a:ext cx="2228425" cy="1512168"/>
            <a:chOff x="975423" y="2574545"/>
            <a:chExt cx="2228425" cy="1512168"/>
          </a:xfrm>
        </p:grpSpPr>
        <p:sp>
          <p:nvSpPr>
            <p:cNvPr id="29" name="Rounded Rectangle 28"/>
            <p:cNvSpPr/>
            <p:nvPr/>
          </p:nvSpPr>
          <p:spPr>
            <a:xfrm>
              <a:off x="975423" y="2574545"/>
              <a:ext cx="2228425" cy="15121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10656" y="3070121"/>
              <a:ext cx="21579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ดูแลเอาใจใส่ซึ่งกันและกัน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70705" y="2564904"/>
            <a:ext cx="2228425" cy="1512168"/>
            <a:chOff x="3370705" y="2564904"/>
            <a:chExt cx="2228425" cy="1512168"/>
          </a:xfrm>
        </p:grpSpPr>
        <p:sp>
          <p:nvSpPr>
            <p:cNvPr id="30" name="Rounded Rectangle 29"/>
            <p:cNvSpPr/>
            <p:nvPr/>
          </p:nvSpPr>
          <p:spPr>
            <a:xfrm>
              <a:off x="3370705" y="2564904"/>
              <a:ext cx="2228425" cy="151216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48917" y="3070121"/>
              <a:ext cx="18646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พูดคุยปรึกษาหารือกัน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51532" y="2574545"/>
            <a:ext cx="2228425" cy="1521810"/>
            <a:chOff x="926994" y="4293095"/>
            <a:chExt cx="2228425" cy="1521810"/>
          </a:xfrm>
        </p:grpSpPr>
        <p:sp>
          <p:nvSpPr>
            <p:cNvPr id="31" name="Rounded Rectangle 30"/>
            <p:cNvSpPr/>
            <p:nvPr/>
          </p:nvSpPr>
          <p:spPr>
            <a:xfrm>
              <a:off x="926994" y="4293095"/>
              <a:ext cx="2228425" cy="152181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4203" y="4828914"/>
              <a:ext cx="17540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ให้เกียรติซึ่งกันละกัน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46872" y="4283454"/>
            <a:ext cx="2247666" cy="1521810"/>
            <a:chOff x="3322276" y="4283454"/>
            <a:chExt cx="2247666" cy="1521810"/>
          </a:xfrm>
        </p:grpSpPr>
        <p:sp>
          <p:nvSpPr>
            <p:cNvPr id="32" name="Rounded Rectangle 31"/>
            <p:cNvSpPr/>
            <p:nvPr/>
          </p:nvSpPr>
          <p:spPr>
            <a:xfrm>
              <a:off x="3322276" y="4283454"/>
              <a:ext cx="2228425" cy="152181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39844" y="4870321"/>
              <a:ext cx="2230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มีเวลาให้กันอย่างเหมาะสม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6126" y="4283454"/>
            <a:ext cx="2228425" cy="1521810"/>
            <a:chOff x="5751530" y="4283454"/>
            <a:chExt cx="2228425" cy="1521810"/>
          </a:xfrm>
        </p:grpSpPr>
        <p:sp>
          <p:nvSpPr>
            <p:cNvPr id="33" name="Rounded Rectangle 32"/>
            <p:cNvSpPr/>
            <p:nvPr/>
          </p:nvSpPr>
          <p:spPr>
            <a:xfrm>
              <a:off x="5751530" y="4283454"/>
              <a:ext cx="2228425" cy="15218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15191" y="4870321"/>
              <a:ext cx="17011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สามัคคีปรองดองกัน</a:t>
              </a:r>
            </a:p>
          </p:txBody>
        </p:sp>
      </p:grpSp>
      <p:grpSp>
        <p:nvGrpSpPr>
          <p:cNvPr id="2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8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635896" y="1404592"/>
            <a:ext cx="5508105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การสร้างสัมพันธภาพในครอบครัว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๔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88672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วิเคราะห์สาเหตุและเสนอแนวทางป้องกัน แก้ไขความขัดแย้งในครอบครัวได้</a:t>
            </a:r>
          </a:p>
        </p:txBody>
      </p:sp>
    </p:spTree>
    <p:extLst>
      <p:ext uri="{BB962C8B-B14F-4D97-AF65-F5344CB8AC3E}">
        <p14:creationId xmlns:p14="http://schemas.microsoft.com/office/powerpoint/2010/main" val="5255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6088" y="0"/>
            <a:ext cx="458004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3956" y="0"/>
            <a:ext cx="458004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48" y="3830728"/>
            <a:ext cx="2799634" cy="29469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43608" y="1412776"/>
            <a:ext cx="7040697" cy="1614374"/>
            <a:chOff x="3851919" y="1196752"/>
            <a:chExt cx="5528509" cy="1614374"/>
          </a:xfrm>
        </p:grpSpPr>
        <p:sp>
          <p:nvSpPr>
            <p:cNvPr id="10" name="Rounded Rectangle 9"/>
            <p:cNvSpPr/>
            <p:nvPr/>
          </p:nvSpPr>
          <p:spPr>
            <a:xfrm>
              <a:off x="3851919" y="1196752"/>
              <a:ext cx="5528509" cy="161437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4018" y="1423032"/>
              <a:ext cx="53170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ปัจจุบันสภาพสังคมเต็มไปด้วยความเร่งรีบ และมีการแข่งขันกันสูงทำให้บุคคลเกิด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ความเครียด โดยบางครอบครัวอาจมีปากเสียงกันระหว่างสามีภรรยา ระหว่างพ่อแม่</a:t>
              </a:r>
            </a:p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กับลูก ความขัดแย้งต่างๆ อาจมีสาเหตุจากหลายปัจจัย ดังนี้</a:t>
              </a:r>
            </a:p>
          </p:txBody>
        </p:sp>
      </p:grpSp>
      <p:sp>
        <p:nvSpPr>
          <p:cNvPr id="2" name="Round Diagonal Corner Rectangle 1"/>
          <p:cNvSpPr/>
          <p:nvPr/>
        </p:nvSpPr>
        <p:spPr>
          <a:xfrm>
            <a:off x="-180528" y="476672"/>
            <a:ext cx="4348759" cy="73363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๑. ความขัดแย้งในครอบครัว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364" y="3429000"/>
            <a:ext cx="1973420" cy="1619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สาเหตุความขัดแย้งในครอบครัว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16216" y="3429000"/>
            <a:ext cx="1973420" cy="1619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แนวทางป้องกัน</a:t>
            </a:r>
            <a:br>
              <a:rPr lang="th-TH" sz="2400" b="1" dirty="0"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และแก้ไขความขัดแย้งในครอบครัว</a:t>
            </a:r>
          </a:p>
        </p:txBody>
      </p:sp>
      <p:grpSp>
        <p:nvGrpSpPr>
          <p:cNvPr id="1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7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22011"/>
            <a:ext cx="9144000" cy="14869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249" y="1526213"/>
            <a:ext cx="8676456" cy="911364"/>
          </a:xfrm>
          <a:prstGeom prst="round2SameRect">
            <a:avLst>
              <a:gd name="adj1" fmla="val 32081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ความขัดแย้งเพียงเล็กน้อยอาจลุกลามไปจนถึงขั้นทำให้ครอบครัวแตกแยกได้ สาเหตุความขัดแย้งที่เกิดขึ้นระหว่างสามีภรรยา และพ่อแม่กับลูก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495" y="3806343"/>
            <a:ext cx="2592288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นิสัยและความเคยชินส่วนตัว           ที่แตกต่างกัน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59832" y="3785561"/>
            <a:ext cx="259228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ขาดความตะหนักในบทบาทหน้าที่ของตน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9604" y="5153713"/>
            <a:ext cx="259228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การไม่มีเวลาให้กันและกัน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59832" y="5157192"/>
            <a:ext cx="2592288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การใช้ความรุนแรงตัดสินปัญหา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24128" y="5144617"/>
            <a:ext cx="2592288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การเข้ากันไม่ได้ระหว่างญาติของแต่ละฝ่าย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24128" y="3802360"/>
            <a:ext cx="2592288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ความไม่ซื่อสัตย์ต่อคู่ครองของตนเอง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5116" y="548680"/>
            <a:ext cx="3614836" cy="6733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สาเหตุความขัดแย้งในครอบครัว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-134217" y="3078008"/>
            <a:ext cx="4139952" cy="54964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696" y="3122552"/>
            <a:ext cx="4031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900" algn="ctr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สาเหตุความขัดแย้งระหว่างสามีภรรยา</a:t>
            </a:r>
          </a:p>
        </p:txBody>
      </p:sp>
      <p:grpSp>
        <p:nvGrpSpPr>
          <p:cNvPr id="2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8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65" y="2696964"/>
            <a:ext cx="998312" cy="10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6088" y="0"/>
            <a:ext cx="458004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63956" y="0"/>
            <a:ext cx="458004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40796" y="3808090"/>
            <a:ext cx="1651284" cy="14401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4" y="157051"/>
            <a:ext cx="1286344" cy="13540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27584" y="2076540"/>
            <a:ext cx="2592288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นิสัยจู้จี้จุกจิกขี้บ่นของพ่อแม่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80112" y="2055758"/>
            <a:ext cx="259228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การเรียน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80112" y="4293096"/>
            <a:ext cx="259228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ช่องว่างระหว่างวัย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7584" y="4293096"/>
            <a:ext cx="259228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การคบเพื่อน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-108520" y="1236276"/>
            <a:ext cx="4392488" cy="54964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80820"/>
            <a:ext cx="428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900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สาเหตุความขัดแย้งระหว่างบิดา มารดากับบุตร</a:t>
            </a:r>
          </a:p>
        </p:txBody>
      </p:sp>
      <p:pic>
        <p:nvPicPr>
          <p:cNvPr id="1026" name="Picture 2" descr="C:\Users\tongchai.cha\Desktop\O7DCE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33" y="2527492"/>
            <a:ext cx="3030488" cy="27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4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9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22011"/>
            <a:ext cx="9144000" cy="1486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6" name="Picture 2" descr="C:\Users\tongchai.cha\Desktop\TOM\Private\infor\infographic3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630419"/>
            <a:ext cx="2189856" cy="24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1484784"/>
            <a:ext cx="8234097" cy="911364"/>
          </a:xfrm>
          <a:prstGeom prst="round2SameRect">
            <a:avLst>
              <a:gd name="adj1" fmla="val 32081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 </a:t>
            </a: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แนวทางการป้องกันและแก้ไขปัญหาความขัดแย้งที่จะทำให้ครอบครัวสามารถผ่านเหตุการณ์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ความขัดแย้งไปได้อย่างราบรื่น และมีความสุข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495" y="3806343"/>
            <a:ext cx="2592288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ให้ความรัก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59832" y="3785561"/>
            <a:ext cx="259228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มีทักษะการสื่อสารที่ดี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9604" y="5153713"/>
            <a:ext cx="259228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พยายามปรับตัวเข้าหากัน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59832" y="5157192"/>
            <a:ext cx="2592288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ไม่ใช้อารมณ์หรือความรุนแรงในการแก้ปัญหา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24128" y="5144617"/>
            <a:ext cx="2592288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ตั้งกติกาของครอบครัว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24128" y="3802360"/>
            <a:ext cx="2592288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ยอมรับพฤติกรรมของตนเอง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-108520" y="3167390"/>
            <a:ext cx="4139952" cy="54964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211934"/>
            <a:ext cx="4031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900"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การป้องกันความขัดแย้งในครอบครัว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5116" y="548680"/>
            <a:ext cx="4838972" cy="673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แนวทางป้องกันและแก้ไขความขัดแย้งในครอบครัว</a:t>
            </a:r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0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6088" y="0"/>
            <a:ext cx="458004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63956" y="0"/>
            <a:ext cx="458004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2276872"/>
            <a:ext cx="4032448" cy="6272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สื่อคำพูดที่บอกความรู้สึกแทนการแสดงอารมณ์ที่รุนแรง</a:t>
            </a:r>
          </a:p>
        </p:txBody>
      </p:sp>
      <p:pic>
        <p:nvPicPr>
          <p:cNvPr id="33" name="Picture 2" descr="C:\Users\tongchai.cha\Desktop\TOM\Private\infor\infographic3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-171400"/>
            <a:ext cx="1772748" cy="20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-108520" y="1236276"/>
            <a:ext cx="4392488" cy="54964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80820"/>
            <a:ext cx="428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900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แนวทางการแก้ไขความขัดแย้งภายในครอบครัว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1520" y="3017734"/>
            <a:ext cx="4032448" cy="6272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พูดให้ถูกกาลเทศะ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1520" y="3737814"/>
            <a:ext cx="4032448" cy="627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พูดถึงเฉพาะเรื่อง หรือพฤติกรรมที่เป็นปัญหาในปัจจุบัน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51520" y="4457894"/>
            <a:ext cx="4032448" cy="627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ให้โอกาสอีกฝ่ายชี้แจงเหตุผล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37754" y="2276872"/>
            <a:ext cx="4032448" cy="627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ย้ำเรื่องราวให้เข้าใจตรงกัน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837754" y="3017734"/>
            <a:ext cx="4032448" cy="6272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ฝ่ายที่ถูกโกรธจะต้องจับประเด็นปัญหาให้ได้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37754" y="3737814"/>
            <a:ext cx="4032448" cy="6272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เตรียมความพร้อมที่จะประนีประนอม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37754" y="4457894"/>
            <a:ext cx="4032448" cy="6272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มีความตั้งมั่นที่จะทำให้ครอบครัวมีความสุข</a:t>
            </a:r>
          </a:p>
        </p:txBody>
      </p:sp>
      <p:grpSp>
        <p:nvGrpSpPr>
          <p:cNvPr id="2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4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869160"/>
          </a:xfrm>
          <a:prstGeom prst="rect">
            <a:avLst/>
          </a:prstGeom>
          <a:gradFill>
            <a:gsLst>
              <a:gs pos="65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alpha val="6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 descr="C:\Users\tongchai.cha\Desktop\TOM\Private\infor\infographic3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724471"/>
            <a:ext cx="915193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 Diagonal Corner Rectangle 16"/>
          <p:cNvSpPr/>
          <p:nvPr/>
        </p:nvSpPr>
        <p:spPr>
          <a:xfrm>
            <a:off x="-180528" y="476672"/>
            <a:ext cx="5112568" cy="73363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๒.</a:t>
            </a:r>
            <a:r>
              <a:rPr lang="th-TH" sz="3600" b="1" dirty="0">
                <a:latin typeface="TH Sarabun New" pitchFamily="34" charset="-34"/>
                <a:cs typeface="TH Sarabun New" pitchFamily="34" charset="-34"/>
              </a:rPr>
              <a:t> การสร้างสัมพันธภาพในครอบครัว</a:t>
            </a:r>
            <a:endParaRPr lang="th-TH" sz="44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43608" y="1412776"/>
            <a:ext cx="7040698" cy="1224136"/>
            <a:chOff x="3851919" y="1196752"/>
            <a:chExt cx="5528510" cy="1224136"/>
          </a:xfrm>
        </p:grpSpPr>
        <p:sp>
          <p:nvSpPr>
            <p:cNvPr id="19" name="Rounded Rectangle 18"/>
            <p:cNvSpPr/>
            <p:nvPr/>
          </p:nvSpPr>
          <p:spPr>
            <a:xfrm>
              <a:off x="3851919" y="1196752"/>
              <a:ext cx="5528509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94019" y="1423032"/>
              <a:ext cx="5386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การสร้างความรักความอบอุ่นในครอบครัว เป็นภูมิคุ้นกันให้สมาชิกในครอบครัวห่างไกลจากความขัดแย้ง จะนำไปสู่ความรุนแรงในอนาคต</a:t>
              </a:r>
            </a:p>
          </p:txBody>
        </p:sp>
      </p:grpSp>
      <p:grpSp>
        <p:nvGrpSpPr>
          <p:cNvPr id="1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4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>
            <a:off x="755576" y="836712"/>
            <a:ext cx="7625204" cy="1375994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735" y="764704"/>
            <a:ext cx="7784045" cy="1375994"/>
            <a:chOff x="810442" y="1052735"/>
            <a:chExt cx="7784045" cy="1375994"/>
          </a:xfrm>
        </p:grpSpPr>
        <p:sp>
          <p:nvSpPr>
            <p:cNvPr id="2" name="Round Same Side Corner Rectangle 1"/>
            <p:cNvSpPr/>
            <p:nvPr/>
          </p:nvSpPr>
          <p:spPr>
            <a:xfrm>
              <a:off x="969283" y="1052735"/>
              <a:ext cx="7625204" cy="1375994"/>
            </a:xfrm>
            <a:prstGeom prst="round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60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10442" y="1136067"/>
              <a:ext cx="75036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72000">
                <a:buFont typeface="Arial" pitchFamily="34" charset="0"/>
                <a:buChar char="•"/>
              </a:pP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    </a:t>
              </a:r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หลักการสร้างสัมพันธภาพ  </a:t>
              </a: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ภาวะที่มีการผูกพันเกี่ยวข้องกัน ระหว่างบุคคล ๒ คน 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หรือบุคคลหนึ่งกับอีกหลายๆคน  สัมพันธภาพที่ดีที่ทำให้บุคคลที่เกี่ยวข้องเกิดความสุข</a:t>
              </a:r>
              <a:br>
                <a:rPr lang="th-TH" sz="24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400" dirty="0">
                  <a:latin typeface="TH Sarabun New" pitchFamily="34" charset="-34"/>
                  <a:cs typeface="TH Sarabun New" pitchFamily="34" charset="-34"/>
                </a:rPr>
                <a:t>มีความรู้สึกที่ดีต่อกัน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9552" y="2708920"/>
            <a:ext cx="1367682" cy="2520280"/>
            <a:chOff x="539552" y="2708920"/>
            <a:chExt cx="1367682" cy="2520280"/>
          </a:xfrm>
        </p:grpSpPr>
        <p:grpSp>
          <p:nvGrpSpPr>
            <p:cNvPr id="17" name="Group 16"/>
            <p:cNvGrpSpPr/>
            <p:nvPr/>
          </p:nvGrpSpPr>
          <p:grpSpPr>
            <a:xfrm>
              <a:off x="539552" y="2708920"/>
              <a:ext cx="1364329" cy="2520280"/>
              <a:chOff x="687390" y="2708920"/>
              <a:chExt cx="1364329" cy="2520280"/>
            </a:xfrm>
          </p:grpSpPr>
          <p:sp>
            <p:nvSpPr>
              <p:cNvPr id="13" name="Pentagon 12"/>
              <p:cNvSpPr/>
              <p:nvPr/>
            </p:nvSpPr>
            <p:spPr>
              <a:xfrm rot="5400000">
                <a:off x="253431" y="3430911"/>
                <a:ext cx="2232248" cy="1364329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41291" y="2708920"/>
                <a:ext cx="650389" cy="65038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27586" y="4509120"/>
                <a:ext cx="1008110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39552" y="3589855"/>
              <a:ext cx="13676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เคารพสิทธิผู้อื่น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95736" y="2708920"/>
            <a:ext cx="1364329" cy="2520280"/>
            <a:chOff x="2195736" y="2708920"/>
            <a:chExt cx="1364329" cy="2520280"/>
          </a:xfrm>
        </p:grpSpPr>
        <p:grpSp>
          <p:nvGrpSpPr>
            <p:cNvPr id="18" name="Group 17"/>
            <p:cNvGrpSpPr/>
            <p:nvPr/>
          </p:nvGrpSpPr>
          <p:grpSpPr>
            <a:xfrm>
              <a:off x="2195736" y="2708920"/>
              <a:ext cx="1364329" cy="2520280"/>
              <a:chOff x="687390" y="2708920"/>
              <a:chExt cx="1364329" cy="2520280"/>
            </a:xfrm>
          </p:grpSpPr>
          <p:sp>
            <p:nvSpPr>
              <p:cNvPr id="19" name="Pentagon 18"/>
              <p:cNvSpPr/>
              <p:nvPr/>
            </p:nvSpPr>
            <p:spPr>
              <a:xfrm rot="5400000">
                <a:off x="253431" y="3430911"/>
                <a:ext cx="2232248" cy="1364329"/>
              </a:xfrm>
              <a:prstGeom prst="homePlat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41291" y="2708920"/>
                <a:ext cx="650389" cy="65038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27586" y="4509120"/>
                <a:ext cx="1008110" cy="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371315" y="3552089"/>
              <a:ext cx="9765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ให้กำลังใจ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22388" y="2708920"/>
            <a:ext cx="1365869" cy="2520280"/>
            <a:chOff x="3922388" y="2708920"/>
            <a:chExt cx="1365869" cy="2520280"/>
          </a:xfrm>
        </p:grpSpPr>
        <p:grpSp>
          <p:nvGrpSpPr>
            <p:cNvPr id="22" name="Group 21"/>
            <p:cNvGrpSpPr/>
            <p:nvPr/>
          </p:nvGrpSpPr>
          <p:grpSpPr>
            <a:xfrm>
              <a:off x="3923928" y="2708920"/>
              <a:ext cx="1364329" cy="2520280"/>
              <a:chOff x="687390" y="2708920"/>
              <a:chExt cx="1364329" cy="2520280"/>
            </a:xfrm>
          </p:grpSpPr>
          <p:sp>
            <p:nvSpPr>
              <p:cNvPr id="23" name="Pentagon 22"/>
              <p:cNvSpPr/>
              <p:nvPr/>
            </p:nvSpPr>
            <p:spPr>
              <a:xfrm rot="5400000">
                <a:off x="253431" y="3430911"/>
                <a:ext cx="2232248" cy="1364329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41291" y="2708920"/>
                <a:ext cx="650389" cy="65038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827586" y="4509120"/>
                <a:ext cx="1008110" cy="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922388" y="3552089"/>
              <a:ext cx="1361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ให้ความร่วมมือ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0112" y="2708920"/>
            <a:ext cx="1471878" cy="2520280"/>
            <a:chOff x="5580112" y="2708920"/>
            <a:chExt cx="1471878" cy="2520280"/>
          </a:xfrm>
        </p:grpSpPr>
        <p:grpSp>
          <p:nvGrpSpPr>
            <p:cNvPr id="26" name="Group 25"/>
            <p:cNvGrpSpPr/>
            <p:nvPr/>
          </p:nvGrpSpPr>
          <p:grpSpPr>
            <a:xfrm>
              <a:off x="5614205" y="2708920"/>
              <a:ext cx="1364329" cy="2520280"/>
              <a:chOff x="687390" y="2708920"/>
              <a:chExt cx="1364329" cy="2520280"/>
            </a:xfrm>
          </p:grpSpPr>
          <p:sp>
            <p:nvSpPr>
              <p:cNvPr id="27" name="Pentagon 26"/>
              <p:cNvSpPr/>
              <p:nvPr/>
            </p:nvSpPr>
            <p:spPr>
              <a:xfrm rot="5400000">
                <a:off x="253431" y="3430911"/>
                <a:ext cx="2232248" cy="1364329"/>
              </a:xfrm>
              <a:prstGeom prst="homePlat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41291" y="2708920"/>
                <a:ext cx="650389" cy="65038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827586" y="4509120"/>
                <a:ext cx="1008110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5580112" y="3552089"/>
              <a:ext cx="14718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ให้ความไว้วางใจ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04482" y="2708920"/>
            <a:ext cx="1364329" cy="2520280"/>
            <a:chOff x="7304482" y="2708920"/>
            <a:chExt cx="1364329" cy="2520280"/>
          </a:xfrm>
        </p:grpSpPr>
        <p:grpSp>
          <p:nvGrpSpPr>
            <p:cNvPr id="30" name="Group 29"/>
            <p:cNvGrpSpPr/>
            <p:nvPr/>
          </p:nvGrpSpPr>
          <p:grpSpPr>
            <a:xfrm>
              <a:off x="7304482" y="2708920"/>
              <a:ext cx="1364329" cy="2520280"/>
              <a:chOff x="687390" y="2708920"/>
              <a:chExt cx="1364329" cy="2520280"/>
            </a:xfrm>
          </p:grpSpPr>
          <p:sp>
            <p:nvSpPr>
              <p:cNvPr id="31" name="Pentagon 30"/>
              <p:cNvSpPr/>
              <p:nvPr/>
            </p:nvSpPr>
            <p:spPr>
              <a:xfrm rot="5400000">
                <a:off x="253431" y="3430911"/>
                <a:ext cx="2232248" cy="1364329"/>
              </a:xfrm>
              <a:prstGeom prst="homePlat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41291" y="2708920"/>
                <a:ext cx="650389" cy="65038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827586" y="4509120"/>
                <a:ext cx="1008110" cy="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7380312" y="3552088"/>
              <a:ext cx="12105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รับผิดชอบต่อ</a:t>
              </a:r>
            </a:p>
            <a:p>
              <a:pPr algn="ctr"/>
              <a:r>
                <a:rPr lang="th-TH" sz="2200" b="1" dirty="0">
                  <a:latin typeface="TH Sarabun New" pitchFamily="34" charset="-34"/>
                  <a:cs typeface="TH Sarabun New" pitchFamily="34" charset="-34"/>
                </a:rPr>
                <a:t>หน้าที่</a:t>
              </a:r>
            </a:p>
          </p:txBody>
        </p:sp>
      </p:grpSp>
      <p:grpSp>
        <p:nvGrpSpPr>
          <p:cNvPr id="45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809</Words>
  <Application>Microsoft Office PowerPoint</Application>
  <PresentationFormat>นำเสนอทางหน้าจอ (4:3)</PresentationFormat>
  <Paragraphs>102</Paragraphs>
  <Slides>12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Calibri</vt:lpstr>
      <vt:lpstr>Arial</vt:lpstr>
      <vt:lpstr>TH Sarabun New</vt:lpstr>
      <vt:lpstr>Angsana New</vt:lpstr>
      <vt:lpstr>TH Sarabun New Bold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Supappon Tasvad</dc:creator>
  <cp:lastModifiedBy>Taksaporn Seemek</cp:lastModifiedBy>
  <cp:revision>61</cp:revision>
  <dcterms:created xsi:type="dcterms:W3CDTF">2017-02-01T06:12:08Z</dcterms:created>
  <dcterms:modified xsi:type="dcterms:W3CDTF">2022-06-08T11:37:52Z</dcterms:modified>
</cp:coreProperties>
</file>