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81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79" r:id="rId14"/>
    <p:sldId id="280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rdia New" panose="020B0304020202020204" pitchFamily="34" charset="-34"/>
      <p:regular r:id="rId30"/>
      <p:bold r:id="rId31"/>
      <p:italic r:id="rId32"/>
      <p:boldItalic r:id="rId33"/>
    </p:embeddedFont>
    <p:embeddedFont>
      <p:font typeface="TH Sarabun New" panose="020B0500040200020003" pitchFamily="34" charset="-34"/>
      <p:regular r:id="rId34"/>
      <p:bold r:id="rId35"/>
      <p:italic r:id="rId36"/>
      <p:boldItalic r:id="rId37"/>
    </p:embeddedFont>
    <p:embeddedFont>
      <p:font typeface="TH Sarabun New Bold" panose="020B0500040200020003" pitchFamily="34" charset="-34"/>
      <p:bold r:id="rId38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3250" autoAdjust="0"/>
  </p:normalViewPr>
  <p:slideViewPr>
    <p:cSldViewPr>
      <p:cViewPr varScale="1">
        <p:scale>
          <a:sx n="107" d="100"/>
          <a:sy n="107" d="100"/>
        </p:scale>
        <p:origin x="19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4F01B-FD28-444F-9CBE-73865077F9B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0522F-FBBB-4227-91C9-7C8A9CAE8E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827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0522F-FBBB-4227-91C9-7C8A9CAE8E2B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807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0522F-FBBB-4227-91C9-7C8A9CAE8E2B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7409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0522F-FBBB-4227-91C9-7C8A9CAE8E2B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740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61CC-7BA3-4CCB-A208-FD2DB1D12953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5090-BDCA-4961-9E65-D0BB21F0D4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237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61CC-7BA3-4CCB-A208-FD2DB1D12953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5090-BDCA-4961-9E65-D0BB21F0D4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63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61CC-7BA3-4CCB-A208-FD2DB1D12953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5090-BDCA-4961-9E65-D0BB21F0D4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477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61CC-7BA3-4CCB-A208-FD2DB1D12953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5090-BDCA-4961-9E65-D0BB21F0D4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705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61CC-7BA3-4CCB-A208-FD2DB1D12953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5090-BDCA-4961-9E65-D0BB21F0D4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635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61CC-7BA3-4CCB-A208-FD2DB1D12953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5090-BDCA-4961-9E65-D0BB21F0D4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422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61CC-7BA3-4CCB-A208-FD2DB1D12953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5090-BDCA-4961-9E65-D0BB21F0D4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525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61CC-7BA3-4CCB-A208-FD2DB1D12953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5090-BDCA-4961-9E65-D0BB21F0D4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653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61CC-7BA3-4CCB-A208-FD2DB1D12953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5090-BDCA-4961-9E65-D0BB21F0D4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206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61CC-7BA3-4CCB-A208-FD2DB1D12953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5090-BDCA-4961-9E65-D0BB21F0D4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902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61CC-7BA3-4CCB-A208-FD2DB1D12953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5090-BDCA-4961-9E65-D0BB21F0D4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958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61CC-7BA3-4CCB-A208-FD2DB1D12953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F5090-BDCA-4961-9E65-D0BB21F0D4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88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&#3627;&#3609;&#3656;&#3623;&#3618;5/&#3627;&#3609;&#3656;&#3623;&#3618;%205_&#3629;&#3634;&#3627;&#3634;&#3619;&#3607;&#3637;&#3656;&#3648;&#3627;&#3617;&#3634;&#3632;&#3626;&#3617;&#3585;&#3633;&#3610;&#3623;&#3633;&#3618;.pptx" TargetMode="External"/><Relationship Id="rId13" Type="http://schemas.openxmlformats.org/officeDocument/2006/relationships/hyperlink" Target="../&#3627;&#3609;&#3656;&#3623;&#3618;10/&#3627;&#3609;&#3656;&#3623;&#3618;10_&#3585;&#3634;&#3619;&#3594;&#3656;&#3623;&#3618;&#3615;&#3639;&#3657;&#3609;&#3588;&#3639;&#3609;&#3594;&#3637;&#3614;.pptx" TargetMode="External"/><Relationship Id="rId18" Type="http://schemas.openxmlformats.org/officeDocument/2006/relationships/hyperlink" Target="../../3_PowerPoint_&#3611;&#3619;&#3632;&#3585;&#3629;&#3610;&#3585;&#3634;&#3619;&#3626;&#3629;&#3609;" TargetMode="External"/><Relationship Id="rId3" Type="http://schemas.openxmlformats.org/officeDocument/2006/relationships/image" Target="../media/image2.jpeg"/><Relationship Id="rId21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7" Type="http://schemas.openxmlformats.org/officeDocument/2006/relationships/hyperlink" Target="../&#3627;&#3609;&#3656;&#3623;&#3618;4/&#3627;&#3609;&#3656;&#3623;&#3618;%204_&#3585;&#3634;&#3619;&#3626;&#3619;&#3657;&#3634;&#3591;&#3626;&#3633;&#3617;&#3614;&#3633;&#3609;&#3608;&#3616;&#3634;&#3614;&#3651;&#3609;&#3588;&#3619;&#3629;&#3610;&#3588;&#3619;&#3633;&#3623;.pptx" TargetMode="External"/><Relationship Id="rId12" Type="http://schemas.openxmlformats.org/officeDocument/2006/relationships/hyperlink" Target="../&#3627;&#3609;&#3656;&#3623;&#3618;9/&#3627;&#3609;&#3656;&#3623;&#3618;9_&#3614;&#3620;&#3605;&#3636;&#3585;&#3619;&#3619;&#3617;&#3648;&#3626;&#3637;&#3656;&#3618;&#3591;&#3605;&#3656;&#3629;&#3626;&#3640;&#3586;&#3616;&#3634;&#3614;&#3649;&#3621;&#3632;&#3588;&#3623;&#3634;&#3617;&#3619;&#3640;&#3609;&#3649;&#3619;&#3591;.pptx" TargetMode="External"/><Relationship Id="rId17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20" Type="http://schemas.openxmlformats.org/officeDocument/2006/relationships/hyperlink" Target="../../5_&#3651;&#3610;&#3591;&#3634;&#3609;_&#3648;&#3593;&#3621;&#3618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&#3627;&#3609;&#3656;&#3623;&#3618;3/&#3627;&#3609;&#3656;&#3623;&#3618;%203_&#3629;&#3609;&#3634;&#3617;&#3633;&#3618;&#3648;&#3592;&#3619;&#3636;&#3597;&#3614;&#3633;&#3609;&#3608;&#3640;&#3660;&#3649;&#3621;&#3632;&#3585;&#3634;&#3619;&#3605;&#3633;&#3657;&#3591;&#3588;&#3619;&#3619;&#3616;&#3660;.pptx" TargetMode="External"/><Relationship Id="rId11" Type="http://schemas.openxmlformats.org/officeDocument/2006/relationships/hyperlink" Target="../&#3627;&#3609;&#3656;&#3623;&#3618;8/&#3627;&#3609;&#3656;&#3623;&#3618;8_&#3585;&#3634;&#3619;&#3614;&#3633;&#3602;&#3609;&#3634;&#3626;&#3617;&#3619;&#3619;&#3606;&#3616;&#3634;&#3614;&#3607;&#3634;&#3591;&#3585;&#3634;&#3618;&#3648;&#3614;&#3639;&#3656;&#3629;&#3626;&#3640;&#3586;&#3616;&#3634;&#3614;.pptx" TargetMode="External"/><Relationship Id="rId24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5" Type="http://schemas.openxmlformats.org/officeDocument/2006/relationships/hyperlink" Target="../&#3627;&#3609;&#3656;&#3623;&#3618;2/&#3627;&#3609;&#3656;&#3623;&#3618;%202_&#3629;&#3636;&#3607;&#3608;&#3636;&#3614;&#3621;&#3586;&#3629;&#3591;&#3626;&#3633;&#3591;&#3588;&#3617;&#3605;&#3656;&#3629;&#3614;&#3633;&#3602;&#3609;&#3634;&#3585;&#3634;&#3619;&#3586;&#3629;&#3591;&#3623;&#3633;&#3618;&#3619;&#3640;&#3656;&#3609;.pptx" TargetMode="External"/><Relationship Id="rId15" Type="http://schemas.openxmlformats.org/officeDocument/2006/relationships/image" Target="../media/image3.png"/><Relationship Id="rId23" Type="http://schemas.openxmlformats.org/officeDocument/2006/relationships/hyperlink" Target="../../8_&#3648;&#3626;&#3619;&#3636;&#3617;&#3626;&#3634;&#3619;&#3632;" TargetMode="External"/><Relationship Id="rId10" Type="http://schemas.openxmlformats.org/officeDocument/2006/relationships/hyperlink" Target="../&#3627;&#3609;&#3656;&#3623;&#3618;7/&#3627;&#3609;&#3656;&#3623;&#3618;7_&#3585;&#3634;&#3619;&#3626;&#3619;&#3657;&#3634;&#3591;&#3648;&#3626;&#3619;&#3636;&#3617;&#3626;&#3640;&#3586;&#3616;&#3634;&#3614;&#3651;&#3609;&#3594;&#3640;&#3617;&#3594;&#3609;.pptx" TargetMode="External"/><Relationship Id="rId19" Type="http://schemas.openxmlformats.org/officeDocument/2006/relationships/hyperlink" Target="../../4_Clip" TargetMode="External"/><Relationship Id="rId4" Type="http://schemas.microsoft.com/office/2007/relationships/hdphoto" Target="../media/hdphoto1.wdp"/><Relationship Id="rId9" Type="http://schemas.openxmlformats.org/officeDocument/2006/relationships/hyperlink" Target="../&#3627;&#3609;&#3656;&#3623;&#3618;1/&#3627;&#3609;&#3656;&#3623;&#3618;1_&#3623;&#3633;&#3618;&#3649;&#3621;&#3632;&#3585;&#3634;&#3619;&#3648;&#3611;&#3621;&#3637;&#3656;&#3618;&#3609;&#3649;&#3611;&#3621;&#3591;.pptx" TargetMode="External"/><Relationship Id="rId14" Type="http://schemas.openxmlformats.org/officeDocument/2006/relationships/hyperlink" Target="../&#3627;&#3609;&#3656;&#3623;&#3618;6/&#3627;&#3609;&#3656;&#3623;&#3618;%206_&#3650;&#3619;&#3588;&#3649;&#3621;&#3632;&#3585;&#3634;&#3619;&#3611;&#3657;&#3629;&#3591;&#3585;&#3633;&#3609;.pptx" TargetMode="External"/><Relationship Id="rId22" Type="http://schemas.openxmlformats.org/officeDocument/2006/relationships/hyperlink" Target="../../7_&#3585;&#3634;&#3619;&#3623;&#3633;&#3604;&#3649;&#3621;&#3632;&#3611;&#3619;&#3632;&#3648;&#3617;&#3636;&#3609;&#3612;&#3621;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8.png"/><Relationship Id="rId7" Type="http://schemas.openxmlformats.org/officeDocument/2006/relationships/slide" Target="slide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microsoft.com/office/2007/relationships/hdphoto" Target="../media/hdphoto4.wdp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openxmlformats.org/officeDocument/2006/relationships/image" Target="../media/image26.png"/><Relationship Id="rId2" Type="http://schemas.openxmlformats.org/officeDocument/2006/relationships/image" Target="../media/image30.png"/><Relationship Id="rId16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microsoft.com/office/2007/relationships/hdphoto" Target="../media/hdphoto5.wdp"/><Relationship Id="rId15" Type="http://schemas.openxmlformats.org/officeDocument/2006/relationships/image" Target="../media/image25.png"/><Relationship Id="rId10" Type="http://schemas.microsoft.com/office/2007/relationships/hdphoto" Target="../media/hdphoto6.wdp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18" Type="http://schemas.openxmlformats.org/officeDocument/2006/relationships/slide" Target="slide1.xml"/><Relationship Id="rId3" Type="http://schemas.microsoft.com/office/2007/relationships/hdphoto" Target="../media/hdphoto7.wdp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17" Type="http://schemas.openxmlformats.org/officeDocument/2006/relationships/image" Target="../media/image25.png"/><Relationship Id="rId2" Type="http://schemas.openxmlformats.org/officeDocument/2006/relationships/image" Target="../media/image40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33.png"/><Relationship Id="rId15" Type="http://schemas.openxmlformats.org/officeDocument/2006/relationships/image" Target="../media/image49.png"/><Relationship Id="rId10" Type="http://schemas.openxmlformats.org/officeDocument/2006/relationships/image" Target="../media/image38.png"/><Relationship Id="rId19" Type="http://schemas.openxmlformats.org/officeDocument/2006/relationships/image" Target="../media/image26.png"/><Relationship Id="rId4" Type="http://schemas.openxmlformats.org/officeDocument/2006/relationships/image" Target="../media/image32.png"/><Relationship Id="rId9" Type="http://schemas.openxmlformats.org/officeDocument/2006/relationships/image" Target="../media/image44.png"/><Relationship Id="rId1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microsoft.com/office/2007/relationships/hdphoto" Target="../media/hdphoto8.wdp"/><Relationship Id="rId21" Type="http://schemas.openxmlformats.org/officeDocument/2006/relationships/image" Target="../media/image25.pn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51.png"/><Relationship Id="rId16" Type="http://schemas.openxmlformats.org/officeDocument/2006/relationships/image" Target="../media/image63.jpe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5" Type="http://schemas.openxmlformats.org/officeDocument/2006/relationships/image" Target="../media/image62.png"/><Relationship Id="rId23" Type="http://schemas.openxmlformats.org/officeDocument/2006/relationships/image" Target="../media/image26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4.png"/><Relationship Id="rId18" Type="http://schemas.openxmlformats.org/officeDocument/2006/relationships/slide" Target="slide1.xml"/><Relationship Id="rId3" Type="http://schemas.microsoft.com/office/2007/relationships/hdphoto" Target="../media/hdphoto10.wdp"/><Relationship Id="rId7" Type="http://schemas.openxmlformats.org/officeDocument/2006/relationships/image" Target="../media/image70.png"/><Relationship Id="rId12" Type="http://schemas.openxmlformats.org/officeDocument/2006/relationships/image" Target="../media/image73.png"/><Relationship Id="rId17" Type="http://schemas.openxmlformats.org/officeDocument/2006/relationships/image" Target="../media/image25.png"/><Relationship Id="rId2" Type="http://schemas.openxmlformats.org/officeDocument/2006/relationships/image" Target="../media/image68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57.png"/><Relationship Id="rId5" Type="http://schemas.openxmlformats.org/officeDocument/2006/relationships/image" Target="../media/image69.png"/><Relationship Id="rId15" Type="http://schemas.openxmlformats.org/officeDocument/2006/relationships/image" Target="../media/image76.png"/><Relationship Id="rId10" Type="http://schemas.openxmlformats.org/officeDocument/2006/relationships/image" Target="../media/image56.png"/><Relationship Id="rId19" Type="http://schemas.openxmlformats.org/officeDocument/2006/relationships/image" Target="../media/image26.png"/><Relationship Id="rId4" Type="http://schemas.openxmlformats.org/officeDocument/2006/relationships/image" Target="../media/image58.png"/><Relationship Id="rId9" Type="http://schemas.openxmlformats.org/officeDocument/2006/relationships/image" Target="../media/image72.png"/><Relationship Id="rId1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0.png"/><Relationship Id="rId7" Type="http://schemas.microsoft.com/office/2007/relationships/hdphoto" Target="../media/hdphoto13.wdp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microsoft.com/office/2007/relationships/hdphoto" Target="../media/hdphoto12.wdp"/><Relationship Id="rId10" Type="http://schemas.openxmlformats.org/officeDocument/2006/relationships/image" Target="../media/image26.png"/><Relationship Id="rId4" Type="http://schemas.openxmlformats.org/officeDocument/2006/relationships/image" Target="../media/image81.png"/><Relationship Id="rId9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4.jpeg"/><Relationship Id="rId7" Type="http://schemas.openxmlformats.org/officeDocument/2006/relationships/image" Target="../media/image25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.png"/><Relationship Id="rId18" Type="http://schemas.microsoft.com/office/2007/relationships/hdphoto" Target="../media/hdphoto21.wdp"/><Relationship Id="rId26" Type="http://schemas.microsoft.com/office/2007/relationships/hdphoto" Target="../media/hdphoto25.wdp"/><Relationship Id="rId3" Type="http://schemas.openxmlformats.org/officeDocument/2006/relationships/image" Target="../media/image88.png"/><Relationship Id="rId21" Type="http://schemas.openxmlformats.org/officeDocument/2006/relationships/image" Target="../media/image97.png"/><Relationship Id="rId7" Type="http://schemas.openxmlformats.org/officeDocument/2006/relationships/image" Target="../media/image90.png"/><Relationship Id="rId12" Type="http://schemas.microsoft.com/office/2007/relationships/hdphoto" Target="../media/hdphoto18.wdp"/><Relationship Id="rId17" Type="http://schemas.openxmlformats.org/officeDocument/2006/relationships/image" Target="../media/image95.png"/><Relationship Id="rId25" Type="http://schemas.openxmlformats.org/officeDocument/2006/relationships/image" Target="../media/image99.png"/><Relationship Id="rId3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microsoft.com/office/2007/relationships/hdphoto" Target="../media/hdphoto20.wdp"/><Relationship Id="rId20" Type="http://schemas.microsoft.com/office/2007/relationships/hdphoto" Target="../media/hdphoto22.wdp"/><Relationship Id="rId29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11" Type="http://schemas.openxmlformats.org/officeDocument/2006/relationships/image" Target="../media/image92.png"/><Relationship Id="rId24" Type="http://schemas.microsoft.com/office/2007/relationships/hdphoto" Target="../media/hdphoto24.wdp"/><Relationship Id="rId32" Type="http://schemas.openxmlformats.org/officeDocument/2006/relationships/slide" Target="slide1.xml"/><Relationship Id="rId5" Type="http://schemas.openxmlformats.org/officeDocument/2006/relationships/image" Target="../media/image89.png"/><Relationship Id="rId15" Type="http://schemas.openxmlformats.org/officeDocument/2006/relationships/image" Target="../media/image94.png"/><Relationship Id="rId23" Type="http://schemas.openxmlformats.org/officeDocument/2006/relationships/image" Target="../media/image98.png"/><Relationship Id="rId28" Type="http://schemas.microsoft.com/office/2007/relationships/hdphoto" Target="../media/hdphoto26.wdp"/><Relationship Id="rId10" Type="http://schemas.microsoft.com/office/2007/relationships/hdphoto" Target="../media/hdphoto17.wdp"/><Relationship Id="rId19" Type="http://schemas.openxmlformats.org/officeDocument/2006/relationships/image" Target="../media/image96.png"/><Relationship Id="rId31" Type="http://schemas.openxmlformats.org/officeDocument/2006/relationships/image" Target="../media/image25.png"/><Relationship Id="rId4" Type="http://schemas.microsoft.com/office/2007/relationships/hdphoto" Target="../media/hdphoto14.wdp"/><Relationship Id="rId9" Type="http://schemas.openxmlformats.org/officeDocument/2006/relationships/image" Target="../media/image91.png"/><Relationship Id="rId14" Type="http://schemas.microsoft.com/office/2007/relationships/hdphoto" Target="../media/hdphoto19.wdp"/><Relationship Id="rId22" Type="http://schemas.microsoft.com/office/2007/relationships/hdphoto" Target="../media/hdphoto23.wdp"/><Relationship Id="rId27" Type="http://schemas.openxmlformats.org/officeDocument/2006/relationships/image" Target="../media/image100.png"/><Relationship Id="rId30" Type="http://schemas.microsoft.com/office/2007/relationships/hdphoto" Target="../media/hdphoto27.wdp"/><Relationship Id="rId8" Type="http://schemas.microsoft.com/office/2007/relationships/hdphoto" Target="../media/hdphoto1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5.png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5.png"/><Relationship Id="rId4" Type="http://schemas.openxmlformats.org/officeDocument/2006/relationships/image" Target="../media/image8.jpe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2.wdp"/><Relationship Id="rId7" Type="http://schemas.openxmlformats.org/officeDocument/2006/relationships/image" Target="../media/image22.jpeg"/><Relationship Id="rId12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slide" Target="slide1.xml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287428"/>
            <a:chOff x="-252538" y="0"/>
            <a:chExt cx="9396538" cy="128742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287428"/>
              <a:chOff x="0" y="0"/>
              <a:chExt cx="9144000" cy="128742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571480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marL="0" marR="0" lvl="0" indent="457200" algn="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3000" b="1" i="0" u="none" strike="noStrike" kern="1200" cap="none" spc="0" baseline="0" dirty="0">
                    <a:solidFill>
                      <a:srgbClr val="FFFFFF"/>
                    </a:solidFill>
                    <a:uFillTx/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</a:t>
                </a:r>
                <a:r>
                  <a:rPr lang="th-TH" sz="3000" b="1" i="0" u="none" strike="noStrike" kern="1200" cap="none" spc="0" dirty="0">
                    <a:solidFill>
                      <a:srgbClr val="FFFFFF"/>
                    </a:solidFill>
                    <a:uFillTx/>
                    <a:latin typeface="TH Sarabun New" pitchFamily="34" charset="-34"/>
                    <a:cs typeface="TH Sarabun New" pitchFamily="34" charset="-34"/>
                  </a:rPr>
                  <a:t> ๓</a:t>
                </a:r>
                <a:endParaRPr lang="en-US" sz="3000" b="1" i="0" u="none" strike="noStrike" kern="1200" cap="none" spc="0" baseline="0" dirty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36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สุขศึกษา</a:t>
                </a:r>
                <a:endParaRPr lang="en-US" sz="3600" b="1" dirty="0">
                  <a:solidFill>
                    <a:srgbClr val="FFC000"/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1751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1600" b="1" dirty="0">
                    <a:solidFill>
                      <a:schemeClr val="accent1">
                        <a:lumMod val="75000"/>
                      </a:schemeClr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chemeClr val="accent1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2" descr="C:\Users\TSM3-A_Taksaporn\Desktop\pic สุข-ม.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658" b="10613"/>
          <a:stretch/>
        </p:blipFill>
        <p:spPr bwMode="auto">
          <a:xfrm>
            <a:off x="2463046" y="1988840"/>
            <a:ext cx="6429434" cy="3997159"/>
          </a:xfrm>
          <a:prstGeom prst="roundRect">
            <a:avLst>
              <a:gd name="adj" fmla="val 53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40" name="สี่เหลี่ยมผืนผ้า 28"/>
          <p:cNvSpPr/>
          <p:nvPr/>
        </p:nvSpPr>
        <p:spPr>
          <a:xfrm>
            <a:off x="0" y="1268760"/>
            <a:ext cx="1706920" cy="298588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9" name="สี่เหลี่ยมผืนผ้า 29">
            <a:hlinkClick r:id="rId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849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2" name="สี่เหลี่ยมผืนผ้า 30">
            <a:hlinkClick r:id="rId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92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3" name="สี่เหลี่ยมผืนผ้า 31">
            <a:hlinkClick r:id="rId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35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64" name="สี่เหลี่ยมผืนผ้า 32">
            <a:hlinkClick r:id="rId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278920" y="1268760"/>
            <a:ext cx="1148316" cy="29331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65" name="สี่เหลี่ยมผืนผ้า 33"/>
          <p:cNvSpPr/>
          <p:nvPr/>
        </p:nvSpPr>
        <p:spPr>
          <a:xfrm>
            <a:off x="7427236" y="1268760"/>
            <a:ext cx="1716763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6" name="สี่เหลี่ยมผืนผ้า 29">
            <a:hlinkClick r:id="rId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706920" y="1268760"/>
            <a:ext cx="1143000" cy="29858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7" name="สี่เหลี่ยมผืนผ้า 28"/>
          <p:cNvSpPr/>
          <p:nvPr/>
        </p:nvSpPr>
        <p:spPr>
          <a:xfrm>
            <a:off x="0" y="1571591"/>
            <a:ext cx="1706920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1" name="สี่เหลี่ยมผืนผ้า 29">
            <a:hlinkClick r:id="rId1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849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82" name="สี่เหลี่ยมผืนผ้า 30">
            <a:hlinkClick r:id="rId11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92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๘</a:t>
            </a:r>
          </a:p>
        </p:txBody>
      </p:sp>
      <p:sp>
        <p:nvSpPr>
          <p:cNvPr id="83" name="สี่เหลี่ยมผืนผ้า 31">
            <a:hlinkClick r:id="rId12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35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๙</a:t>
            </a:r>
          </a:p>
        </p:txBody>
      </p:sp>
      <p:sp>
        <p:nvSpPr>
          <p:cNvPr id="84" name="สี่เหลี่ยมผืนผ้า 32">
            <a:hlinkClick r:id="rId13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278920" y="1566313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๑๐</a:t>
            </a:r>
          </a:p>
        </p:txBody>
      </p:sp>
      <p:sp>
        <p:nvSpPr>
          <p:cNvPr id="85" name="สี่เหลี่ยมผืนผ้า 33"/>
          <p:cNvSpPr/>
          <p:nvPr/>
        </p:nvSpPr>
        <p:spPr>
          <a:xfrm>
            <a:off x="7427236" y="1566313"/>
            <a:ext cx="1716763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6" name="สี่เหลี่ยมผืนผ้า 29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706920" y="1571591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pic>
        <p:nvPicPr>
          <p:cNvPr id="137" name="Picture 3" descr="C:\Users\FL4_Sirirat-Lon\Desktop\Picture3.png">
            <a:extLst>
              <a:ext uri="{FF2B5EF4-FFF2-40B4-BE49-F238E27FC236}">
                <a16:creationId xmlns:a16="http://schemas.microsoft.com/office/drawing/2014/main" id="{D4EECBD3-2BC9-4FFD-9CC5-A8EFFAA58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749147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3" descr="C:\Users\FL4_Sirirat-Lon\Desktop\Picture3.png">
            <a:extLst>
              <a:ext uri="{FF2B5EF4-FFF2-40B4-BE49-F238E27FC236}">
                <a16:creationId xmlns:a16="http://schemas.microsoft.com/office/drawing/2014/main" id="{6308CEBB-7B17-4480-917F-5C98EC9A9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10814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3" descr="C:\Users\FL4_Sirirat-Lon\Desktop\Picture3.png">
            <a:extLst>
              <a:ext uri="{FF2B5EF4-FFF2-40B4-BE49-F238E27FC236}">
                <a16:creationId xmlns:a16="http://schemas.microsoft.com/office/drawing/2014/main" id="{75D799FD-2F77-4B26-9A88-A11E06865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46818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3" descr="C:\Users\FL4_Sirirat-Lon\Desktop\Picture3.png">
            <a:extLst>
              <a:ext uri="{FF2B5EF4-FFF2-40B4-BE49-F238E27FC236}">
                <a16:creationId xmlns:a16="http://schemas.microsoft.com/office/drawing/2014/main" id="{C552F033-4745-4A80-A26C-49516FFA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82822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3" descr="C:\Users\FL4_Sirirat-Lon\Desktop\Picture3.png">
            <a:extLst>
              <a:ext uri="{FF2B5EF4-FFF2-40B4-BE49-F238E27FC236}">
                <a16:creationId xmlns:a16="http://schemas.microsoft.com/office/drawing/2014/main" id="{6465BB9E-9396-4F49-B3D7-7483C8E0F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18826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3" descr="C:\Users\FL4_Sirirat-Lon\Desktop\Picture3.png">
            <a:extLst>
              <a:ext uri="{FF2B5EF4-FFF2-40B4-BE49-F238E27FC236}">
                <a16:creationId xmlns:a16="http://schemas.microsoft.com/office/drawing/2014/main" id="{02E29079-FEC2-4DB8-83F2-42327ED6A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54830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TextBox 24">
            <a:hlinkClick r:id="rId16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DC949A0-38E3-4963-8388-8316A7E6D318}"/>
              </a:ext>
            </a:extLst>
          </p:cNvPr>
          <p:cNvSpPr txBox="1"/>
          <p:nvPr/>
        </p:nvSpPr>
        <p:spPr>
          <a:xfrm>
            <a:off x="42990" y="193241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๑_หลักสูตรวิชาสุขศึกษา</a:t>
            </a:r>
          </a:p>
        </p:txBody>
      </p:sp>
      <p:sp>
        <p:nvSpPr>
          <p:cNvPr id="144" name="TextBox 24">
            <a:hlinkClick r:id="rId17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75CDD79-22A7-4FEA-A070-42BC8E7BAD81}"/>
              </a:ext>
            </a:extLst>
          </p:cNvPr>
          <p:cNvSpPr txBox="1"/>
          <p:nvPr/>
        </p:nvSpPr>
        <p:spPr>
          <a:xfrm>
            <a:off x="42990" y="227309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๒_แผนการจัดการเรียนรู้</a:t>
            </a:r>
          </a:p>
        </p:txBody>
      </p:sp>
      <p:sp>
        <p:nvSpPr>
          <p:cNvPr id="145" name="TextBox 24">
            <a:hlinkClick r:id="rId18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C264B86D-9449-43C0-8759-3AD5E20DFC68}"/>
              </a:ext>
            </a:extLst>
          </p:cNvPr>
          <p:cNvSpPr txBox="1"/>
          <p:nvPr/>
        </p:nvSpPr>
        <p:spPr>
          <a:xfrm>
            <a:off x="42990" y="264453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146" name="TextBox 24">
            <a:hlinkClick r:id="rId19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A775A42-8FC6-4CF8-85D4-08CB63BE783C}"/>
              </a:ext>
            </a:extLst>
          </p:cNvPr>
          <p:cNvSpPr txBox="1"/>
          <p:nvPr/>
        </p:nvSpPr>
        <p:spPr>
          <a:xfrm>
            <a:off x="42990" y="298610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7" name="TextBox 24">
            <a:hlinkClick r:id="rId20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C71B0E9D-70A0-4654-BF75-9C73F983645F}"/>
              </a:ext>
            </a:extLst>
          </p:cNvPr>
          <p:cNvSpPr txBox="1"/>
          <p:nvPr/>
        </p:nvSpPr>
        <p:spPr>
          <a:xfrm>
            <a:off x="42990" y="334831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๕_ใบงาน_เฉลย</a:t>
            </a:r>
          </a:p>
        </p:txBody>
      </p:sp>
      <p:sp>
        <p:nvSpPr>
          <p:cNvPr id="148" name="TextBox 24">
            <a:hlinkClick r:id="rId21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3331854-A142-4963-BF7E-0B85C6210735}"/>
              </a:ext>
            </a:extLst>
          </p:cNvPr>
          <p:cNvSpPr txBox="1"/>
          <p:nvPr/>
        </p:nvSpPr>
        <p:spPr>
          <a:xfrm>
            <a:off x="42990" y="3710517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๖_ข้อสอบประจำหน่วย_เฉลย</a:t>
            </a:r>
          </a:p>
        </p:txBody>
      </p:sp>
      <p:pic>
        <p:nvPicPr>
          <p:cNvPr id="149" name="Picture 3" descr="C:\Users\FL4_Sirirat-Lon\Desktop\Picture3.png">
            <a:extLst>
              <a:ext uri="{FF2B5EF4-FFF2-40B4-BE49-F238E27FC236}">
                <a16:creationId xmlns:a16="http://schemas.microsoft.com/office/drawing/2014/main" id="{CE068AD4-AE06-4B14-8EAB-C9978B1B1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90834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TextBox 24">
            <a:hlinkClick r:id="rId22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05461BA-BA8A-40A5-A2AF-643BB3D20D49}"/>
              </a:ext>
            </a:extLst>
          </p:cNvPr>
          <p:cNvSpPr txBox="1"/>
          <p:nvPr/>
        </p:nvSpPr>
        <p:spPr>
          <a:xfrm>
            <a:off x="42990" y="407488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pic>
        <p:nvPicPr>
          <p:cNvPr id="151" name="Picture 3" descr="C:\Users\FL4_Sirirat-Lon\Desktop\Picture3.png">
            <a:extLst>
              <a:ext uri="{FF2B5EF4-FFF2-40B4-BE49-F238E27FC236}">
                <a16:creationId xmlns:a16="http://schemas.microsoft.com/office/drawing/2014/main" id="{4ACB46A8-2517-4D15-8C99-B3AB85BBD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26838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TextBox 24">
            <a:hlinkClick r:id="rId23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40AFF4A0-C4FF-49A0-9BF7-CE5E0D6532B8}"/>
              </a:ext>
            </a:extLst>
          </p:cNvPr>
          <p:cNvSpPr txBox="1"/>
          <p:nvPr/>
        </p:nvSpPr>
        <p:spPr>
          <a:xfrm>
            <a:off x="42990" y="443492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153" name="Picture 3" descr="C:\Users\FL4_Sirirat-Lon\Desktop\Picture3.png">
            <a:extLst>
              <a:ext uri="{FF2B5EF4-FFF2-40B4-BE49-F238E27FC236}">
                <a16:creationId xmlns:a16="http://schemas.microsoft.com/office/drawing/2014/main" id="{CE7741B2-F8F8-47B7-978E-9C3747185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62842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TextBox 24">
            <a:hlinkClick r:id="rId24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B3239CAB-4B3C-4178-9B6C-4A63A5F71560}"/>
              </a:ext>
            </a:extLst>
          </p:cNvPr>
          <p:cNvSpPr txBox="1"/>
          <p:nvPr/>
        </p:nvSpPr>
        <p:spPr>
          <a:xfrm>
            <a:off x="42990" y="479496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2161758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4355976" y="476672"/>
            <a:ext cx="4788024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60040" y="188640"/>
            <a:ext cx="3851920" cy="1080120"/>
            <a:chOff x="687391" y="2636912"/>
            <a:chExt cx="3851920" cy="1080120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687391" y="2645296"/>
              <a:ext cx="3851920" cy="927720"/>
            </a:xfrm>
            <a:prstGeom prst="round1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7392" y="2636912"/>
              <a:ext cx="982270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695520">
              <a:off x="847726" y="2765325"/>
              <a:ext cx="565702" cy="719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733989" y="2639814"/>
              <a:ext cx="26613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อาหารสำหรับวัยทารก</a:t>
              </a:r>
            </a:p>
            <a:p>
              <a:r>
                <a:rPr lang="th-TH" sz="32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    (แรกเกิด  - ๒ ปี)</a:t>
              </a:r>
            </a:p>
          </p:txBody>
        </p:sp>
      </p:grpSp>
      <p:cxnSp>
        <p:nvCxnSpPr>
          <p:cNvPr id="65" name="Straight Connector 64"/>
          <p:cNvCxnSpPr/>
          <p:nvPr/>
        </p:nvCxnSpPr>
        <p:spPr>
          <a:xfrm>
            <a:off x="0" y="476672"/>
            <a:ext cx="25152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5761" y="1268760"/>
            <a:ext cx="8730754" cy="5112568"/>
          </a:xfrm>
          <a:prstGeom prst="roundRect">
            <a:avLst>
              <a:gd name="adj" fmla="val 887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67944" y="1562889"/>
            <a:ext cx="488306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    วัยทารกเป็นวัยที่เจริญเติบโตทั้งร่างกาย จิตใจ อารมณ์ สังคม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และสติปัญญาอย่างรวดเร็วและเป็นไปอย่างสม่ำเสมอ มีพัฒนาการที่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สมวัยได้ ในช่วง ๖ เดือนแรก ทารกควรได้รับนมแม่ที่เพียงพออย่างเดียว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เป็นอาหารที่ดีที่สุดของทารก น้ำนมแม่ถือว่าเป็นอาหารที่สะอาดและมี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สารอาหารครบถ้วน ทั้งโปรตีน วิตามิน และแร่ธาตุต่างๆ 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   น้ำนมเป็นสารอาหารที่สำคัญที่ช่วยให้สร้างภูมิคุ้มกัน ทั้งมีฮอร์โมน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และสารกระตุ้นการเจริญเติบโตของสมอง ที่มีผลพัฒนาระดับสติปัญญา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ของทารก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3802274"/>
            <a:ext cx="2384896" cy="244262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049" y="2085975"/>
            <a:ext cx="3815895" cy="3486150"/>
          </a:xfrm>
          <a:prstGeom prst="roundRect">
            <a:avLst>
              <a:gd name="adj" fmla="val 729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5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6" name="Picture 2" descr="K:\TSM 3-A\Logo Aksorn\Aksorn Charoen Tat_2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5873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2847028" y="3995096"/>
            <a:ext cx="5688632" cy="2520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67744" y="980728"/>
            <a:ext cx="6264696" cy="3024336"/>
          </a:xfrm>
          <a:prstGeom prst="roundRect">
            <a:avLst>
              <a:gd name="adj" fmla="val 118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159925" y="476672"/>
            <a:ext cx="984075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476672"/>
            <a:ext cx="25152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nip and Round Single Corner Rectangle 1"/>
          <p:cNvSpPr/>
          <p:nvPr/>
        </p:nvSpPr>
        <p:spPr>
          <a:xfrm>
            <a:off x="323528" y="260648"/>
            <a:ext cx="5040560" cy="576064"/>
          </a:xfrm>
          <a:prstGeom prst="snip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การกำหนดรายการอาหารที่เหมาะสมสำหรับ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3127" y="313492"/>
            <a:ext cx="2816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วัยทารก (แรกเกิด - ๒ ปี)</a:t>
            </a:r>
            <a:endParaRPr lang="th-TH" dirty="0">
              <a:solidFill>
                <a:schemeClr val="accent6">
                  <a:lumMod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7544" y="976730"/>
            <a:ext cx="2376264" cy="3028333"/>
          </a:xfrm>
          <a:custGeom>
            <a:avLst/>
            <a:gdLst>
              <a:gd name="connsiteX0" fmla="*/ 0 w 2376264"/>
              <a:gd name="connsiteY0" fmla="*/ 281754 h 3024336"/>
              <a:gd name="connsiteX1" fmla="*/ 281754 w 2376264"/>
              <a:gd name="connsiteY1" fmla="*/ 0 h 3024336"/>
              <a:gd name="connsiteX2" fmla="*/ 2094510 w 2376264"/>
              <a:gd name="connsiteY2" fmla="*/ 0 h 3024336"/>
              <a:gd name="connsiteX3" fmla="*/ 2376264 w 2376264"/>
              <a:gd name="connsiteY3" fmla="*/ 281754 h 3024336"/>
              <a:gd name="connsiteX4" fmla="*/ 2376264 w 2376264"/>
              <a:gd name="connsiteY4" fmla="*/ 2742582 h 3024336"/>
              <a:gd name="connsiteX5" fmla="*/ 2094510 w 2376264"/>
              <a:gd name="connsiteY5" fmla="*/ 3024336 h 3024336"/>
              <a:gd name="connsiteX6" fmla="*/ 281754 w 2376264"/>
              <a:gd name="connsiteY6" fmla="*/ 3024336 h 3024336"/>
              <a:gd name="connsiteX7" fmla="*/ 0 w 2376264"/>
              <a:gd name="connsiteY7" fmla="*/ 2742582 h 3024336"/>
              <a:gd name="connsiteX8" fmla="*/ 0 w 2376264"/>
              <a:gd name="connsiteY8" fmla="*/ 281754 h 3024336"/>
              <a:gd name="connsiteX0" fmla="*/ 0 w 2376264"/>
              <a:gd name="connsiteY0" fmla="*/ 348591 h 3091173"/>
              <a:gd name="connsiteX1" fmla="*/ 281754 w 2376264"/>
              <a:gd name="connsiteY1" fmla="*/ 66837 h 3091173"/>
              <a:gd name="connsiteX2" fmla="*/ 2094510 w 2376264"/>
              <a:gd name="connsiteY2" fmla="*/ 66837 h 3091173"/>
              <a:gd name="connsiteX3" fmla="*/ 2371502 w 2376264"/>
              <a:gd name="connsiteY3" fmla="*/ 69984 h 3091173"/>
              <a:gd name="connsiteX4" fmla="*/ 2376264 w 2376264"/>
              <a:gd name="connsiteY4" fmla="*/ 2809419 h 3091173"/>
              <a:gd name="connsiteX5" fmla="*/ 2094510 w 2376264"/>
              <a:gd name="connsiteY5" fmla="*/ 3091173 h 3091173"/>
              <a:gd name="connsiteX6" fmla="*/ 281754 w 2376264"/>
              <a:gd name="connsiteY6" fmla="*/ 3091173 h 3091173"/>
              <a:gd name="connsiteX7" fmla="*/ 0 w 2376264"/>
              <a:gd name="connsiteY7" fmla="*/ 2809419 h 3091173"/>
              <a:gd name="connsiteX8" fmla="*/ 0 w 2376264"/>
              <a:gd name="connsiteY8" fmla="*/ 348591 h 3091173"/>
              <a:gd name="connsiteX0" fmla="*/ 0 w 2376264"/>
              <a:gd name="connsiteY0" fmla="*/ 281754 h 3024336"/>
              <a:gd name="connsiteX1" fmla="*/ 281754 w 2376264"/>
              <a:gd name="connsiteY1" fmla="*/ 0 h 3024336"/>
              <a:gd name="connsiteX2" fmla="*/ 2371502 w 2376264"/>
              <a:gd name="connsiteY2" fmla="*/ 3147 h 3024336"/>
              <a:gd name="connsiteX3" fmla="*/ 2376264 w 2376264"/>
              <a:gd name="connsiteY3" fmla="*/ 2742582 h 3024336"/>
              <a:gd name="connsiteX4" fmla="*/ 2094510 w 2376264"/>
              <a:gd name="connsiteY4" fmla="*/ 3024336 h 3024336"/>
              <a:gd name="connsiteX5" fmla="*/ 281754 w 2376264"/>
              <a:gd name="connsiteY5" fmla="*/ 3024336 h 3024336"/>
              <a:gd name="connsiteX6" fmla="*/ 0 w 2376264"/>
              <a:gd name="connsiteY6" fmla="*/ 2742582 h 3024336"/>
              <a:gd name="connsiteX7" fmla="*/ 0 w 2376264"/>
              <a:gd name="connsiteY7" fmla="*/ 281754 h 3024336"/>
              <a:gd name="connsiteX0" fmla="*/ 0 w 2376264"/>
              <a:gd name="connsiteY0" fmla="*/ 285751 h 3028333"/>
              <a:gd name="connsiteX1" fmla="*/ 281754 w 2376264"/>
              <a:gd name="connsiteY1" fmla="*/ 3997 h 3028333"/>
              <a:gd name="connsiteX2" fmla="*/ 2371502 w 2376264"/>
              <a:gd name="connsiteY2" fmla="*/ 0 h 3028333"/>
              <a:gd name="connsiteX3" fmla="*/ 2376264 w 2376264"/>
              <a:gd name="connsiteY3" fmla="*/ 2746579 h 3028333"/>
              <a:gd name="connsiteX4" fmla="*/ 2094510 w 2376264"/>
              <a:gd name="connsiteY4" fmla="*/ 3028333 h 3028333"/>
              <a:gd name="connsiteX5" fmla="*/ 281754 w 2376264"/>
              <a:gd name="connsiteY5" fmla="*/ 3028333 h 3028333"/>
              <a:gd name="connsiteX6" fmla="*/ 0 w 2376264"/>
              <a:gd name="connsiteY6" fmla="*/ 2746579 h 3028333"/>
              <a:gd name="connsiteX7" fmla="*/ 0 w 2376264"/>
              <a:gd name="connsiteY7" fmla="*/ 285751 h 302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6264" h="3028333">
                <a:moveTo>
                  <a:pt x="0" y="285751"/>
                </a:moveTo>
                <a:cubicBezTo>
                  <a:pt x="0" y="130143"/>
                  <a:pt x="126146" y="3997"/>
                  <a:pt x="281754" y="3997"/>
                </a:cubicBezTo>
                <a:lnTo>
                  <a:pt x="2371502" y="0"/>
                </a:lnTo>
                <a:cubicBezTo>
                  <a:pt x="2371502" y="820276"/>
                  <a:pt x="2376264" y="1926303"/>
                  <a:pt x="2376264" y="2746579"/>
                </a:cubicBezTo>
                <a:cubicBezTo>
                  <a:pt x="2376264" y="2902187"/>
                  <a:pt x="2250118" y="3028333"/>
                  <a:pt x="2094510" y="3028333"/>
                </a:cubicBezTo>
                <a:lnTo>
                  <a:pt x="281754" y="3028333"/>
                </a:lnTo>
                <a:cubicBezTo>
                  <a:pt x="126146" y="3028333"/>
                  <a:pt x="0" y="2902187"/>
                  <a:pt x="0" y="2746579"/>
                </a:cubicBezTo>
                <a:lnTo>
                  <a:pt x="0" y="28575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484784"/>
            <a:ext cx="2376264" cy="2520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3808" y="1484784"/>
            <a:ext cx="5688632" cy="2520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7544" y="4005064"/>
            <a:ext cx="2376264" cy="25202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1983" y="985818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อายุ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38575" y="980728"/>
            <a:ext cx="1598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รายการอาหาร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46924" y="1503948"/>
            <a:ext cx="104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๐</a:t>
            </a:r>
            <a:r>
              <a:rPr lang="en-US" sz="2400" b="1" dirty="0">
                <a:latin typeface="TH Sarabun New" pitchFamily="34" charset="-34"/>
                <a:cs typeface="TH Sarabun New" pitchFamily="34" charset="-34"/>
              </a:rPr>
              <a:t>-</a:t>
            </a:r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๖ เดือน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92747" y="4005064"/>
            <a:ext cx="838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๗ เดือน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79347" y="1484784"/>
            <a:ext cx="1992853" cy="2520280"/>
            <a:chOff x="4379347" y="1484784"/>
            <a:chExt cx="1992853" cy="252028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8220" y="1484784"/>
              <a:ext cx="967064" cy="225770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4379347" y="3543399"/>
              <a:ext cx="1992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นมแม่เพียงอย่างเดียว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5299" y="4149080"/>
            <a:ext cx="2122486" cy="2448272"/>
            <a:chOff x="505299" y="4149080"/>
            <a:chExt cx="2122486" cy="24482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299" y="4149080"/>
              <a:ext cx="2122486" cy="205751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1331640" y="6135687"/>
              <a:ext cx="6960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นมแม่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43808" y="4005063"/>
            <a:ext cx="5688632" cy="2534858"/>
            <a:chOff x="2843808" y="4005063"/>
            <a:chExt cx="5688632" cy="2534858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2843808" y="4005063"/>
              <a:ext cx="1080120" cy="432049"/>
            </a:xfrm>
            <a:prstGeom prst="round2DiagRect">
              <a:avLst/>
            </a:prstGeom>
            <a:solidFill>
              <a:schemeClr val="accent5">
                <a:alpha val="52157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เช้า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843809" y="4437112"/>
              <a:ext cx="1404156" cy="20882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90742" y="4437112"/>
              <a:ext cx="1432173" cy="20882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247965" y="4437112"/>
              <a:ext cx="1476163" cy="20882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722590" y="4437112"/>
              <a:ext cx="1368152" cy="20882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43809" y="5333146"/>
              <a:ext cx="14041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ข้าว ๔ ช้อน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247965" y="5333146"/>
              <a:ext cx="14761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ไข่ต้ม ๑ ฟอง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724129" y="5333146"/>
              <a:ext cx="13666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ฟักทอง ๑ ช้อน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90743" y="5333146"/>
              <a:ext cx="144169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มะละกอสุก ๒ ชิ้น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808" y="4501009"/>
              <a:ext cx="1076158" cy="798632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 descr="C:\Users\tongchai.cha\Desktop\A\A46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648" y="5589240"/>
              <a:ext cx="699248" cy="458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C:\Users\tongchai.cha\Desktop\A\A46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704" y="5517232"/>
              <a:ext cx="699248" cy="458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C:\Users\tongchai.cha\Desktop\A\A46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648" y="5923083"/>
              <a:ext cx="699248" cy="458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C:\Users\tongchai.cha\Desktop\A\A46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5949280"/>
              <a:ext cx="699248" cy="458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879" y="4501291"/>
              <a:ext cx="1076158" cy="831856"/>
            </a:xfrm>
            <a:prstGeom prst="roundRect">
              <a:avLst>
                <a:gd name="adj" fmla="val 19141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 descr="C:\Users\tongchai.cha\Desktop\A\A47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173" y="5579594"/>
              <a:ext cx="1109570" cy="935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845" y="4501291"/>
              <a:ext cx="1179182" cy="798349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10" descr="C:\Users\tongchai.cha\Desktop\A\A48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8301" y="5579551"/>
              <a:ext cx="1138726" cy="960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9392" y="4501291"/>
              <a:ext cx="1124397" cy="798350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 descr="C:\Users\tongchai.cha\Desktop\A\A49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4945" y="5568484"/>
              <a:ext cx="1337970" cy="95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5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52" name="Picture 2" descr="K:\TSM 3-A\Logo Aksorn\Aksorn Charoen Tat_2.pn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" name="รูปภาพ 11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5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267744" y="980728"/>
            <a:ext cx="6264696" cy="3024336"/>
          </a:xfrm>
          <a:prstGeom prst="roundRect">
            <a:avLst>
              <a:gd name="adj" fmla="val 118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2" name="Straight Connector 21"/>
          <p:cNvCxnSpPr/>
          <p:nvPr/>
        </p:nvCxnSpPr>
        <p:spPr>
          <a:xfrm>
            <a:off x="8159925" y="476672"/>
            <a:ext cx="984075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476672"/>
            <a:ext cx="25152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nip and Round Single Corner Rectangle 1"/>
          <p:cNvSpPr/>
          <p:nvPr/>
        </p:nvSpPr>
        <p:spPr>
          <a:xfrm>
            <a:off x="323528" y="260648"/>
            <a:ext cx="5040560" cy="576064"/>
          </a:xfrm>
          <a:prstGeom prst="snip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การกำหนดรายการอาหารที่เหมาะสมสำหรับ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3127" y="313492"/>
            <a:ext cx="2816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วัยทารก (แรกเกิด - ๒ ปี)</a:t>
            </a:r>
            <a:endParaRPr lang="th-TH" dirty="0">
              <a:solidFill>
                <a:schemeClr val="accent6">
                  <a:lumMod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7544" y="976730"/>
            <a:ext cx="2376264" cy="3028333"/>
          </a:xfrm>
          <a:custGeom>
            <a:avLst/>
            <a:gdLst>
              <a:gd name="connsiteX0" fmla="*/ 0 w 2376264"/>
              <a:gd name="connsiteY0" fmla="*/ 281754 h 3024336"/>
              <a:gd name="connsiteX1" fmla="*/ 281754 w 2376264"/>
              <a:gd name="connsiteY1" fmla="*/ 0 h 3024336"/>
              <a:gd name="connsiteX2" fmla="*/ 2094510 w 2376264"/>
              <a:gd name="connsiteY2" fmla="*/ 0 h 3024336"/>
              <a:gd name="connsiteX3" fmla="*/ 2376264 w 2376264"/>
              <a:gd name="connsiteY3" fmla="*/ 281754 h 3024336"/>
              <a:gd name="connsiteX4" fmla="*/ 2376264 w 2376264"/>
              <a:gd name="connsiteY4" fmla="*/ 2742582 h 3024336"/>
              <a:gd name="connsiteX5" fmla="*/ 2094510 w 2376264"/>
              <a:gd name="connsiteY5" fmla="*/ 3024336 h 3024336"/>
              <a:gd name="connsiteX6" fmla="*/ 281754 w 2376264"/>
              <a:gd name="connsiteY6" fmla="*/ 3024336 h 3024336"/>
              <a:gd name="connsiteX7" fmla="*/ 0 w 2376264"/>
              <a:gd name="connsiteY7" fmla="*/ 2742582 h 3024336"/>
              <a:gd name="connsiteX8" fmla="*/ 0 w 2376264"/>
              <a:gd name="connsiteY8" fmla="*/ 281754 h 3024336"/>
              <a:gd name="connsiteX0" fmla="*/ 0 w 2376264"/>
              <a:gd name="connsiteY0" fmla="*/ 348591 h 3091173"/>
              <a:gd name="connsiteX1" fmla="*/ 281754 w 2376264"/>
              <a:gd name="connsiteY1" fmla="*/ 66837 h 3091173"/>
              <a:gd name="connsiteX2" fmla="*/ 2094510 w 2376264"/>
              <a:gd name="connsiteY2" fmla="*/ 66837 h 3091173"/>
              <a:gd name="connsiteX3" fmla="*/ 2371502 w 2376264"/>
              <a:gd name="connsiteY3" fmla="*/ 69984 h 3091173"/>
              <a:gd name="connsiteX4" fmla="*/ 2376264 w 2376264"/>
              <a:gd name="connsiteY4" fmla="*/ 2809419 h 3091173"/>
              <a:gd name="connsiteX5" fmla="*/ 2094510 w 2376264"/>
              <a:gd name="connsiteY5" fmla="*/ 3091173 h 3091173"/>
              <a:gd name="connsiteX6" fmla="*/ 281754 w 2376264"/>
              <a:gd name="connsiteY6" fmla="*/ 3091173 h 3091173"/>
              <a:gd name="connsiteX7" fmla="*/ 0 w 2376264"/>
              <a:gd name="connsiteY7" fmla="*/ 2809419 h 3091173"/>
              <a:gd name="connsiteX8" fmla="*/ 0 w 2376264"/>
              <a:gd name="connsiteY8" fmla="*/ 348591 h 3091173"/>
              <a:gd name="connsiteX0" fmla="*/ 0 w 2376264"/>
              <a:gd name="connsiteY0" fmla="*/ 281754 h 3024336"/>
              <a:gd name="connsiteX1" fmla="*/ 281754 w 2376264"/>
              <a:gd name="connsiteY1" fmla="*/ 0 h 3024336"/>
              <a:gd name="connsiteX2" fmla="*/ 2371502 w 2376264"/>
              <a:gd name="connsiteY2" fmla="*/ 3147 h 3024336"/>
              <a:gd name="connsiteX3" fmla="*/ 2376264 w 2376264"/>
              <a:gd name="connsiteY3" fmla="*/ 2742582 h 3024336"/>
              <a:gd name="connsiteX4" fmla="*/ 2094510 w 2376264"/>
              <a:gd name="connsiteY4" fmla="*/ 3024336 h 3024336"/>
              <a:gd name="connsiteX5" fmla="*/ 281754 w 2376264"/>
              <a:gd name="connsiteY5" fmla="*/ 3024336 h 3024336"/>
              <a:gd name="connsiteX6" fmla="*/ 0 w 2376264"/>
              <a:gd name="connsiteY6" fmla="*/ 2742582 h 3024336"/>
              <a:gd name="connsiteX7" fmla="*/ 0 w 2376264"/>
              <a:gd name="connsiteY7" fmla="*/ 281754 h 3024336"/>
              <a:gd name="connsiteX0" fmla="*/ 0 w 2376264"/>
              <a:gd name="connsiteY0" fmla="*/ 285751 h 3028333"/>
              <a:gd name="connsiteX1" fmla="*/ 281754 w 2376264"/>
              <a:gd name="connsiteY1" fmla="*/ 3997 h 3028333"/>
              <a:gd name="connsiteX2" fmla="*/ 2371502 w 2376264"/>
              <a:gd name="connsiteY2" fmla="*/ 0 h 3028333"/>
              <a:gd name="connsiteX3" fmla="*/ 2376264 w 2376264"/>
              <a:gd name="connsiteY3" fmla="*/ 2746579 h 3028333"/>
              <a:gd name="connsiteX4" fmla="*/ 2094510 w 2376264"/>
              <a:gd name="connsiteY4" fmla="*/ 3028333 h 3028333"/>
              <a:gd name="connsiteX5" fmla="*/ 281754 w 2376264"/>
              <a:gd name="connsiteY5" fmla="*/ 3028333 h 3028333"/>
              <a:gd name="connsiteX6" fmla="*/ 0 w 2376264"/>
              <a:gd name="connsiteY6" fmla="*/ 2746579 h 3028333"/>
              <a:gd name="connsiteX7" fmla="*/ 0 w 2376264"/>
              <a:gd name="connsiteY7" fmla="*/ 285751 h 302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6264" h="3028333">
                <a:moveTo>
                  <a:pt x="0" y="285751"/>
                </a:moveTo>
                <a:cubicBezTo>
                  <a:pt x="0" y="130143"/>
                  <a:pt x="126146" y="3997"/>
                  <a:pt x="281754" y="3997"/>
                </a:cubicBezTo>
                <a:lnTo>
                  <a:pt x="2371502" y="0"/>
                </a:lnTo>
                <a:cubicBezTo>
                  <a:pt x="2371502" y="820276"/>
                  <a:pt x="2376264" y="1926303"/>
                  <a:pt x="2376264" y="2746579"/>
                </a:cubicBezTo>
                <a:cubicBezTo>
                  <a:pt x="2376264" y="2902187"/>
                  <a:pt x="2250118" y="3028333"/>
                  <a:pt x="2094510" y="3028333"/>
                </a:cubicBezTo>
                <a:lnTo>
                  <a:pt x="281754" y="3028333"/>
                </a:lnTo>
                <a:cubicBezTo>
                  <a:pt x="126146" y="3028333"/>
                  <a:pt x="0" y="2902187"/>
                  <a:pt x="0" y="2746579"/>
                </a:cubicBezTo>
                <a:lnTo>
                  <a:pt x="0" y="28575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467544" y="1484784"/>
            <a:ext cx="2376264" cy="50305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2843808" y="1484784"/>
            <a:ext cx="5688632" cy="5030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1391983" y="985818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อายุ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38575" y="980728"/>
            <a:ext cx="1598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รายการอาหาร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46925" y="1503948"/>
            <a:ext cx="104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๘-๙ เดือน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7391" y="1746665"/>
            <a:ext cx="1851016" cy="3558451"/>
            <a:chOff x="687391" y="1746665"/>
            <a:chExt cx="1851016" cy="3558451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391" y="1746665"/>
              <a:ext cx="1851016" cy="3052077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>
              <a:off x="1331640" y="4843451"/>
              <a:ext cx="6960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นมแม่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43808" y="1479537"/>
            <a:ext cx="5679107" cy="2564966"/>
            <a:chOff x="2843808" y="1479537"/>
            <a:chExt cx="5679107" cy="2564966"/>
          </a:xfrm>
        </p:grpSpPr>
        <p:grpSp>
          <p:nvGrpSpPr>
            <p:cNvPr id="10" name="Group 9"/>
            <p:cNvGrpSpPr/>
            <p:nvPr/>
          </p:nvGrpSpPr>
          <p:grpSpPr>
            <a:xfrm>
              <a:off x="2843808" y="1479537"/>
              <a:ext cx="5679107" cy="2520281"/>
              <a:chOff x="2843808" y="1479537"/>
              <a:chExt cx="5679107" cy="2520281"/>
            </a:xfrm>
          </p:grpSpPr>
          <p:sp>
            <p:nvSpPr>
              <p:cNvPr id="51" name="Round Diagonal Corner Rectangle 50"/>
              <p:cNvSpPr/>
              <p:nvPr/>
            </p:nvSpPr>
            <p:spPr>
              <a:xfrm>
                <a:off x="2843808" y="1479537"/>
                <a:ext cx="1080120" cy="432049"/>
              </a:xfrm>
              <a:prstGeom prst="round2DiagRect">
                <a:avLst/>
              </a:prstGeom>
              <a:solidFill>
                <a:schemeClr val="accent5">
                  <a:alpha val="52157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>
                    <a:solidFill>
                      <a:schemeClr val="tx1"/>
                    </a:solidFill>
                    <a:latin typeface="TH Sarabun New" pitchFamily="34" charset="-34"/>
                    <a:cs typeface="TH Sarabun New" pitchFamily="34" charset="-34"/>
                  </a:rPr>
                  <a:t>เช้า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843809" y="1911586"/>
                <a:ext cx="1877668" cy="208823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721477" y="1911586"/>
                <a:ext cx="2030048" cy="20882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751525" y="1911276"/>
                <a:ext cx="1771390" cy="208823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031363" y="2923717"/>
                <a:ext cx="14041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ข้าว ๕ ช้อน</a:t>
                </a:r>
              </a:p>
            </p:txBody>
          </p:sp>
          <p:pic>
            <p:nvPicPr>
              <p:cNvPr id="73" name="Picture 3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5362" y="2091580"/>
                <a:ext cx="1076158" cy="798632"/>
              </a:xfrm>
              <a:prstGeom prst="round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4" name="Picture 4" descr="C:\Users\tongchai.cha\Desktop\A\A46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8656" y="3089371"/>
                <a:ext cx="699248" cy="458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4" descr="C:\Users\tongchai.cha\Desktop\A\A46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8736" y="3114771"/>
                <a:ext cx="699248" cy="458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4" descr="C:\Users\tongchai.cha\Desktop\A\A46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8656" y="3312542"/>
                <a:ext cx="699248" cy="458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4" descr="C:\Users\tongchai.cha\Desktop\A\A46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0782" y="3534916"/>
                <a:ext cx="699248" cy="458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4" descr="C:\Users\tongchai.cha\Desktop\A\A46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7891" y="3343893"/>
                <a:ext cx="699248" cy="458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Rectangle 85"/>
              <p:cNvSpPr/>
              <p:nvPr/>
            </p:nvSpPr>
            <p:spPr>
              <a:xfrm>
                <a:off x="5034423" y="2924944"/>
                <a:ext cx="14041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ถั่วเขียว ๔ ช้อน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935142" y="2924944"/>
                <a:ext cx="14041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กล้วยน้ำว้า ๑ ผล</a:t>
                </a:r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5209" y="2091580"/>
                <a:ext cx="1102583" cy="798632"/>
              </a:xfrm>
              <a:prstGeom prst="round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535" y="2091580"/>
                <a:ext cx="1253370" cy="798632"/>
              </a:xfrm>
              <a:prstGeom prst="roundRect">
                <a:avLst>
                  <a:gd name="adj" fmla="val 1946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6" name="Picture 4" descr="C:\Users\tongchai.cha\Desktop\A\A50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3938" y="3088629"/>
                <a:ext cx="894206" cy="5563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C:\Users\tongchai.cha\Desktop\A\A50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6985" y="3425842"/>
                <a:ext cx="894206" cy="5563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4" descr="C:\Users\tongchai.cha\Desktop\A\A50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4988" y="3107151"/>
                <a:ext cx="894206" cy="5563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4" descr="C:\Users\tongchai.cha\Desktop\A\A50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3425842"/>
                <a:ext cx="894206" cy="5563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77" name="Picture 5" descr="C:\Users\tongchai.cha\Desktop\TOM\Private\infor\infographic355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7088240" y="2901503"/>
              <a:ext cx="1019175" cy="126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2843808" y="4005063"/>
            <a:ext cx="5688632" cy="2592289"/>
            <a:chOff x="2843808" y="4005063"/>
            <a:chExt cx="5688632" cy="2592289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2843808" y="4005063"/>
              <a:ext cx="1080120" cy="432049"/>
            </a:xfrm>
            <a:prstGeom prst="round2DiagRect">
              <a:avLst/>
            </a:prstGeom>
            <a:solidFill>
              <a:schemeClr val="accent2">
                <a:alpha val="52157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กลางวัน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843809" y="4437112"/>
              <a:ext cx="1404156" cy="20882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90742" y="4437112"/>
              <a:ext cx="1432173" cy="20882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247965" y="4437112"/>
              <a:ext cx="1476163" cy="20882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722590" y="4437112"/>
              <a:ext cx="1368152" cy="20882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43809" y="5333146"/>
              <a:ext cx="14041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ข้าว ๕ ช้อน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90743" y="5333146"/>
              <a:ext cx="144169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มะละกอสุก ๓ ชิ้น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808" y="4501009"/>
              <a:ext cx="1076158" cy="798632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9392" y="4501291"/>
              <a:ext cx="1124397" cy="798350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7236296" y="5589240"/>
              <a:ext cx="1224136" cy="1008112"/>
              <a:chOff x="7236296" y="5589240"/>
              <a:chExt cx="1224136" cy="1008112"/>
            </a:xfrm>
          </p:grpSpPr>
          <p:pic>
            <p:nvPicPr>
              <p:cNvPr id="2060" name="Picture 12" descr="C:\Users\tongchai.cha\Desktop\A\A49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1588" y="5589240"/>
                <a:ext cx="1188844" cy="851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12" descr="C:\Users\tongchai.cha\Desktop\A\A49.png"/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236296" y="6104913"/>
                <a:ext cx="670484" cy="492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1" name="Picture 4" descr="C:\Users\tongchai.cha\Desktop\A\A46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333" y="5549546"/>
              <a:ext cx="699248" cy="458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4" descr="C:\Users\tongchai.cha\Desktop\A\A46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413" y="5574946"/>
              <a:ext cx="699248" cy="458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4" descr="C:\Users\tongchai.cha\Desktop\A\A46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333" y="5772717"/>
              <a:ext cx="699248" cy="458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4" descr="C:\Users\tongchai.cha\Desktop\A\A46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459" y="5995091"/>
              <a:ext cx="699248" cy="458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4" descr="C:\Users\tongchai.cha\Desktop\A\A46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568" y="5804068"/>
              <a:ext cx="699248" cy="458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Rectangle 87"/>
            <p:cNvSpPr/>
            <p:nvPr/>
          </p:nvSpPr>
          <p:spPr>
            <a:xfrm>
              <a:off x="4290832" y="5333146"/>
              <a:ext cx="14041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เนื้อปลา ๒ ช้อน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700313" y="5333146"/>
              <a:ext cx="14041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ผักสุกบด ๒ ช้อน</a:t>
              </a:r>
            </a:p>
          </p:txBody>
        </p:sp>
        <p:pic>
          <p:nvPicPr>
            <p:cNvPr id="3078" name="Picture 6" descr="C:\Users\tongchai.cha\Desktop\A\A51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504" y="5661248"/>
              <a:ext cx="743374" cy="462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6" descr="C:\Users\tongchai.cha\Desktop\A\A51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6738" y="5698736"/>
              <a:ext cx="743374" cy="462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9248" y="4501009"/>
              <a:ext cx="1067324" cy="798632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6234" y="4501292"/>
              <a:ext cx="1120864" cy="798350"/>
            </a:xfrm>
            <a:prstGeom prst="roundRect">
              <a:avLst>
                <a:gd name="adj" fmla="val 2118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0" descr="C:\Users\tongchai.cha\Desktop\A\A52.pn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2867" y="5696887"/>
              <a:ext cx="817139" cy="508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10" descr="C:\Users\tongchai.cha\Desktop\A\A52.pn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133" y="5740870"/>
              <a:ext cx="817139" cy="508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6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70" name="Picture 2" descr="K:\TSM 3-A\Logo Aksorn\Aksorn Charoen Tat_2.png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รูปภาพ 119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773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267744" y="980728"/>
            <a:ext cx="6264696" cy="3024336"/>
          </a:xfrm>
          <a:prstGeom prst="roundRect">
            <a:avLst>
              <a:gd name="adj" fmla="val 118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159925" y="476672"/>
            <a:ext cx="984075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476672"/>
            <a:ext cx="25152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nip and Round Single Corner Rectangle 1"/>
          <p:cNvSpPr/>
          <p:nvPr/>
        </p:nvSpPr>
        <p:spPr>
          <a:xfrm>
            <a:off x="323528" y="260648"/>
            <a:ext cx="5040560" cy="576064"/>
          </a:xfrm>
          <a:prstGeom prst="snip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การกำหนดรายการอาหารที่เหมาะสมสำหรับ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3127" y="313492"/>
            <a:ext cx="2816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วัยทารก (แรกเกิด - ๒ ปี)</a:t>
            </a:r>
            <a:endParaRPr lang="th-TH" dirty="0">
              <a:solidFill>
                <a:schemeClr val="accent6">
                  <a:lumMod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7544" y="976730"/>
            <a:ext cx="2376264" cy="3028333"/>
          </a:xfrm>
          <a:custGeom>
            <a:avLst/>
            <a:gdLst>
              <a:gd name="connsiteX0" fmla="*/ 0 w 2376264"/>
              <a:gd name="connsiteY0" fmla="*/ 281754 h 3024336"/>
              <a:gd name="connsiteX1" fmla="*/ 281754 w 2376264"/>
              <a:gd name="connsiteY1" fmla="*/ 0 h 3024336"/>
              <a:gd name="connsiteX2" fmla="*/ 2094510 w 2376264"/>
              <a:gd name="connsiteY2" fmla="*/ 0 h 3024336"/>
              <a:gd name="connsiteX3" fmla="*/ 2376264 w 2376264"/>
              <a:gd name="connsiteY3" fmla="*/ 281754 h 3024336"/>
              <a:gd name="connsiteX4" fmla="*/ 2376264 w 2376264"/>
              <a:gd name="connsiteY4" fmla="*/ 2742582 h 3024336"/>
              <a:gd name="connsiteX5" fmla="*/ 2094510 w 2376264"/>
              <a:gd name="connsiteY5" fmla="*/ 3024336 h 3024336"/>
              <a:gd name="connsiteX6" fmla="*/ 281754 w 2376264"/>
              <a:gd name="connsiteY6" fmla="*/ 3024336 h 3024336"/>
              <a:gd name="connsiteX7" fmla="*/ 0 w 2376264"/>
              <a:gd name="connsiteY7" fmla="*/ 2742582 h 3024336"/>
              <a:gd name="connsiteX8" fmla="*/ 0 w 2376264"/>
              <a:gd name="connsiteY8" fmla="*/ 281754 h 3024336"/>
              <a:gd name="connsiteX0" fmla="*/ 0 w 2376264"/>
              <a:gd name="connsiteY0" fmla="*/ 348591 h 3091173"/>
              <a:gd name="connsiteX1" fmla="*/ 281754 w 2376264"/>
              <a:gd name="connsiteY1" fmla="*/ 66837 h 3091173"/>
              <a:gd name="connsiteX2" fmla="*/ 2094510 w 2376264"/>
              <a:gd name="connsiteY2" fmla="*/ 66837 h 3091173"/>
              <a:gd name="connsiteX3" fmla="*/ 2371502 w 2376264"/>
              <a:gd name="connsiteY3" fmla="*/ 69984 h 3091173"/>
              <a:gd name="connsiteX4" fmla="*/ 2376264 w 2376264"/>
              <a:gd name="connsiteY4" fmla="*/ 2809419 h 3091173"/>
              <a:gd name="connsiteX5" fmla="*/ 2094510 w 2376264"/>
              <a:gd name="connsiteY5" fmla="*/ 3091173 h 3091173"/>
              <a:gd name="connsiteX6" fmla="*/ 281754 w 2376264"/>
              <a:gd name="connsiteY6" fmla="*/ 3091173 h 3091173"/>
              <a:gd name="connsiteX7" fmla="*/ 0 w 2376264"/>
              <a:gd name="connsiteY7" fmla="*/ 2809419 h 3091173"/>
              <a:gd name="connsiteX8" fmla="*/ 0 w 2376264"/>
              <a:gd name="connsiteY8" fmla="*/ 348591 h 3091173"/>
              <a:gd name="connsiteX0" fmla="*/ 0 w 2376264"/>
              <a:gd name="connsiteY0" fmla="*/ 281754 h 3024336"/>
              <a:gd name="connsiteX1" fmla="*/ 281754 w 2376264"/>
              <a:gd name="connsiteY1" fmla="*/ 0 h 3024336"/>
              <a:gd name="connsiteX2" fmla="*/ 2371502 w 2376264"/>
              <a:gd name="connsiteY2" fmla="*/ 3147 h 3024336"/>
              <a:gd name="connsiteX3" fmla="*/ 2376264 w 2376264"/>
              <a:gd name="connsiteY3" fmla="*/ 2742582 h 3024336"/>
              <a:gd name="connsiteX4" fmla="*/ 2094510 w 2376264"/>
              <a:gd name="connsiteY4" fmla="*/ 3024336 h 3024336"/>
              <a:gd name="connsiteX5" fmla="*/ 281754 w 2376264"/>
              <a:gd name="connsiteY5" fmla="*/ 3024336 h 3024336"/>
              <a:gd name="connsiteX6" fmla="*/ 0 w 2376264"/>
              <a:gd name="connsiteY6" fmla="*/ 2742582 h 3024336"/>
              <a:gd name="connsiteX7" fmla="*/ 0 w 2376264"/>
              <a:gd name="connsiteY7" fmla="*/ 281754 h 3024336"/>
              <a:gd name="connsiteX0" fmla="*/ 0 w 2376264"/>
              <a:gd name="connsiteY0" fmla="*/ 285751 h 3028333"/>
              <a:gd name="connsiteX1" fmla="*/ 281754 w 2376264"/>
              <a:gd name="connsiteY1" fmla="*/ 3997 h 3028333"/>
              <a:gd name="connsiteX2" fmla="*/ 2371502 w 2376264"/>
              <a:gd name="connsiteY2" fmla="*/ 0 h 3028333"/>
              <a:gd name="connsiteX3" fmla="*/ 2376264 w 2376264"/>
              <a:gd name="connsiteY3" fmla="*/ 2746579 h 3028333"/>
              <a:gd name="connsiteX4" fmla="*/ 2094510 w 2376264"/>
              <a:gd name="connsiteY4" fmla="*/ 3028333 h 3028333"/>
              <a:gd name="connsiteX5" fmla="*/ 281754 w 2376264"/>
              <a:gd name="connsiteY5" fmla="*/ 3028333 h 3028333"/>
              <a:gd name="connsiteX6" fmla="*/ 0 w 2376264"/>
              <a:gd name="connsiteY6" fmla="*/ 2746579 h 3028333"/>
              <a:gd name="connsiteX7" fmla="*/ 0 w 2376264"/>
              <a:gd name="connsiteY7" fmla="*/ 285751 h 302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6264" h="3028333">
                <a:moveTo>
                  <a:pt x="0" y="285751"/>
                </a:moveTo>
                <a:cubicBezTo>
                  <a:pt x="0" y="130143"/>
                  <a:pt x="126146" y="3997"/>
                  <a:pt x="281754" y="3997"/>
                </a:cubicBezTo>
                <a:lnTo>
                  <a:pt x="2371502" y="0"/>
                </a:lnTo>
                <a:cubicBezTo>
                  <a:pt x="2371502" y="820276"/>
                  <a:pt x="2376264" y="1926303"/>
                  <a:pt x="2376264" y="2746579"/>
                </a:cubicBezTo>
                <a:cubicBezTo>
                  <a:pt x="2376264" y="2902187"/>
                  <a:pt x="2250118" y="3028333"/>
                  <a:pt x="2094510" y="3028333"/>
                </a:cubicBezTo>
                <a:lnTo>
                  <a:pt x="281754" y="3028333"/>
                </a:lnTo>
                <a:cubicBezTo>
                  <a:pt x="126146" y="3028333"/>
                  <a:pt x="0" y="2902187"/>
                  <a:pt x="0" y="2746579"/>
                </a:cubicBezTo>
                <a:lnTo>
                  <a:pt x="0" y="28575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484784"/>
            <a:ext cx="2376264" cy="50305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3808" y="1484784"/>
            <a:ext cx="5688632" cy="5030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1983" y="985818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อายุ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38575" y="980728"/>
            <a:ext cx="1598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รายการอาหาร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88045" y="1503948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๑๐ เดือน – ๑ ปี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27586" y="1675543"/>
            <a:ext cx="1512166" cy="3913697"/>
            <a:chOff x="827586" y="1675543"/>
            <a:chExt cx="1512166" cy="3913697"/>
          </a:xfrm>
        </p:grpSpPr>
        <p:sp>
          <p:nvSpPr>
            <p:cNvPr id="50" name="Rectangle 49"/>
            <p:cNvSpPr/>
            <p:nvPr/>
          </p:nvSpPr>
          <p:spPr>
            <a:xfrm>
              <a:off x="1331640" y="5127575"/>
              <a:ext cx="6960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นมแม่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586" y="1675543"/>
              <a:ext cx="1512166" cy="353029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843808" y="1479537"/>
            <a:ext cx="5679107" cy="1668846"/>
            <a:chOff x="2843808" y="1479537"/>
            <a:chExt cx="5679107" cy="1668846"/>
          </a:xfrm>
        </p:grpSpPr>
        <p:sp>
          <p:nvSpPr>
            <p:cNvPr id="51" name="Round Diagonal Corner Rectangle 50"/>
            <p:cNvSpPr/>
            <p:nvPr/>
          </p:nvSpPr>
          <p:spPr>
            <a:xfrm>
              <a:off x="2843808" y="1479537"/>
              <a:ext cx="1080120" cy="432049"/>
            </a:xfrm>
            <a:prstGeom prst="round2DiagRect">
              <a:avLst/>
            </a:prstGeom>
            <a:solidFill>
              <a:schemeClr val="accent5">
                <a:alpha val="52157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เช้า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843809" y="1911586"/>
              <a:ext cx="1877668" cy="12296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21477" y="1911586"/>
              <a:ext cx="2030048" cy="12296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751525" y="1911276"/>
              <a:ext cx="1771390" cy="12296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145" y="1965613"/>
              <a:ext cx="775287" cy="575351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4" descr="C:\Users\tongchai.cha\Desktop\A\A46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079" y="2763057"/>
              <a:ext cx="466785" cy="305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C:\Users\tongchai.cha\Desktop\A\A46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780928"/>
              <a:ext cx="466785" cy="305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5007330" y="2540964"/>
              <a:ext cx="14761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ไข่ต้ม ๑ ฟอง</a:t>
              </a:r>
            </a:p>
          </p:txBody>
        </p:sp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219" y="1965613"/>
              <a:ext cx="762650" cy="575351"/>
            </a:xfrm>
            <a:prstGeom prst="roundRect">
              <a:avLst>
                <a:gd name="adj" fmla="val 19141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7" descr="C:\Users\tongchai.cha\Desktop\A\A47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928" y="2774573"/>
              <a:ext cx="443232" cy="373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5226" y="1981609"/>
              <a:ext cx="762649" cy="559356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Rectangle 58"/>
            <p:cNvSpPr/>
            <p:nvPr/>
          </p:nvSpPr>
          <p:spPr>
            <a:xfrm>
              <a:off x="6968470" y="2555612"/>
              <a:ext cx="14761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 err="1">
                  <a:latin typeface="TH Sarabun New" pitchFamily="34" charset="-34"/>
                  <a:cs typeface="TH Sarabun New" pitchFamily="34" charset="-34"/>
                </a:rPr>
                <a:t>นํ้า</a:t>
              </a: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ส้มคั้น ๑ ผล</a:t>
              </a:r>
            </a:p>
          </p:txBody>
        </p:sp>
        <p:pic>
          <p:nvPicPr>
            <p:cNvPr id="2050" name="Picture 2" descr="C:\Users\tongchai.cha\Desktop\A\A53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716" y="2853644"/>
              <a:ext cx="235228" cy="287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Rectangle 63"/>
            <p:cNvSpPr/>
            <p:nvPr/>
          </p:nvSpPr>
          <p:spPr>
            <a:xfrm>
              <a:off x="3050603" y="2555612"/>
              <a:ext cx="14761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ข้าว ๕ ช้อน</a:t>
              </a:r>
            </a:p>
          </p:txBody>
        </p:sp>
        <p:pic>
          <p:nvPicPr>
            <p:cNvPr id="77" name="Picture 4" descr="C:\Users\tongchai.cha\Desktop\A\A46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2780928"/>
              <a:ext cx="466785" cy="305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4" descr="C:\Users\tongchai.cha\Desktop\A\A46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191" y="2780928"/>
              <a:ext cx="466785" cy="305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4" descr="C:\Users\tongchai.cha\Desktop\A\A46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2780928"/>
              <a:ext cx="466785" cy="305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2843808" y="3140968"/>
            <a:ext cx="5679106" cy="1662050"/>
            <a:chOff x="2843808" y="3140968"/>
            <a:chExt cx="5679106" cy="1662050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2843808" y="3140968"/>
              <a:ext cx="1080120" cy="432049"/>
            </a:xfrm>
            <a:prstGeom prst="round2DiagRect">
              <a:avLst/>
            </a:prstGeom>
            <a:solidFill>
              <a:schemeClr val="accent2">
                <a:alpha val="52157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กลางวัน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843808" y="3573326"/>
              <a:ext cx="1877668" cy="12296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721476" y="3573326"/>
              <a:ext cx="2030048" cy="12296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751524" y="3573016"/>
              <a:ext cx="1771390" cy="12296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964" y="3610159"/>
              <a:ext cx="787467" cy="600228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3301256" y="4110980"/>
              <a:ext cx="1888955" cy="646331"/>
              <a:chOff x="2973177" y="4150820"/>
              <a:chExt cx="1888955" cy="646331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973177" y="4279524"/>
                <a:ext cx="14041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ข้าวต้ม     ถ้วย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457976" y="4150820"/>
                <a:ext cx="140415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๓</a:t>
                </a:r>
              </a:p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๔</a:t>
                </a: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 flipV="1">
                <a:off x="3529696" y="4473985"/>
                <a:ext cx="161604" cy="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610159"/>
              <a:ext cx="762649" cy="584136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5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430" y="3610159"/>
              <a:ext cx="762649" cy="584136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6" name="Rectangle 75"/>
            <p:cNvSpPr/>
            <p:nvPr/>
          </p:nvSpPr>
          <p:spPr>
            <a:xfrm>
              <a:off x="4998418" y="4239684"/>
              <a:ext cx="14761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ไก่ ๑-๒ ช้อน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925132" y="4196726"/>
              <a:ext cx="14761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ฝรั่ง ๔ ชิ้น</a:t>
              </a:r>
            </a:p>
          </p:txBody>
        </p:sp>
        <p:pic>
          <p:nvPicPr>
            <p:cNvPr id="2051" name="Picture 3" descr="C:\Users\tongchai.cha\Desktop\A\A54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4442523"/>
              <a:ext cx="594065" cy="336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3" descr="C:\Users\tongchai.cha\Desktop\A\A54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119" y="4437112"/>
              <a:ext cx="594065" cy="336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tongchai.cha\Desktop\A\A55.pn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4424350"/>
              <a:ext cx="466836" cy="330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4" descr="C:\Users\tongchai.cha\Desktop\A\A55.pn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391" y="4430984"/>
              <a:ext cx="466836" cy="330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4" descr="C:\Users\tongchai.cha\Desktop\A\A55.pn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9910" y="4450835"/>
              <a:ext cx="466836" cy="330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4" descr="C:\Users\tongchai.cha\Desktop\A\A55.pn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5193" y="4418089"/>
              <a:ext cx="466836" cy="330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2843808" y="4797151"/>
            <a:ext cx="5679106" cy="1718789"/>
            <a:chOff x="2843808" y="4797151"/>
            <a:chExt cx="5679106" cy="1718789"/>
          </a:xfrm>
        </p:grpSpPr>
        <p:sp>
          <p:nvSpPr>
            <p:cNvPr id="101" name="Rectangle 100"/>
            <p:cNvSpPr/>
            <p:nvPr/>
          </p:nvSpPr>
          <p:spPr>
            <a:xfrm>
              <a:off x="2843808" y="5229200"/>
              <a:ext cx="1877668" cy="12867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721476" y="5229200"/>
              <a:ext cx="2030048" cy="128674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751524" y="5229200"/>
              <a:ext cx="1771390" cy="12864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04" name="Round Diagonal Corner Rectangle 103"/>
            <p:cNvSpPr/>
            <p:nvPr/>
          </p:nvSpPr>
          <p:spPr>
            <a:xfrm>
              <a:off x="2843808" y="4797151"/>
              <a:ext cx="1080120" cy="432049"/>
            </a:xfrm>
            <a:prstGeom prst="round2DiagRect">
              <a:avLst/>
            </a:prstGeom>
            <a:solidFill>
              <a:schemeClr val="accent6">
                <a:alpha val="52157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เย็น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942366" y="5885985"/>
              <a:ext cx="144169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มะละกอสุก ๔ ชิ้น</a:t>
              </a:r>
            </a:p>
          </p:txBody>
        </p:sp>
        <p:pic>
          <p:nvPicPr>
            <p:cNvPr id="46" name="Picture 11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894" y="5301564"/>
              <a:ext cx="762650" cy="575351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12" descr="C:\Users\tongchai.cha\Desktop\A\A49.png"/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94011" y="6165304"/>
              <a:ext cx="442285" cy="324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2" descr="C:\Users\tongchai.cha\Desktop\A\A49.png"/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64288" y="6165304"/>
              <a:ext cx="442285" cy="324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2" descr="C:\Users\tongchai.cha\Desktop\A\A49.png"/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96336" y="6165304"/>
              <a:ext cx="442285" cy="324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2" descr="C:\Users\tongchai.cha\Desktop\A\A49.png"/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28384" y="6165304"/>
              <a:ext cx="442285" cy="324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" name="Group 67"/>
            <p:cNvGrpSpPr/>
            <p:nvPr/>
          </p:nvGrpSpPr>
          <p:grpSpPr>
            <a:xfrm>
              <a:off x="3294018" y="5747485"/>
              <a:ext cx="1888955" cy="646331"/>
              <a:chOff x="2973177" y="4150820"/>
              <a:chExt cx="1888955" cy="646331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2973177" y="4279524"/>
                <a:ext cx="14041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ข้าวต้ม     ถ้วย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457976" y="4150820"/>
                <a:ext cx="140415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๓</a:t>
                </a:r>
              </a:p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๔</a:t>
                </a: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V="1">
                <a:off x="3529696" y="4473985"/>
                <a:ext cx="161604" cy="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228" y="5278699"/>
              <a:ext cx="798732" cy="600228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6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3285" y="5278699"/>
              <a:ext cx="789677" cy="610929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" name="Rectangle 80"/>
            <p:cNvSpPr/>
            <p:nvPr/>
          </p:nvSpPr>
          <p:spPr>
            <a:xfrm>
              <a:off x="5004048" y="5885985"/>
              <a:ext cx="14761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ฟักทอง ๒ ช้อน</a:t>
              </a:r>
            </a:p>
          </p:txBody>
        </p:sp>
        <p:pic>
          <p:nvPicPr>
            <p:cNvPr id="2053" name="Picture 5" descr="C:\Users\tongchai.cha\Desktop\A\A56.png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6137299"/>
              <a:ext cx="652737" cy="290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5" descr="C:\Users\tongchai.cha\Desktop\A\A56.png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705" y="6182517"/>
              <a:ext cx="652737" cy="290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88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89" name="Picture 2" descr="K:\TSM 3-A\Logo Aksorn\Aksorn Charoen Tat_2.png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2" name="รูปภาพ 119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18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267744" y="980728"/>
            <a:ext cx="6264696" cy="3024336"/>
          </a:xfrm>
          <a:prstGeom prst="roundRect">
            <a:avLst>
              <a:gd name="adj" fmla="val 118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159925" y="476672"/>
            <a:ext cx="984075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476672"/>
            <a:ext cx="25152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nip and Round Single Corner Rectangle 1"/>
          <p:cNvSpPr/>
          <p:nvPr/>
        </p:nvSpPr>
        <p:spPr>
          <a:xfrm>
            <a:off x="323528" y="260648"/>
            <a:ext cx="5040560" cy="576064"/>
          </a:xfrm>
          <a:prstGeom prst="snip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การกำหนดรายการอาหารที่เหมาะสมสำหรับ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3127" y="313492"/>
            <a:ext cx="2816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accent6"/>
                </a:solidFill>
                <a:latin typeface="TH Sarabun New" pitchFamily="34" charset="-34"/>
                <a:cs typeface="TH Sarabun New" pitchFamily="34" charset="-34"/>
              </a:rPr>
              <a:t>วัยทารก (แรกเกิด - ๒ ปี)</a:t>
            </a:r>
            <a:endParaRPr lang="th-TH" dirty="0">
              <a:solidFill>
                <a:schemeClr val="accent6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7544" y="976730"/>
            <a:ext cx="2376264" cy="3028333"/>
          </a:xfrm>
          <a:custGeom>
            <a:avLst/>
            <a:gdLst>
              <a:gd name="connsiteX0" fmla="*/ 0 w 2376264"/>
              <a:gd name="connsiteY0" fmla="*/ 281754 h 3024336"/>
              <a:gd name="connsiteX1" fmla="*/ 281754 w 2376264"/>
              <a:gd name="connsiteY1" fmla="*/ 0 h 3024336"/>
              <a:gd name="connsiteX2" fmla="*/ 2094510 w 2376264"/>
              <a:gd name="connsiteY2" fmla="*/ 0 h 3024336"/>
              <a:gd name="connsiteX3" fmla="*/ 2376264 w 2376264"/>
              <a:gd name="connsiteY3" fmla="*/ 281754 h 3024336"/>
              <a:gd name="connsiteX4" fmla="*/ 2376264 w 2376264"/>
              <a:gd name="connsiteY4" fmla="*/ 2742582 h 3024336"/>
              <a:gd name="connsiteX5" fmla="*/ 2094510 w 2376264"/>
              <a:gd name="connsiteY5" fmla="*/ 3024336 h 3024336"/>
              <a:gd name="connsiteX6" fmla="*/ 281754 w 2376264"/>
              <a:gd name="connsiteY6" fmla="*/ 3024336 h 3024336"/>
              <a:gd name="connsiteX7" fmla="*/ 0 w 2376264"/>
              <a:gd name="connsiteY7" fmla="*/ 2742582 h 3024336"/>
              <a:gd name="connsiteX8" fmla="*/ 0 w 2376264"/>
              <a:gd name="connsiteY8" fmla="*/ 281754 h 3024336"/>
              <a:gd name="connsiteX0" fmla="*/ 0 w 2376264"/>
              <a:gd name="connsiteY0" fmla="*/ 348591 h 3091173"/>
              <a:gd name="connsiteX1" fmla="*/ 281754 w 2376264"/>
              <a:gd name="connsiteY1" fmla="*/ 66837 h 3091173"/>
              <a:gd name="connsiteX2" fmla="*/ 2094510 w 2376264"/>
              <a:gd name="connsiteY2" fmla="*/ 66837 h 3091173"/>
              <a:gd name="connsiteX3" fmla="*/ 2371502 w 2376264"/>
              <a:gd name="connsiteY3" fmla="*/ 69984 h 3091173"/>
              <a:gd name="connsiteX4" fmla="*/ 2376264 w 2376264"/>
              <a:gd name="connsiteY4" fmla="*/ 2809419 h 3091173"/>
              <a:gd name="connsiteX5" fmla="*/ 2094510 w 2376264"/>
              <a:gd name="connsiteY5" fmla="*/ 3091173 h 3091173"/>
              <a:gd name="connsiteX6" fmla="*/ 281754 w 2376264"/>
              <a:gd name="connsiteY6" fmla="*/ 3091173 h 3091173"/>
              <a:gd name="connsiteX7" fmla="*/ 0 w 2376264"/>
              <a:gd name="connsiteY7" fmla="*/ 2809419 h 3091173"/>
              <a:gd name="connsiteX8" fmla="*/ 0 w 2376264"/>
              <a:gd name="connsiteY8" fmla="*/ 348591 h 3091173"/>
              <a:gd name="connsiteX0" fmla="*/ 0 w 2376264"/>
              <a:gd name="connsiteY0" fmla="*/ 281754 h 3024336"/>
              <a:gd name="connsiteX1" fmla="*/ 281754 w 2376264"/>
              <a:gd name="connsiteY1" fmla="*/ 0 h 3024336"/>
              <a:gd name="connsiteX2" fmla="*/ 2371502 w 2376264"/>
              <a:gd name="connsiteY2" fmla="*/ 3147 h 3024336"/>
              <a:gd name="connsiteX3" fmla="*/ 2376264 w 2376264"/>
              <a:gd name="connsiteY3" fmla="*/ 2742582 h 3024336"/>
              <a:gd name="connsiteX4" fmla="*/ 2094510 w 2376264"/>
              <a:gd name="connsiteY4" fmla="*/ 3024336 h 3024336"/>
              <a:gd name="connsiteX5" fmla="*/ 281754 w 2376264"/>
              <a:gd name="connsiteY5" fmla="*/ 3024336 h 3024336"/>
              <a:gd name="connsiteX6" fmla="*/ 0 w 2376264"/>
              <a:gd name="connsiteY6" fmla="*/ 2742582 h 3024336"/>
              <a:gd name="connsiteX7" fmla="*/ 0 w 2376264"/>
              <a:gd name="connsiteY7" fmla="*/ 281754 h 3024336"/>
              <a:gd name="connsiteX0" fmla="*/ 0 w 2376264"/>
              <a:gd name="connsiteY0" fmla="*/ 285751 h 3028333"/>
              <a:gd name="connsiteX1" fmla="*/ 281754 w 2376264"/>
              <a:gd name="connsiteY1" fmla="*/ 3997 h 3028333"/>
              <a:gd name="connsiteX2" fmla="*/ 2371502 w 2376264"/>
              <a:gd name="connsiteY2" fmla="*/ 0 h 3028333"/>
              <a:gd name="connsiteX3" fmla="*/ 2376264 w 2376264"/>
              <a:gd name="connsiteY3" fmla="*/ 2746579 h 3028333"/>
              <a:gd name="connsiteX4" fmla="*/ 2094510 w 2376264"/>
              <a:gd name="connsiteY4" fmla="*/ 3028333 h 3028333"/>
              <a:gd name="connsiteX5" fmla="*/ 281754 w 2376264"/>
              <a:gd name="connsiteY5" fmla="*/ 3028333 h 3028333"/>
              <a:gd name="connsiteX6" fmla="*/ 0 w 2376264"/>
              <a:gd name="connsiteY6" fmla="*/ 2746579 h 3028333"/>
              <a:gd name="connsiteX7" fmla="*/ 0 w 2376264"/>
              <a:gd name="connsiteY7" fmla="*/ 285751 h 302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6264" h="3028333">
                <a:moveTo>
                  <a:pt x="0" y="285751"/>
                </a:moveTo>
                <a:cubicBezTo>
                  <a:pt x="0" y="130143"/>
                  <a:pt x="126146" y="3997"/>
                  <a:pt x="281754" y="3997"/>
                </a:cubicBezTo>
                <a:lnTo>
                  <a:pt x="2371502" y="0"/>
                </a:lnTo>
                <a:cubicBezTo>
                  <a:pt x="2371502" y="820276"/>
                  <a:pt x="2376264" y="1926303"/>
                  <a:pt x="2376264" y="2746579"/>
                </a:cubicBezTo>
                <a:cubicBezTo>
                  <a:pt x="2376264" y="2902187"/>
                  <a:pt x="2250118" y="3028333"/>
                  <a:pt x="2094510" y="3028333"/>
                </a:cubicBezTo>
                <a:lnTo>
                  <a:pt x="281754" y="3028333"/>
                </a:lnTo>
                <a:cubicBezTo>
                  <a:pt x="126146" y="3028333"/>
                  <a:pt x="0" y="2902187"/>
                  <a:pt x="0" y="2746579"/>
                </a:cubicBezTo>
                <a:lnTo>
                  <a:pt x="0" y="28575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484784"/>
            <a:ext cx="2376264" cy="50305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3808" y="1484784"/>
            <a:ext cx="5688632" cy="5030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1983" y="985818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อายุ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38575" y="980728"/>
            <a:ext cx="1598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รายการอาหาร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88045" y="1503948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๑๐ เดือน – ๑ ปี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7544" y="1903559"/>
            <a:ext cx="2160240" cy="3685681"/>
            <a:chOff x="467544" y="1903559"/>
            <a:chExt cx="2160240" cy="3685681"/>
          </a:xfrm>
        </p:grpSpPr>
        <p:sp>
          <p:nvSpPr>
            <p:cNvPr id="50" name="Rectangle 49"/>
            <p:cNvSpPr/>
            <p:nvPr/>
          </p:nvSpPr>
          <p:spPr>
            <a:xfrm>
              <a:off x="1331640" y="5127575"/>
              <a:ext cx="6960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นมแม่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1903559"/>
              <a:ext cx="2160240" cy="285795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843808" y="4797151"/>
            <a:ext cx="5679106" cy="1728756"/>
            <a:chOff x="2843808" y="4797151"/>
            <a:chExt cx="5679106" cy="1728756"/>
          </a:xfrm>
        </p:grpSpPr>
        <p:sp>
          <p:nvSpPr>
            <p:cNvPr id="101" name="Rectangle 100"/>
            <p:cNvSpPr/>
            <p:nvPr/>
          </p:nvSpPr>
          <p:spPr>
            <a:xfrm>
              <a:off x="2843808" y="5229200"/>
              <a:ext cx="1877668" cy="12867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721476" y="5229200"/>
              <a:ext cx="2030048" cy="128674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751524" y="5229200"/>
              <a:ext cx="1771390" cy="12864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04" name="Round Diagonal Corner Rectangle 103"/>
            <p:cNvSpPr/>
            <p:nvPr/>
          </p:nvSpPr>
          <p:spPr>
            <a:xfrm>
              <a:off x="2843808" y="4797151"/>
              <a:ext cx="1080120" cy="432049"/>
            </a:xfrm>
            <a:prstGeom prst="round2DiagRect">
              <a:avLst/>
            </a:prstGeom>
            <a:solidFill>
              <a:schemeClr val="accent6">
                <a:alpha val="52157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เย็น</a:t>
              </a:r>
            </a:p>
          </p:txBody>
        </p:sp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965" y="5309056"/>
              <a:ext cx="787467" cy="600228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8" name="Group 47"/>
            <p:cNvGrpSpPr/>
            <p:nvPr/>
          </p:nvGrpSpPr>
          <p:grpSpPr>
            <a:xfrm>
              <a:off x="3347864" y="5783763"/>
              <a:ext cx="1728192" cy="646331"/>
              <a:chOff x="2973177" y="4150820"/>
              <a:chExt cx="1728192" cy="646331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973177" y="4279524"/>
                <a:ext cx="14041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โจ๊ก       ถ้วย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297213" y="4150820"/>
                <a:ext cx="140415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๑</a:t>
                </a:r>
              </a:p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๒</a:t>
                </a: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 flipV="1">
                <a:off x="3368933" y="4473985"/>
                <a:ext cx="161604" cy="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Rectangle 59"/>
            <p:cNvSpPr/>
            <p:nvPr/>
          </p:nvSpPr>
          <p:spPr>
            <a:xfrm>
              <a:off x="6942366" y="5885985"/>
              <a:ext cx="144169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มะละกอสุก ๔ ชิ้น</a:t>
              </a:r>
            </a:p>
          </p:txBody>
        </p:sp>
        <p:pic>
          <p:nvPicPr>
            <p:cNvPr id="61" name="Picture 1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894" y="5301564"/>
              <a:ext cx="762650" cy="575351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12" descr="C:\Users\tongchai.cha\Desktop\A\A49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94011" y="6165304"/>
              <a:ext cx="442285" cy="324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2" descr="C:\Users\tongchai.cha\Desktop\A\A49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64288" y="6165304"/>
              <a:ext cx="442285" cy="324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2" descr="C:\Users\tongchai.cha\Desktop\A\A49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96336" y="6165304"/>
              <a:ext cx="442285" cy="324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2" descr="C:\Users\tongchai.cha\Desktop\A\A49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28384" y="6165304"/>
              <a:ext cx="442285" cy="324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Rectangle 70"/>
            <p:cNvSpPr/>
            <p:nvPr/>
          </p:nvSpPr>
          <p:spPr>
            <a:xfrm>
              <a:off x="5135606" y="5917038"/>
              <a:ext cx="14041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ผักสุกบด ๒ ช้อน</a:t>
              </a:r>
            </a:p>
          </p:txBody>
        </p:sp>
        <p:pic>
          <p:nvPicPr>
            <p:cNvPr id="72" name="Picture 9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127" y="5314786"/>
              <a:ext cx="790517" cy="588768"/>
            </a:xfrm>
            <a:prstGeom prst="roundRect">
              <a:avLst>
                <a:gd name="adj" fmla="val 2118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10" descr="C:\Users\tongchai.cha\Desktop\A\A52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193" y="6078056"/>
              <a:ext cx="649074" cy="403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0" descr="C:\Users\tongchai.cha\Desktop\A\A52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2459" y="6122039"/>
              <a:ext cx="649074" cy="403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843808" y="1479537"/>
            <a:ext cx="5679107" cy="1661741"/>
            <a:chOff x="2843808" y="1479537"/>
            <a:chExt cx="5679107" cy="1661741"/>
          </a:xfrm>
        </p:grpSpPr>
        <p:sp>
          <p:nvSpPr>
            <p:cNvPr id="51" name="Round Diagonal Corner Rectangle 50"/>
            <p:cNvSpPr/>
            <p:nvPr/>
          </p:nvSpPr>
          <p:spPr>
            <a:xfrm>
              <a:off x="2843808" y="1479537"/>
              <a:ext cx="1080120" cy="432049"/>
            </a:xfrm>
            <a:prstGeom prst="round2DiagRect">
              <a:avLst/>
            </a:prstGeom>
            <a:solidFill>
              <a:schemeClr val="accent5">
                <a:alpha val="52157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เช้า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843809" y="1911586"/>
              <a:ext cx="1877668" cy="12296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21477" y="1911586"/>
              <a:ext cx="2030048" cy="12296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751525" y="1911276"/>
              <a:ext cx="1771390" cy="12296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264821" y="2489661"/>
              <a:ext cx="1955251" cy="646331"/>
              <a:chOff x="2973177" y="4150820"/>
              <a:chExt cx="1955251" cy="646331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973177" y="4279524"/>
                <a:ext cx="14041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ข้าวสวย     ถ้วย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524272" y="4150820"/>
                <a:ext cx="140415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๑</a:t>
                </a:r>
              </a:p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๒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V="1">
                <a:off x="3595992" y="4473985"/>
                <a:ext cx="161604" cy="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2915" y="1969319"/>
              <a:ext cx="790517" cy="600228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5226" y="1981609"/>
              <a:ext cx="762649" cy="559356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" name="Rectangle 67"/>
            <p:cNvSpPr/>
            <p:nvPr/>
          </p:nvSpPr>
          <p:spPr>
            <a:xfrm>
              <a:off x="6968470" y="2555612"/>
              <a:ext cx="14761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 err="1">
                  <a:latin typeface="TH Sarabun New" pitchFamily="34" charset="-34"/>
                  <a:cs typeface="TH Sarabun New" pitchFamily="34" charset="-34"/>
                </a:rPr>
                <a:t>นํ้า</a:t>
              </a: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ส้มคั้น ๒ ผล</a:t>
              </a:r>
            </a:p>
          </p:txBody>
        </p:sp>
        <p:pic>
          <p:nvPicPr>
            <p:cNvPr id="69" name="Picture 2" descr="C:\Users\tongchai.cha\Desktop\A\A53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0237" y="2853644"/>
              <a:ext cx="235228" cy="287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C:\Users\tongchai.cha\Desktop\A\A53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7163" y="2853644"/>
              <a:ext cx="235228" cy="287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Rectangle 74"/>
            <p:cNvSpPr/>
            <p:nvPr/>
          </p:nvSpPr>
          <p:spPr>
            <a:xfrm>
              <a:off x="5004048" y="2564904"/>
              <a:ext cx="14761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แกงจืดเต้าหู้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981609"/>
              <a:ext cx="801552" cy="583295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843808" y="3140968"/>
            <a:ext cx="5679106" cy="1691976"/>
            <a:chOff x="2843808" y="3140968"/>
            <a:chExt cx="5679106" cy="1691976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2843808" y="3140968"/>
              <a:ext cx="1080120" cy="432049"/>
            </a:xfrm>
            <a:prstGeom prst="round2DiagRect">
              <a:avLst/>
            </a:prstGeom>
            <a:solidFill>
              <a:schemeClr val="accent2">
                <a:alpha val="52157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กลางวัน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843808" y="3573326"/>
              <a:ext cx="1877668" cy="12296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721476" y="3573326"/>
              <a:ext cx="2030048" cy="12296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751524" y="3573016"/>
              <a:ext cx="1771390" cy="12296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275856" y="4165366"/>
              <a:ext cx="1955251" cy="646331"/>
              <a:chOff x="2973177" y="4150820"/>
              <a:chExt cx="1955251" cy="646331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973177" y="4279524"/>
                <a:ext cx="14041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ข้าวสวย     ถ้วย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524272" y="4150820"/>
                <a:ext cx="140415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๑</a:t>
                </a:r>
              </a:p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๒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V="1">
                <a:off x="3595992" y="4473985"/>
                <a:ext cx="161604" cy="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950" y="3645024"/>
              <a:ext cx="790517" cy="600228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Rectangle 56"/>
            <p:cNvSpPr/>
            <p:nvPr/>
          </p:nvSpPr>
          <p:spPr>
            <a:xfrm>
              <a:off x="6935142" y="4303867"/>
              <a:ext cx="14041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กล้วยน้ำว้า ๑ ผล</a:t>
              </a:r>
            </a:p>
          </p:txBody>
        </p:sp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9557" y="3645024"/>
              <a:ext cx="775325" cy="600228"/>
            </a:xfrm>
            <a:prstGeom prst="roundRect">
              <a:avLst>
                <a:gd name="adj" fmla="val 194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5" descr="C:\Users\tongchai.cha\Desktop\TOM\Private\infor\infographic355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7431097" y="4370612"/>
              <a:ext cx="412246" cy="512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Rectangle 75"/>
            <p:cNvSpPr/>
            <p:nvPr/>
          </p:nvSpPr>
          <p:spPr>
            <a:xfrm>
              <a:off x="5004048" y="4283804"/>
              <a:ext cx="14761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หมูทอด ๒ ช้อน</a:t>
              </a: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179" y="3645024"/>
              <a:ext cx="811461" cy="575892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 descr="C:\Users\tongchai.cha\Desktop\A\A57.pn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656" y="4475761"/>
              <a:ext cx="601028" cy="30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tongchai.cha\Desktop\A\A57.pn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345" y="4495031"/>
              <a:ext cx="601028" cy="30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7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80" name="Picture 2" descr="K:\TSM 3-A\Logo Aksorn\Aksorn Charoen Tat_2.png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2" name="รูปภาพ 119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70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1868" y="1601031"/>
            <a:ext cx="1442715" cy="413222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18773" y="6021288"/>
            <a:ext cx="9143999" cy="2880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148064" y="476672"/>
            <a:ext cx="3995936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476672"/>
            <a:ext cx="25152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 Single Corner Rectangle 10"/>
          <p:cNvSpPr/>
          <p:nvPr/>
        </p:nvSpPr>
        <p:spPr>
          <a:xfrm flipH="1" flipV="1">
            <a:off x="467544" y="116632"/>
            <a:ext cx="4398994" cy="576064"/>
          </a:xfrm>
          <a:prstGeom prst="round1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59023"/>
            <a:ext cx="4446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/>
                </a:solidFill>
                <a:latin typeface="TH Sarabun New" pitchFamily="34" charset="-34"/>
                <a:cs typeface="TH Sarabun New" pitchFamily="34" charset="-34"/>
              </a:rPr>
              <a:t>อาหารสำหรับวัยก่อนเรียน (๓ - ๖ ปี)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980728"/>
            <a:ext cx="775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200" b="1" dirty="0">
                <a:latin typeface="TH Sarabun New" pitchFamily="34" charset="-34"/>
                <a:cs typeface="TH Sarabun New" pitchFamily="34" charset="-34"/>
              </a:rPr>
              <a:t>    ช่วงวัยก่อนเรียนเป็นช่วงที่เด็กกำลังเจริญเติบโต มีการเปลี่ยนแปลงทางด้านร่างกายที่ค่อนข้างช้า </a:t>
            </a:r>
          </a:p>
          <a:p>
            <a:r>
              <a:rPr lang="th-TH" sz="2200" b="1" dirty="0">
                <a:latin typeface="TH Sarabun New" pitchFamily="34" charset="-34"/>
                <a:cs typeface="TH Sarabun New" pitchFamily="34" charset="-34"/>
              </a:rPr>
              <a:t>เมื่อเปรียบเทียบกับทารก อาหารสำหรับเด็กวัยก่อนเรียนควรได้รับสามารถแบ่งออกได้ ๒ ช่วงอายุ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457103" y="2636913"/>
            <a:ext cx="4723409" cy="2756454"/>
            <a:chOff x="4457103" y="1916833"/>
            <a:chExt cx="4723409" cy="2756454"/>
          </a:xfrm>
        </p:grpSpPr>
        <p:sp>
          <p:nvSpPr>
            <p:cNvPr id="15" name="Snip Single Corner Rectangle 14"/>
            <p:cNvSpPr/>
            <p:nvPr/>
          </p:nvSpPr>
          <p:spPr>
            <a:xfrm flipH="1">
              <a:off x="4457103" y="1916833"/>
              <a:ext cx="4703983" cy="2756454"/>
            </a:xfrm>
            <a:custGeom>
              <a:avLst/>
              <a:gdLst>
                <a:gd name="connsiteX0" fmla="*/ 0 w 4860031"/>
                <a:gd name="connsiteY0" fmla="*/ 0 h 1728192"/>
                <a:gd name="connsiteX1" fmla="*/ 4571993 w 4860031"/>
                <a:gd name="connsiteY1" fmla="*/ 0 h 1728192"/>
                <a:gd name="connsiteX2" fmla="*/ 4860031 w 4860031"/>
                <a:gd name="connsiteY2" fmla="*/ 288038 h 1728192"/>
                <a:gd name="connsiteX3" fmla="*/ 4860031 w 4860031"/>
                <a:gd name="connsiteY3" fmla="*/ 1728192 h 1728192"/>
                <a:gd name="connsiteX4" fmla="*/ 0 w 4860031"/>
                <a:gd name="connsiteY4" fmla="*/ 1728192 h 1728192"/>
                <a:gd name="connsiteX5" fmla="*/ 0 w 4860031"/>
                <a:gd name="connsiteY5" fmla="*/ 0 h 1728192"/>
                <a:gd name="connsiteX0" fmla="*/ 0 w 4860031"/>
                <a:gd name="connsiteY0" fmla="*/ 0 h 2915547"/>
                <a:gd name="connsiteX1" fmla="*/ 4571993 w 4860031"/>
                <a:gd name="connsiteY1" fmla="*/ 0 h 2915547"/>
                <a:gd name="connsiteX2" fmla="*/ 4860031 w 4860031"/>
                <a:gd name="connsiteY2" fmla="*/ 288038 h 2915547"/>
                <a:gd name="connsiteX3" fmla="*/ 3604437 w 4860031"/>
                <a:gd name="connsiteY3" fmla="*/ 2915547 h 2915547"/>
                <a:gd name="connsiteX4" fmla="*/ 0 w 4860031"/>
                <a:gd name="connsiteY4" fmla="*/ 1728192 h 2915547"/>
                <a:gd name="connsiteX5" fmla="*/ 0 w 4860031"/>
                <a:gd name="connsiteY5" fmla="*/ 0 h 2915547"/>
                <a:gd name="connsiteX0" fmla="*/ 0 w 5378646"/>
                <a:gd name="connsiteY0" fmla="*/ 0 h 2915547"/>
                <a:gd name="connsiteX1" fmla="*/ 4571993 w 5378646"/>
                <a:gd name="connsiteY1" fmla="*/ 0 h 2915547"/>
                <a:gd name="connsiteX2" fmla="*/ 5378646 w 5378646"/>
                <a:gd name="connsiteY2" fmla="*/ 1147847 h 2915547"/>
                <a:gd name="connsiteX3" fmla="*/ 3604437 w 5378646"/>
                <a:gd name="connsiteY3" fmla="*/ 2915547 h 2915547"/>
                <a:gd name="connsiteX4" fmla="*/ 0 w 5378646"/>
                <a:gd name="connsiteY4" fmla="*/ 1728192 h 2915547"/>
                <a:gd name="connsiteX5" fmla="*/ 0 w 5378646"/>
                <a:gd name="connsiteY5" fmla="*/ 0 h 2915547"/>
                <a:gd name="connsiteX0" fmla="*/ 13648 w 5392294"/>
                <a:gd name="connsiteY0" fmla="*/ 0 h 2915547"/>
                <a:gd name="connsiteX1" fmla="*/ 4585641 w 5392294"/>
                <a:gd name="connsiteY1" fmla="*/ 0 h 2915547"/>
                <a:gd name="connsiteX2" fmla="*/ 5392294 w 5392294"/>
                <a:gd name="connsiteY2" fmla="*/ 1147847 h 2915547"/>
                <a:gd name="connsiteX3" fmla="*/ 3618085 w 5392294"/>
                <a:gd name="connsiteY3" fmla="*/ 2915547 h 2915547"/>
                <a:gd name="connsiteX4" fmla="*/ 0 w 5392294"/>
                <a:gd name="connsiteY4" fmla="*/ 2901899 h 2915547"/>
                <a:gd name="connsiteX5" fmla="*/ 13648 w 5392294"/>
                <a:gd name="connsiteY5" fmla="*/ 0 h 2915547"/>
                <a:gd name="connsiteX0" fmla="*/ 27295 w 5405941"/>
                <a:gd name="connsiteY0" fmla="*/ 0 h 2942842"/>
                <a:gd name="connsiteX1" fmla="*/ 4599288 w 5405941"/>
                <a:gd name="connsiteY1" fmla="*/ 0 h 2942842"/>
                <a:gd name="connsiteX2" fmla="*/ 5405941 w 5405941"/>
                <a:gd name="connsiteY2" fmla="*/ 1147847 h 2942842"/>
                <a:gd name="connsiteX3" fmla="*/ 3631732 w 5405941"/>
                <a:gd name="connsiteY3" fmla="*/ 2915547 h 2942842"/>
                <a:gd name="connsiteX4" fmla="*/ 0 w 5405941"/>
                <a:gd name="connsiteY4" fmla="*/ 2942842 h 2942842"/>
                <a:gd name="connsiteX5" fmla="*/ 27295 w 5405941"/>
                <a:gd name="connsiteY5" fmla="*/ 0 h 2942842"/>
                <a:gd name="connsiteX0" fmla="*/ 605 w 5379251"/>
                <a:gd name="connsiteY0" fmla="*/ 0 h 2915547"/>
                <a:gd name="connsiteX1" fmla="*/ 4572598 w 5379251"/>
                <a:gd name="connsiteY1" fmla="*/ 0 h 2915547"/>
                <a:gd name="connsiteX2" fmla="*/ 5379251 w 5379251"/>
                <a:gd name="connsiteY2" fmla="*/ 1147847 h 2915547"/>
                <a:gd name="connsiteX3" fmla="*/ 3605042 w 5379251"/>
                <a:gd name="connsiteY3" fmla="*/ 2915547 h 2915547"/>
                <a:gd name="connsiteX4" fmla="*/ 14254 w 5379251"/>
                <a:gd name="connsiteY4" fmla="*/ 2915546 h 2915547"/>
                <a:gd name="connsiteX5" fmla="*/ 605 w 5379251"/>
                <a:gd name="connsiteY5" fmla="*/ 0 h 2915547"/>
                <a:gd name="connsiteX0" fmla="*/ 27295 w 5405941"/>
                <a:gd name="connsiteY0" fmla="*/ 0 h 2915547"/>
                <a:gd name="connsiteX1" fmla="*/ 4599288 w 5405941"/>
                <a:gd name="connsiteY1" fmla="*/ 0 h 2915547"/>
                <a:gd name="connsiteX2" fmla="*/ 5405941 w 5405941"/>
                <a:gd name="connsiteY2" fmla="*/ 1147847 h 2915547"/>
                <a:gd name="connsiteX3" fmla="*/ 3631732 w 5405941"/>
                <a:gd name="connsiteY3" fmla="*/ 2915547 h 2915547"/>
                <a:gd name="connsiteX4" fmla="*/ 0 w 5405941"/>
                <a:gd name="connsiteY4" fmla="*/ 2915546 h 2915547"/>
                <a:gd name="connsiteX5" fmla="*/ 27295 w 5405941"/>
                <a:gd name="connsiteY5" fmla="*/ 0 h 2915547"/>
                <a:gd name="connsiteX0" fmla="*/ 11393 w 5390039"/>
                <a:gd name="connsiteY0" fmla="*/ 0 h 2931448"/>
                <a:gd name="connsiteX1" fmla="*/ 4583386 w 5390039"/>
                <a:gd name="connsiteY1" fmla="*/ 0 h 2931448"/>
                <a:gd name="connsiteX2" fmla="*/ 5390039 w 5390039"/>
                <a:gd name="connsiteY2" fmla="*/ 1147847 h 2931448"/>
                <a:gd name="connsiteX3" fmla="*/ 3615830 w 5390039"/>
                <a:gd name="connsiteY3" fmla="*/ 2915547 h 2931448"/>
                <a:gd name="connsiteX4" fmla="*/ 0 w 5390039"/>
                <a:gd name="connsiteY4" fmla="*/ 2931448 h 2931448"/>
                <a:gd name="connsiteX5" fmla="*/ 11393 w 5390039"/>
                <a:gd name="connsiteY5" fmla="*/ 0 h 2931448"/>
                <a:gd name="connsiteX0" fmla="*/ 3441 w 5382087"/>
                <a:gd name="connsiteY0" fmla="*/ 0 h 2923497"/>
                <a:gd name="connsiteX1" fmla="*/ 4575434 w 5382087"/>
                <a:gd name="connsiteY1" fmla="*/ 0 h 2923497"/>
                <a:gd name="connsiteX2" fmla="*/ 5382087 w 5382087"/>
                <a:gd name="connsiteY2" fmla="*/ 1147847 h 2923497"/>
                <a:gd name="connsiteX3" fmla="*/ 3607878 w 5382087"/>
                <a:gd name="connsiteY3" fmla="*/ 2915547 h 2923497"/>
                <a:gd name="connsiteX4" fmla="*/ 0 w 5382087"/>
                <a:gd name="connsiteY4" fmla="*/ 2923497 h 2923497"/>
                <a:gd name="connsiteX5" fmla="*/ 3441 w 5382087"/>
                <a:gd name="connsiteY5" fmla="*/ 0 h 2923497"/>
                <a:gd name="connsiteX0" fmla="*/ 3441 w 6051264"/>
                <a:gd name="connsiteY0" fmla="*/ 0 h 2923497"/>
                <a:gd name="connsiteX1" fmla="*/ 4575434 w 6051264"/>
                <a:gd name="connsiteY1" fmla="*/ 0 h 2923497"/>
                <a:gd name="connsiteX2" fmla="*/ 6051264 w 6051264"/>
                <a:gd name="connsiteY2" fmla="*/ 1243381 h 2923497"/>
                <a:gd name="connsiteX3" fmla="*/ 3607878 w 6051264"/>
                <a:gd name="connsiteY3" fmla="*/ 2915547 h 2923497"/>
                <a:gd name="connsiteX4" fmla="*/ 0 w 6051264"/>
                <a:gd name="connsiteY4" fmla="*/ 2923497 h 2923497"/>
                <a:gd name="connsiteX5" fmla="*/ 3441 w 6051264"/>
                <a:gd name="connsiteY5" fmla="*/ 0 h 2923497"/>
                <a:gd name="connsiteX0" fmla="*/ 3441 w 6051264"/>
                <a:gd name="connsiteY0" fmla="*/ 0 h 2923497"/>
                <a:gd name="connsiteX1" fmla="*/ 4575434 w 6051264"/>
                <a:gd name="connsiteY1" fmla="*/ 0 h 2923497"/>
                <a:gd name="connsiteX2" fmla="*/ 6051264 w 6051264"/>
                <a:gd name="connsiteY2" fmla="*/ 1243381 h 2923497"/>
                <a:gd name="connsiteX3" fmla="*/ 4603065 w 6051264"/>
                <a:gd name="connsiteY3" fmla="*/ 2915547 h 2923497"/>
                <a:gd name="connsiteX4" fmla="*/ 0 w 6051264"/>
                <a:gd name="connsiteY4" fmla="*/ 2923497 h 2923497"/>
                <a:gd name="connsiteX5" fmla="*/ 3441 w 6051264"/>
                <a:gd name="connsiteY5" fmla="*/ 0 h 2923497"/>
                <a:gd name="connsiteX0" fmla="*/ 3441 w 6051264"/>
                <a:gd name="connsiteY0" fmla="*/ 0 h 2923497"/>
                <a:gd name="connsiteX1" fmla="*/ 4575434 w 6051264"/>
                <a:gd name="connsiteY1" fmla="*/ 0 h 2923497"/>
                <a:gd name="connsiteX2" fmla="*/ 6051264 w 6051264"/>
                <a:gd name="connsiteY2" fmla="*/ 1243381 h 2923497"/>
                <a:gd name="connsiteX3" fmla="*/ 4505457 w 6051264"/>
                <a:gd name="connsiteY3" fmla="*/ 2915547 h 2923497"/>
                <a:gd name="connsiteX4" fmla="*/ 0 w 6051264"/>
                <a:gd name="connsiteY4" fmla="*/ 2923497 h 2923497"/>
                <a:gd name="connsiteX5" fmla="*/ 3441 w 6051264"/>
                <a:gd name="connsiteY5" fmla="*/ 0 h 2923497"/>
                <a:gd name="connsiteX0" fmla="*/ 3441 w 5896838"/>
                <a:gd name="connsiteY0" fmla="*/ 0 h 2923497"/>
                <a:gd name="connsiteX1" fmla="*/ 4575434 w 5896838"/>
                <a:gd name="connsiteY1" fmla="*/ 0 h 2923497"/>
                <a:gd name="connsiteX2" fmla="*/ 5896838 w 5896838"/>
                <a:gd name="connsiteY2" fmla="*/ 1195887 h 2923497"/>
                <a:gd name="connsiteX3" fmla="*/ 4505457 w 5896838"/>
                <a:gd name="connsiteY3" fmla="*/ 2915547 h 2923497"/>
                <a:gd name="connsiteX4" fmla="*/ 0 w 5896838"/>
                <a:gd name="connsiteY4" fmla="*/ 2923497 h 2923497"/>
                <a:gd name="connsiteX5" fmla="*/ 3441 w 5896838"/>
                <a:gd name="connsiteY5" fmla="*/ 0 h 2923497"/>
                <a:gd name="connsiteX0" fmla="*/ 3441 w 5896838"/>
                <a:gd name="connsiteY0" fmla="*/ 0 h 2923497"/>
                <a:gd name="connsiteX1" fmla="*/ 4575434 w 5896838"/>
                <a:gd name="connsiteY1" fmla="*/ 0 h 2923497"/>
                <a:gd name="connsiteX2" fmla="*/ 5896838 w 5896838"/>
                <a:gd name="connsiteY2" fmla="*/ 1195887 h 2923497"/>
                <a:gd name="connsiteX3" fmla="*/ 4625566 w 5896838"/>
                <a:gd name="connsiteY3" fmla="*/ 2915548 h 2923497"/>
                <a:gd name="connsiteX4" fmla="*/ 0 w 5896838"/>
                <a:gd name="connsiteY4" fmla="*/ 2923497 h 2923497"/>
                <a:gd name="connsiteX5" fmla="*/ 3441 w 5896838"/>
                <a:gd name="connsiteY5" fmla="*/ 0 h 2923497"/>
                <a:gd name="connsiteX0" fmla="*/ 3441 w 5896838"/>
                <a:gd name="connsiteY0" fmla="*/ 0 h 2923497"/>
                <a:gd name="connsiteX1" fmla="*/ 4575434 w 5896838"/>
                <a:gd name="connsiteY1" fmla="*/ 0 h 2923497"/>
                <a:gd name="connsiteX2" fmla="*/ 5896838 w 5896838"/>
                <a:gd name="connsiteY2" fmla="*/ 1195887 h 2923497"/>
                <a:gd name="connsiteX3" fmla="*/ 4762833 w 5896838"/>
                <a:gd name="connsiteY3" fmla="*/ 2678079 h 2923497"/>
                <a:gd name="connsiteX4" fmla="*/ 0 w 5896838"/>
                <a:gd name="connsiteY4" fmla="*/ 2923497 h 2923497"/>
                <a:gd name="connsiteX5" fmla="*/ 3441 w 5896838"/>
                <a:gd name="connsiteY5" fmla="*/ 0 h 2923497"/>
                <a:gd name="connsiteX0" fmla="*/ 3441 w 5896838"/>
                <a:gd name="connsiteY0" fmla="*/ 0 h 2678079"/>
                <a:gd name="connsiteX1" fmla="*/ 4575434 w 5896838"/>
                <a:gd name="connsiteY1" fmla="*/ 0 h 2678079"/>
                <a:gd name="connsiteX2" fmla="*/ 5896838 w 5896838"/>
                <a:gd name="connsiteY2" fmla="*/ 1195887 h 2678079"/>
                <a:gd name="connsiteX3" fmla="*/ 4762833 w 5896838"/>
                <a:gd name="connsiteY3" fmla="*/ 2678079 h 2678079"/>
                <a:gd name="connsiteX4" fmla="*/ 0 w 5896838"/>
                <a:gd name="connsiteY4" fmla="*/ 2670197 h 2678079"/>
                <a:gd name="connsiteX5" fmla="*/ 3441 w 5896838"/>
                <a:gd name="connsiteY5" fmla="*/ 0 h 2678079"/>
                <a:gd name="connsiteX0" fmla="*/ 3441 w 5896838"/>
                <a:gd name="connsiteY0" fmla="*/ 0 h 3130996"/>
                <a:gd name="connsiteX1" fmla="*/ 4575434 w 5896838"/>
                <a:gd name="connsiteY1" fmla="*/ 0 h 3130996"/>
                <a:gd name="connsiteX2" fmla="*/ 5896838 w 5896838"/>
                <a:gd name="connsiteY2" fmla="*/ 1195887 h 3130996"/>
                <a:gd name="connsiteX3" fmla="*/ 4453981 w 5896838"/>
                <a:gd name="connsiteY3" fmla="*/ 3130996 h 3130996"/>
                <a:gd name="connsiteX4" fmla="*/ 0 w 5896838"/>
                <a:gd name="connsiteY4" fmla="*/ 2670197 h 3130996"/>
                <a:gd name="connsiteX5" fmla="*/ 3441 w 5896838"/>
                <a:gd name="connsiteY5" fmla="*/ 0 h 3130996"/>
                <a:gd name="connsiteX0" fmla="*/ 3441 w 5896838"/>
                <a:gd name="connsiteY0" fmla="*/ 0 h 3154349"/>
                <a:gd name="connsiteX1" fmla="*/ 4575434 w 5896838"/>
                <a:gd name="connsiteY1" fmla="*/ 0 h 3154349"/>
                <a:gd name="connsiteX2" fmla="*/ 5896838 w 5896838"/>
                <a:gd name="connsiteY2" fmla="*/ 1195887 h 3154349"/>
                <a:gd name="connsiteX3" fmla="*/ 4453981 w 5896838"/>
                <a:gd name="connsiteY3" fmla="*/ 3130996 h 3154349"/>
                <a:gd name="connsiteX4" fmla="*/ 0 w 5896838"/>
                <a:gd name="connsiteY4" fmla="*/ 3154349 h 3154349"/>
                <a:gd name="connsiteX5" fmla="*/ 3441 w 5896838"/>
                <a:gd name="connsiteY5" fmla="*/ 0 h 3154349"/>
                <a:gd name="connsiteX0" fmla="*/ 3441 w 5896838"/>
                <a:gd name="connsiteY0" fmla="*/ 0 h 3130996"/>
                <a:gd name="connsiteX1" fmla="*/ 4575434 w 5896838"/>
                <a:gd name="connsiteY1" fmla="*/ 0 h 3130996"/>
                <a:gd name="connsiteX2" fmla="*/ 5896838 w 5896838"/>
                <a:gd name="connsiteY2" fmla="*/ 1195887 h 3130996"/>
                <a:gd name="connsiteX3" fmla="*/ 4453981 w 5896838"/>
                <a:gd name="connsiteY3" fmla="*/ 3130996 h 3130996"/>
                <a:gd name="connsiteX4" fmla="*/ 0 w 5896838"/>
                <a:gd name="connsiteY4" fmla="*/ 3107496 h 3130996"/>
                <a:gd name="connsiteX5" fmla="*/ 3441 w 5896838"/>
                <a:gd name="connsiteY5" fmla="*/ 0 h 3130996"/>
                <a:gd name="connsiteX0" fmla="*/ 603 w 5894000"/>
                <a:gd name="connsiteY0" fmla="*/ 0 h 3154351"/>
                <a:gd name="connsiteX1" fmla="*/ 4572596 w 5894000"/>
                <a:gd name="connsiteY1" fmla="*/ 0 h 3154351"/>
                <a:gd name="connsiteX2" fmla="*/ 5894000 w 5894000"/>
                <a:gd name="connsiteY2" fmla="*/ 1195887 h 3154351"/>
                <a:gd name="connsiteX3" fmla="*/ 4451143 w 5894000"/>
                <a:gd name="connsiteY3" fmla="*/ 3130996 h 3154351"/>
                <a:gd name="connsiteX4" fmla="*/ 14321 w 5894000"/>
                <a:gd name="connsiteY4" fmla="*/ 3154351 h 3154351"/>
                <a:gd name="connsiteX5" fmla="*/ 603 w 5894000"/>
                <a:gd name="connsiteY5" fmla="*/ 0 h 3154351"/>
                <a:gd name="connsiteX0" fmla="*/ 20599 w 5913996"/>
                <a:gd name="connsiteY0" fmla="*/ 0 h 3130996"/>
                <a:gd name="connsiteX1" fmla="*/ 4592592 w 5913996"/>
                <a:gd name="connsiteY1" fmla="*/ 0 h 3130996"/>
                <a:gd name="connsiteX2" fmla="*/ 5913996 w 5913996"/>
                <a:gd name="connsiteY2" fmla="*/ 1195887 h 3130996"/>
                <a:gd name="connsiteX3" fmla="*/ 4471139 w 5913996"/>
                <a:gd name="connsiteY3" fmla="*/ 3130996 h 3130996"/>
                <a:gd name="connsiteX4" fmla="*/ 0 w 5913996"/>
                <a:gd name="connsiteY4" fmla="*/ 3107497 h 3130996"/>
                <a:gd name="connsiteX5" fmla="*/ 20599 w 5913996"/>
                <a:gd name="connsiteY5" fmla="*/ 0 h 3130996"/>
                <a:gd name="connsiteX0" fmla="*/ 20599 w 5913996"/>
                <a:gd name="connsiteY0" fmla="*/ 0 h 3154351"/>
                <a:gd name="connsiteX1" fmla="*/ 4592592 w 5913996"/>
                <a:gd name="connsiteY1" fmla="*/ 0 h 3154351"/>
                <a:gd name="connsiteX2" fmla="*/ 5913996 w 5913996"/>
                <a:gd name="connsiteY2" fmla="*/ 1195887 h 3154351"/>
                <a:gd name="connsiteX3" fmla="*/ 4471139 w 5913996"/>
                <a:gd name="connsiteY3" fmla="*/ 3130996 h 3154351"/>
                <a:gd name="connsiteX4" fmla="*/ 0 w 5913996"/>
                <a:gd name="connsiteY4" fmla="*/ 3154351 h 3154351"/>
                <a:gd name="connsiteX5" fmla="*/ 20599 w 5913996"/>
                <a:gd name="connsiteY5" fmla="*/ 0 h 3154351"/>
                <a:gd name="connsiteX0" fmla="*/ 20599 w 5913996"/>
                <a:gd name="connsiteY0" fmla="*/ 0 h 3154351"/>
                <a:gd name="connsiteX1" fmla="*/ 4592592 w 5913996"/>
                <a:gd name="connsiteY1" fmla="*/ 0 h 3154351"/>
                <a:gd name="connsiteX2" fmla="*/ 5913996 w 5913996"/>
                <a:gd name="connsiteY2" fmla="*/ 1195887 h 3154351"/>
                <a:gd name="connsiteX3" fmla="*/ 4385347 w 5913996"/>
                <a:gd name="connsiteY3" fmla="*/ 3146613 h 3154351"/>
                <a:gd name="connsiteX4" fmla="*/ 0 w 5913996"/>
                <a:gd name="connsiteY4" fmla="*/ 3154351 h 3154351"/>
                <a:gd name="connsiteX5" fmla="*/ 20599 w 5913996"/>
                <a:gd name="connsiteY5" fmla="*/ 0 h 315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3996" h="3154351">
                  <a:moveTo>
                    <a:pt x="20599" y="0"/>
                  </a:moveTo>
                  <a:lnTo>
                    <a:pt x="4592592" y="0"/>
                  </a:lnTo>
                  <a:lnTo>
                    <a:pt x="5913996" y="1195887"/>
                  </a:lnTo>
                  <a:lnTo>
                    <a:pt x="4385347" y="3146613"/>
                  </a:lnTo>
                  <a:lnTo>
                    <a:pt x="0" y="3154351"/>
                  </a:lnTo>
                  <a:cubicBezTo>
                    <a:pt x="4549" y="2187051"/>
                    <a:pt x="16050" y="967300"/>
                    <a:pt x="20599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99105" y="2026606"/>
              <a:ext cx="31213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rgbClr val="C00000"/>
                  </a:solidFill>
                  <a:latin typeface="TH Sarabun New" pitchFamily="34" charset="-34"/>
                  <a:cs typeface="TH Sarabun New" pitchFamily="34" charset="-34"/>
                </a:rPr>
                <a:t>เด็กวัยก่อนเรียนระยะแรก อายุ ๓ ปี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9767" y="2463279"/>
              <a:ext cx="41007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เด็กในช่วงนี้ควรให้เด็กดื่มนมผง นมสด </a:t>
              </a:r>
            </a:p>
            <a:p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และนมถั่วเหลือง ทำให้เด็กดื่มจนเป็นนิสัยพร้อมกับเสริมอาหารที่เน้นโปรตีน และให้เด็รับประทานอาหารให้ครบ ๓ มื้อในปริมาณที่เพียงพอ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1" y="3717032"/>
            <a:ext cx="5395153" cy="2587064"/>
            <a:chOff x="-1" y="2996952"/>
            <a:chExt cx="5395153" cy="2587064"/>
          </a:xfrm>
        </p:grpSpPr>
        <p:sp>
          <p:nvSpPr>
            <p:cNvPr id="14" name="Snip Single Corner Rectangle 13"/>
            <p:cNvSpPr/>
            <p:nvPr/>
          </p:nvSpPr>
          <p:spPr>
            <a:xfrm>
              <a:off x="-1" y="2996952"/>
              <a:ext cx="5395153" cy="2520280"/>
            </a:xfrm>
            <a:custGeom>
              <a:avLst/>
              <a:gdLst>
                <a:gd name="connsiteX0" fmla="*/ 0 w 4866538"/>
                <a:gd name="connsiteY0" fmla="*/ 0 h 2304256"/>
                <a:gd name="connsiteX1" fmla="*/ 3714410 w 4866538"/>
                <a:gd name="connsiteY1" fmla="*/ 0 h 2304256"/>
                <a:gd name="connsiteX2" fmla="*/ 4866538 w 4866538"/>
                <a:gd name="connsiteY2" fmla="*/ 1152128 h 2304256"/>
                <a:gd name="connsiteX3" fmla="*/ 4866538 w 4866538"/>
                <a:gd name="connsiteY3" fmla="*/ 2304256 h 2304256"/>
                <a:gd name="connsiteX4" fmla="*/ 0 w 4866538"/>
                <a:gd name="connsiteY4" fmla="*/ 2304256 h 2304256"/>
                <a:gd name="connsiteX5" fmla="*/ 0 w 4866538"/>
                <a:gd name="connsiteY5" fmla="*/ 0 h 2304256"/>
                <a:gd name="connsiteX0" fmla="*/ 0 w 5344209"/>
                <a:gd name="connsiteY0" fmla="*/ 0 h 2304256"/>
                <a:gd name="connsiteX1" fmla="*/ 3714410 w 5344209"/>
                <a:gd name="connsiteY1" fmla="*/ 0 h 2304256"/>
                <a:gd name="connsiteX2" fmla="*/ 5344209 w 5344209"/>
                <a:gd name="connsiteY2" fmla="*/ 1711686 h 2304256"/>
                <a:gd name="connsiteX3" fmla="*/ 4866538 w 5344209"/>
                <a:gd name="connsiteY3" fmla="*/ 2304256 h 2304256"/>
                <a:gd name="connsiteX4" fmla="*/ 0 w 5344209"/>
                <a:gd name="connsiteY4" fmla="*/ 2304256 h 2304256"/>
                <a:gd name="connsiteX5" fmla="*/ 0 w 5344209"/>
                <a:gd name="connsiteY5" fmla="*/ 0 h 2304256"/>
                <a:gd name="connsiteX0" fmla="*/ 0 w 5344209"/>
                <a:gd name="connsiteY0" fmla="*/ 0 h 2304256"/>
                <a:gd name="connsiteX1" fmla="*/ 3714410 w 5344209"/>
                <a:gd name="connsiteY1" fmla="*/ 0 h 2304256"/>
                <a:gd name="connsiteX2" fmla="*/ 5344209 w 5344209"/>
                <a:gd name="connsiteY2" fmla="*/ 1711686 h 2304256"/>
                <a:gd name="connsiteX3" fmla="*/ 4369368 w 5344209"/>
                <a:gd name="connsiteY3" fmla="*/ 2304256 h 2304256"/>
                <a:gd name="connsiteX4" fmla="*/ 0 w 5344209"/>
                <a:gd name="connsiteY4" fmla="*/ 2304256 h 2304256"/>
                <a:gd name="connsiteX5" fmla="*/ 0 w 5344209"/>
                <a:gd name="connsiteY5" fmla="*/ 0 h 2304256"/>
                <a:gd name="connsiteX0" fmla="*/ 0 w 4859469"/>
                <a:gd name="connsiteY0" fmla="*/ 0 h 2304256"/>
                <a:gd name="connsiteX1" fmla="*/ 3714410 w 4859469"/>
                <a:gd name="connsiteY1" fmla="*/ 0 h 2304256"/>
                <a:gd name="connsiteX2" fmla="*/ 4859469 w 4859469"/>
                <a:gd name="connsiteY2" fmla="*/ 1657095 h 2304256"/>
                <a:gd name="connsiteX3" fmla="*/ 4369368 w 4859469"/>
                <a:gd name="connsiteY3" fmla="*/ 2304256 h 2304256"/>
                <a:gd name="connsiteX4" fmla="*/ 0 w 4859469"/>
                <a:gd name="connsiteY4" fmla="*/ 2304256 h 2304256"/>
                <a:gd name="connsiteX5" fmla="*/ 0 w 4859469"/>
                <a:gd name="connsiteY5" fmla="*/ 0 h 2304256"/>
                <a:gd name="connsiteX0" fmla="*/ 0 w 4822868"/>
                <a:gd name="connsiteY0" fmla="*/ 0 h 2304256"/>
                <a:gd name="connsiteX1" fmla="*/ 3714410 w 4822868"/>
                <a:gd name="connsiteY1" fmla="*/ 0 h 2304256"/>
                <a:gd name="connsiteX2" fmla="*/ 4822868 w 4822868"/>
                <a:gd name="connsiteY2" fmla="*/ 1607184 h 2304256"/>
                <a:gd name="connsiteX3" fmla="*/ 4369368 w 4822868"/>
                <a:gd name="connsiteY3" fmla="*/ 2304256 h 2304256"/>
                <a:gd name="connsiteX4" fmla="*/ 0 w 4822868"/>
                <a:gd name="connsiteY4" fmla="*/ 2304256 h 2304256"/>
                <a:gd name="connsiteX5" fmla="*/ 0 w 4822868"/>
                <a:gd name="connsiteY5" fmla="*/ 0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2868" h="2304256">
                  <a:moveTo>
                    <a:pt x="0" y="0"/>
                  </a:moveTo>
                  <a:lnTo>
                    <a:pt x="3714410" y="0"/>
                  </a:lnTo>
                  <a:lnTo>
                    <a:pt x="4822868" y="1607184"/>
                  </a:lnTo>
                  <a:lnTo>
                    <a:pt x="4369368" y="2304256"/>
                  </a:lnTo>
                  <a:lnTo>
                    <a:pt x="0" y="2304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990" y="3212976"/>
              <a:ext cx="4615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C00000"/>
                  </a:solidFill>
                  <a:latin typeface="TH Sarabun New" pitchFamily="34" charset="-34"/>
                  <a:cs typeface="TH Sarabun New" pitchFamily="34" charset="-34"/>
                </a:rPr>
                <a:t>เด็กวัยก่อนเรียนระยะที่สอง อายุระหว่าง  ๔ – ๖ ปี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7504" y="3645024"/>
              <a:ext cx="487828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เด็กในช่วงนี้จะสามารถรับประทานอาหารได้ใน</a:t>
              </a:r>
            </a:p>
            <a:p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ปริมาณที่มากขึ้น ควรให้เด็กรับประทานอาหารที่ให้พลังงานอย่างเพียงพอและเพิ่มอาหารว่างวันละ ๑–๒ มื้อ นมสด หรือนมถั่วเหลืองวันละ ๑-๒ แก้ว ไม่ควรให้เด็กดื่มน้ำหวาน น้ำอัดลม ช็อกโกแลต เพราะจะทำให้เกิดฟันพุได้</a:t>
              </a:r>
            </a:p>
          </p:txBody>
        </p:sp>
      </p:grpSp>
      <p:grpSp>
        <p:nvGrpSpPr>
          <p:cNvPr id="2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1" name="Picture 2" descr="K:\TSM 3-A\Logo Aksorn\Aksorn Charoen Tat_2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8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5148064" y="476672"/>
            <a:ext cx="3995936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476672"/>
            <a:ext cx="25152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 Single Corner Rectangle 10"/>
          <p:cNvSpPr/>
          <p:nvPr/>
        </p:nvSpPr>
        <p:spPr>
          <a:xfrm flipV="1">
            <a:off x="467544" y="116632"/>
            <a:ext cx="4398994" cy="576064"/>
          </a:xfrm>
          <a:prstGeom prst="round1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159023"/>
            <a:ext cx="4446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/>
                </a:solidFill>
                <a:latin typeface="TH Sarabun New" pitchFamily="34" charset="-34"/>
                <a:cs typeface="TH Sarabun New" pitchFamily="34" charset="-34"/>
              </a:rPr>
              <a:t>อาหารสำหรับวัยเรียน (๗ – ๑๒ ปี)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59632" y="908720"/>
            <a:ext cx="6944402" cy="1872208"/>
            <a:chOff x="1259632" y="908720"/>
            <a:chExt cx="6944402" cy="1872208"/>
          </a:xfrm>
        </p:grpSpPr>
        <p:sp>
          <p:nvSpPr>
            <p:cNvPr id="5" name="Rounded Rectangle 4"/>
            <p:cNvSpPr/>
            <p:nvPr/>
          </p:nvSpPr>
          <p:spPr>
            <a:xfrm>
              <a:off x="1259632" y="908720"/>
              <a:ext cx="6840760" cy="1872208"/>
            </a:xfrm>
            <a:prstGeom prst="roundRect">
              <a:avLst>
                <a:gd name="adj" fmla="val 1098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31640" y="1033572"/>
              <a:ext cx="687239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อาหารนับเป็นปัจจัยสำคัญมากสำหรับเด็กวัยเรียน เป็นวัยที่มีพัฒนาการของการเจริญ</a:t>
              </a:r>
            </a:p>
            <a:p>
              <a:pPr algn="thaiDist"/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เติบโตในทุกระบบ เป็นวัยที่มีการเรียนรู้และสั่งสมประสบการณ์การมีโภชนาการที่ดีเพียงพอ</a:t>
              </a:r>
            </a:p>
            <a:p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กับความต้องการของร่างกายในวัยนี้ จะช่วยให้ให้ร่างกายเจริญเติบโตอย่างเต็มศักยภาพ      </a:t>
              </a:r>
            </a:p>
            <a:p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และสุขภาพสมบูรณ์แข็งแรง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3068960"/>
            <a:ext cx="4572000" cy="3211761"/>
            <a:chOff x="0" y="3068960"/>
            <a:chExt cx="4572000" cy="3211761"/>
          </a:xfrm>
        </p:grpSpPr>
        <p:sp>
          <p:nvSpPr>
            <p:cNvPr id="4" name="Hexagon 3"/>
            <p:cNvSpPr/>
            <p:nvPr/>
          </p:nvSpPr>
          <p:spPr>
            <a:xfrm>
              <a:off x="0" y="3068960"/>
              <a:ext cx="4572000" cy="3211761"/>
            </a:xfrm>
            <a:custGeom>
              <a:avLst/>
              <a:gdLst>
                <a:gd name="connsiteX0" fmla="*/ 0 w 3465626"/>
                <a:gd name="connsiteY0" fmla="*/ 1599058 h 3198115"/>
                <a:gd name="connsiteX1" fmla="*/ 799529 w 3465626"/>
                <a:gd name="connsiteY1" fmla="*/ 1 h 3198115"/>
                <a:gd name="connsiteX2" fmla="*/ 2666097 w 3465626"/>
                <a:gd name="connsiteY2" fmla="*/ 1 h 3198115"/>
                <a:gd name="connsiteX3" fmla="*/ 3465626 w 3465626"/>
                <a:gd name="connsiteY3" fmla="*/ 1599058 h 3198115"/>
                <a:gd name="connsiteX4" fmla="*/ 2666097 w 3465626"/>
                <a:gd name="connsiteY4" fmla="*/ 3198114 h 3198115"/>
                <a:gd name="connsiteX5" fmla="*/ 799529 w 3465626"/>
                <a:gd name="connsiteY5" fmla="*/ 3198114 h 3198115"/>
                <a:gd name="connsiteX6" fmla="*/ 0 w 3465626"/>
                <a:gd name="connsiteY6" fmla="*/ 1599058 h 3198115"/>
                <a:gd name="connsiteX0" fmla="*/ 0 w 2701351"/>
                <a:gd name="connsiteY0" fmla="*/ 1680943 h 3198113"/>
                <a:gd name="connsiteX1" fmla="*/ 35254 w 2701351"/>
                <a:gd name="connsiteY1" fmla="*/ 0 h 3198113"/>
                <a:gd name="connsiteX2" fmla="*/ 1901822 w 2701351"/>
                <a:gd name="connsiteY2" fmla="*/ 0 h 3198113"/>
                <a:gd name="connsiteX3" fmla="*/ 2701351 w 2701351"/>
                <a:gd name="connsiteY3" fmla="*/ 1599057 h 3198113"/>
                <a:gd name="connsiteX4" fmla="*/ 1901822 w 2701351"/>
                <a:gd name="connsiteY4" fmla="*/ 3198113 h 3198113"/>
                <a:gd name="connsiteX5" fmla="*/ 35254 w 2701351"/>
                <a:gd name="connsiteY5" fmla="*/ 3198113 h 3198113"/>
                <a:gd name="connsiteX6" fmla="*/ 0 w 2701351"/>
                <a:gd name="connsiteY6" fmla="*/ 1680943 h 3198113"/>
                <a:gd name="connsiteX0" fmla="*/ 5689 w 2666097"/>
                <a:gd name="connsiteY0" fmla="*/ 1694590 h 3198113"/>
                <a:gd name="connsiteX1" fmla="*/ 0 w 2666097"/>
                <a:gd name="connsiteY1" fmla="*/ 0 h 3198113"/>
                <a:gd name="connsiteX2" fmla="*/ 1866568 w 2666097"/>
                <a:gd name="connsiteY2" fmla="*/ 0 h 3198113"/>
                <a:gd name="connsiteX3" fmla="*/ 2666097 w 2666097"/>
                <a:gd name="connsiteY3" fmla="*/ 1599057 h 3198113"/>
                <a:gd name="connsiteX4" fmla="*/ 1866568 w 2666097"/>
                <a:gd name="connsiteY4" fmla="*/ 3198113 h 3198113"/>
                <a:gd name="connsiteX5" fmla="*/ 0 w 2666097"/>
                <a:gd name="connsiteY5" fmla="*/ 3198113 h 3198113"/>
                <a:gd name="connsiteX6" fmla="*/ 5689 w 2666097"/>
                <a:gd name="connsiteY6" fmla="*/ 1694590 h 3198113"/>
                <a:gd name="connsiteX0" fmla="*/ 66 w 2701417"/>
                <a:gd name="connsiteY0" fmla="*/ 1735533 h 3198113"/>
                <a:gd name="connsiteX1" fmla="*/ 35320 w 2701417"/>
                <a:gd name="connsiteY1" fmla="*/ 0 h 3198113"/>
                <a:gd name="connsiteX2" fmla="*/ 1901888 w 2701417"/>
                <a:gd name="connsiteY2" fmla="*/ 0 h 3198113"/>
                <a:gd name="connsiteX3" fmla="*/ 2701417 w 2701417"/>
                <a:gd name="connsiteY3" fmla="*/ 1599057 h 3198113"/>
                <a:gd name="connsiteX4" fmla="*/ 1901888 w 2701417"/>
                <a:gd name="connsiteY4" fmla="*/ 3198113 h 3198113"/>
                <a:gd name="connsiteX5" fmla="*/ 35320 w 2701417"/>
                <a:gd name="connsiteY5" fmla="*/ 3198113 h 3198113"/>
                <a:gd name="connsiteX6" fmla="*/ 66 w 2701417"/>
                <a:gd name="connsiteY6" fmla="*/ 1735533 h 3198113"/>
                <a:gd name="connsiteX0" fmla="*/ 102 w 2687806"/>
                <a:gd name="connsiteY0" fmla="*/ 1489874 h 3198113"/>
                <a:gd name="connsiteX1" fmla="*/ 21709 w 2687806"/>
                <a:gd name="connsiteY1" fmla="*/ 0 h 3198113"/>
                <a:gd name="connsiteX2" fmla="*/ 1888277 w 2687806"/>
                <a:gd name="connsiteY2" fmla="*/ 0 h 3198113"/>
                <a:gd name="connsiteX3" fmla="*/ 2687806 w 2687806"/>
                <a:gd name="connsiteY3" fmla="*/ 1599057 h 3198113"/>
                <a:gd name="connsiteX4" fmla="*/ 1888277 w 2687806"/>
                <a:gd name="connsiteY4" fmla="*/ 3198113 h 3198113"/>
                <a:gd name="connsiteX5" fmla="*/ 21709 w 2687806"/>
                <a:gd name="connsiteY5" fmla="*/ 3198113 h 3198113"/>
                <a:gd name="connsiteX6" fmla="*/ 102 w 2687806"/>
                <a:gd name="connsiteY6" fmla="*/ 1489874 h 3198113"/>
                <a:gd name="connsiteX0" fmla="*/ 19337 w 2707041"/>
                <a:gd name="connsiteY0" fmla="*/ 1489874 h 3198113"/>
                <a:gd name="connsiteX1" fmla="*/ 40944 w 2707041"/>
                <a:gd name="connsiteY1" fmla="*/ 0 h 3198113"/>
                <a:gd name="connsiteX2" fmla="*/ 1907512 w 2707041"/>
                <a:gd name="connsiteY2" fmla="*/ 0 h 3198113"/>
                <a:gd name="connsiteX3" fmla="*/ 2707041 w 2707041"/>
                <a:gd name="connsiteY3" fmla="*/ 1599057 h 3198113"/>
                <a:gd name="connsiteX4" fmla="*/ 1907512 w 2707041"/>
                <a:gd name="connsiteY4" fmla="*/ 3198113 h 3198113"/>
                <a:gd name="connsiteX5" fmla="*/ 0 w 2707041"/>
                <a:gd name="connsiteY5" fmla="*/ 3198113 h 3198113"/>
                <a:gd name="connsiteX6" fmla="*/ 19337 w 2707041"/>
                <a:gd name="connsiteY6" fmla="*/ 1489874 h 3198113"/>
                <a:gd name="connsiteX0" fmla="*/ 19337 w 2707041"/>
                <a:gd name="connsiteY0" fmla="*/ 1503522 h 3211761"/>
                <a:gd name="connsiteX1" fmla="*/ 1 w 2707041"/>
                <a:gd name="connsiteY1" fmla="*/ 0 h 3211761"/>
                <a:gd name="connsiteX2" fmla="*/ 1907512 w 2707041"/>
                <a:gd name="connsiteY2" fmla="*/ 13648 h 3211761"/>
                <a:gd name="connsiteX3" fmla="*/ 2707041 w 2707041"/>
                <a:gd name="connsiteY3" fmla="*/ 1612705 h 3211761"/>
                <a:gd name="connsiteX4" fmla="*/ 1907512 w 2707041"/>
                <a:gd name="connsiteY4" fmla="*/ 3211761 h 3211761"/>
                <a:gd name="connsiteX5" fmla="*/ 0 w 2707041"/>
                <a:gd name="connsiteY5" fmla="*/ 3211761 h 3211761"/>
                <a:gd name="connsiteX6" fmla="*/ 19337 w 2707041"/>
                <a:gd name="connsiteY6" fmla="*/ 1503522 h 321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7041" h="3211761">
                  <a:moveTo>
                    <a:pt x="19337" y="1503522"/>
                  </a:moveTo>
                  <a:cubicBezTo>
                    <a:pt x="17441" y="938659"/>
                    <a:pt x="1897" y="564863"/>
                    <a:pt x="1" y="0"/>
                  </a:cubicBezTo>
                  <a:lnTo>
                    <a:pt x="1907512" y="13648"/>
                  </a:lnTo>
                  <a:lnTo>
                    <a:pt x="2707041" y="1612705"/>
                  </a:lnTo>
                  <a:lnTo>
                    <a:pt x="1907512" y="3211761"/>
                  </a:lnTo>
                  <a:lnTo>
                    <a:pt x="0" y="3211761"/>
                  </a:lnTo>
                  <a:cubicBezTo>
                    <a:pt x="1896" y="2710587"/>
                    <a:pt x="17441" y="2004696"/>
                    <a:pt x="19337" y="150352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496" y="3140968"/>
              <a:ext cx="3910045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โดยกำหนดค่าพลังงานที่เด็กวัยเรียน</a:t>
              </a:r>
            </a:p>
            <a:p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ควรได้รับแต่ละวัยประมาณ ๑,๖๐๐ กิโลแคลอรี่</a:t>
              </a:r>
            </a:p>
            <a:p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และรับประทานอาหารครบ ๓ มื้อ และหลากหลาย</a:t>
              </a:r>
            </a:p>
            <a:p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ในแต่ละหมวด ดื่มนมทุกวันจนติดเป็นนิสัยพร้อมทั้ง</a:t>
              </a:r>
            </a:p>
            <a:p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เสริมอาหารว่างระหว่างมื้อ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600" y="4833838"/>
              <a:ext cx="1790145" cy="1403474"/>
            </a:xfrm>
            <a:prstGeom prst="roundRect">
              <a:avLst>
                <a:gd name="adj" fmla="val 6943"/>
              </a:avLst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4716016" y="3068960"/>
            <a:ext cx="4446088" cy="3178371"/>
            <a:chOff x="4716016" y="3068960"/>
            <a:chExt cx="4446088" cy="3178371"/>
          </a:xfrm>
        </p:grpSpPr>
        <p:sp>
          <p:nvSpPr>
            <p:cNvPr id="26" name="Hexagon 25"/>
            <p:cNvSpPr/>
            <p:nvPr/>
          </p:nvSpPr>
          <p:spPr>
            <a:xfrm>
              <a:off x="4716016" y="3068960"/>
              <a:ext cx="4446088" cy="3155868"/>
            </a:xfrm>
            <a:custGeom>
              <a:avLst/>
              <a:gdLst>
                <a:gd name="connsiteX0" fmla="*/ 0 w 3486627"/>
                <a:gd name="connsiteY0" fmla="*/ 1541931 h 3083862"/>
                <a:gd name="connsiteX1" fmla="*/ 770966 w 3486627"/>
                <a:gd name="connsiteY1" fmla="*/ 1 h 3083862"/>
                <a:gd name="connsiteX2" fmla="*/ 2715662 w 3486627"/>
                <a:gd name="connsiteY2" fmla="*/ 1 h 3083862"/>
                <a:gd name="connsiteX3" fmla="*/ 3486627 w 3486627"/>
                <a:gd name="connsiteY3" fmla="*/ 1541931 h 3083862"/>
                <a:gd name="connsiteX4" fmla="*/ 2715662 w 3486627"/>
                <a:gd name="connsiteY4" fmla="*/ 3083861 h 3083862"/>
                <a:gd name="connsiteX5" fmla="*/ 770966 w 3486627"/>
                <a:gd name="connsiteY5" fmla="*/ 3083861 h 3083862"/>
                <a:gd name="connsiteX6" fmla="*/ 0 w 3486627"/>
                <a:gd name="connsiteY6" fmla="*/ 1541931 h 3083862"/>
                <a:gd name="connsiteX0" fmla="*/ 0 w 2736000"/>
                <a:gd name="connsiteY0" fmla="*/ 1541930 h 3083860"/>
                <a:gd name="connsiteX1" fmla="*/ 770966 w 2736000"/>
                <a:gd name="connsiteY1" fmla="*/ 0 h 3083860"/>
                <a:gd name="connsiteX2" fmla="*/ 2715662 w 2736000"/>
                <a:gd name="connsiteY2" fmla="*/ 0 h 3083860"/>
                <a:gd name="connsiteX3" fmla="*/ 2736000 w 2736000"/>
                <a:gd name="connsiteY3" fmla="*/ 1528283 h 3083860"/>
                <a:gd name="connsiteX4" fmla="*/ 2715662 w 2736000"/>
                <a:gd name="connsiteY4" fmla="*/ 3083860 h 3083860"/>
                <a:gd name="connsiteX5" fmla="*/ 770966 w 2736000"/>
                <a:gd name="connsiteY5" fmla="*/ 3083860 h 3083860"/>
                <a:gd name="connsiteX6" fmla="*/ 0 w 2736000"/>
                <a:gd name="connsiteY6" fmla="*/ 1541930 h 308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6000" h="3083860">
                  <a:moveTo>
                    <a:pt x="0" y="1541930"/>
                  </a:moveTo>
                  <a:lnTo>
                    <a:pt x="770966" y="0"/>
                  </a:lnTo>
                  <a:lnTo>
                    <a:pt x="2715662" y="0"/>
                  </a:lnTo>
                  <a:lnTo>
                    <a:pt x="2736000" y="1528283"/>
                  </a:lnTo>
                  <a:lnTo>
                    <a:pt x="2715662" y="3083860"/>
                  </a:lnTo>
                  <a:lnTo>
                    <a:pt x="770966" y="3083860"/>
                  </a:lnTo>
                  <a:lnTo>
                    <a:pt x="0" y="154193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878698" y="3140968"/>
              <a:ext cx="322235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r">
                <a:buFont typeface="Arial" pitchFamily="34" charset="0"/>
                <a:buChar char="•"/>
              </a:pPr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อาหารที่ควรหลีกเลี่ยงสำหรับเด็ก</a:t>
              </a:r>
            </a:p>
            <a:p>
              <a:pPr algn="r"/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วัยเรียนมี น้ำอัดลม ลูกอม ขนมหวาน</a:t>
              </a:r>
            </a:p>
            <a:p>
              <a:pPr algn="r"/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ขนมขบเคี้ยว อาหารขยะและอาหารรสจัด</a:t>
              </a:r>
            </a:p>
            <a:p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ทุกชนิด</a:t>
              </a:r>
            </a:p>
          </p:txBody>
        </p:sp>
        <p:pic>
          <p:nvPicPr>
            <p:cNvPr id="2049" name="Picture 204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0245" y="4509121"/>
              <a:ext cx="1500798" cy="1008112"/>
            </a:xfrm>
            <a:prstGeom prst="round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84368" y="4725144"/>
              <a:ext cx="893350" cy="1522187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0526" y="5086692"/>
              <a:ext cx="2143126" cy="1090613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4" name="Picture 2" descr="K:\TSM 3-A\Logo Aksorn\Aksorn Charoen Tat_2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รูปภาพ 1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491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5148064" y="476672"/>
            <a:ext cx="3995936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476672"/>
            <a:ext cx="25152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 Single Corner Rectangle 10"/>
          <p:cNvSpPr/>
          <p:nvPr/>
        </p:nvSpPr>
        <p:spPr>
          <a:xfrm flipH="1" flipV="1">
            <a:off x="467544" y="116632"/>
            <a:ext cx="4398994" cy="576064"/>
          </a:xfrm>
          <a:prstGeom prst="round1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159023"/>
            <a:ext cx="4446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/>
                </a:solidFill>
                <a:latin typeface="TH Sarabun New" pitchFamily="34" charset="-34"/>
                <a:cs typeface="TH Sarabun New" pitchFamily="34" charset="-34"/>
              </a:rPr>
              <a:t>อาหารสำหรับวัยรุ่น (๑๓ – ๑๙ ปี)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75656" y="1124744"/>
            <a:ext cx="6120680" cy="1555806"/>
            <a:chOff x="1475656" y="1124744"/>
            <a:chExt cx="6120680" cy="1555806"/>
          </a:xfrm>
        </p:grpSpPr>
        <p:sp>
          <p:nvSpPr>
            <p:cNvPr id="2" name="Rounded Rectangle 1"/>
            <p:cNvSpPr/>
            <p:nvPr/>
          </p:nvSpPr>
          <p:spPr>
            <a:xfrm>
              <a:off x="1475656" y="1124744"/>
              <a:ext cx="6120680" cy="1555806"/>
            </a:xfrm>
            <a:prstGeom prst="roundRect">
              <a:avLst>
                <a:gd name="adj" fmla="val 11564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47664" y="1234000"/>
              <a:ext cx="593328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  วัยรุ่นมีการเจริญเติบโตขึ้นอย่างรวดเร็ว ทั้งด้านร่างกาย จิตใจ อารมณ์ สังคมสติปัญญา ร่างกายจำเป็นต้องทานอาหารให้ครบ ๕ หมู่ ในปริมาณที่เพียงพอต่อ</a:t>
              </a:r>
            </a:p>
            <a:p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ความต้องการ วัยรุ่นสามารถเลือกรับประทานอาหารให้เหมาะสมกับวัยตนเองได้</a:t>
              </a:r>
            </a:p>
            <a:p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ก็จะทำให้มีสุขภาพแข็งแรง และสุขภาพจิตดีด้วย 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37" y="3284984"/>
            <a:ext cx="2847975" cy="1600200"/>
          </a:xfrm>
          <a:prstGeom prst="roundRect">
            <a:avLst>
              <a:gd name="adj" fmla="val 12403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647" y="5052342"/>
            <a:ext cx="2693361" cy="1412694"/>
          </a:xfrm>
          <a:prstGeom prst="round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3284985"/>
            <a:ext cx="2361515" cy="1656184"/>
          </a:xfrm>
          <a:prstGeom prst="round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417" y="5052342"/>
            <a:ext cx="1822831" cy="1412694"/>
          </a:xfrm>
          <a:prstGeom prst="round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3136899"/>
            <a:ext cx="2160240" cy="1804269"/>
          </a:xfrm>
          <a:prstGeom prst="round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grpSp>
        <p:nvGrpSpPr>
          <p:cNvPr id="18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5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6" name="Picture 2" descr="K:\TSM 3-A\Logo Aksorn\Aksorn Charoen Tat_2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รูปภาพ 1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7792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5148064" y="476672"/>
            <a:ext cx="3995936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476672"/>
            <a:ext cx="25152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 Single Corner Rectangle 10"/>
          <p:cNvSpPr/>
          <p:nvPr/>
        </p:nvSpPr>
        <p:spPr>
          <a:xfrm flipV="1">
            <a:off x="467544" y="116632"/>
            <a:ext cx="4398994" cy="576064"/>
          </a:xfrm>
          <a:prstGeom prst="round1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59023"/>
            <a:ext cx="4446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/>
                </a:solidFill>
                <a:latin typeface="TH Sarabun New" pitchFamily="34" charset="-34"/>
                <a:cs typeface="TH Sarabun New" pitchFamily="34" charset="-34"/>
              </a:rPr>
              <a:t>อาหารสำหรับวัยผู้ใหญ่ (๒๐ – ๕๙ ปี)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563888" y="2708920"/>
            <a:ext cx="2213992" cy="792088"/>
            <a:chOff x="3759542" y="2708920"/>
            <a:chExt cx="2213992" cy="792088"/>
          </a:xfrm>
        </p:grpSpPr>
        <p:sp>
          <p:nvSpPr>
            <p:cNvPr id="4" name="Rounded Rectangle 3"/>
            <p:cNvSpPr/>
            <p:nvPr/>
          </p:nvSpPr>
          <p:spPr>
            <a:xfrm>
              <a:off x="3759542" y="2780928"/>
              <a:ext cx="2213992" cy="64807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803948" y="3064198"/>
              <a:ext cx="2136502" cy="329322"/>
            </a:xfrm>
            <a:custGeom>
              <a:avLst/>
              <a:gdLst>
                <a:gd name="connsiteX0" fmla="*/ 0 w 2135906"/>
                <a:gd name="connsiteY0" fmla="*/ 54007 h 324036"/>
                <a:gd name="connsiteX1" fmla="*/ 54007 w 2135906"/>
                <a:gd name="connsiteY1" fmla="*/ 0 h 324036"/>
                <a:gd name="connsiteX2" fmla="*/ 2081899 w 2135906"/>
                <a:gd name="connsiteY2" fmla="*/ 0 h 324036"/>
                <a:gd name="connsiteX3" fmla="*/ 2135906 w 2135906"/>
                <a:gd name="connsiteY3" fmla="*/ 54007 h 324036"/>
                <a:gd name="connsiteX4" fmla="*/ 2135906 w 2135906"/>
                <a:gd name="connsiteY4" fmla="*/ 270029 h 324036"/>
                <a:gd name="connsiteX5" fmla="*/ 2081899 w 2135906"/>
                <a:gd name="connsiteY5" fmla="*/ 324036 h 324036"/>
                <a:gd name="connsiteX6" fmla="*/ 54007 w 2135906"/>
                <a:gd name="connsiteY6" fmla="*/ 324036 h 324036"/>
                <a:gd name="connsiteX7" fmla="*/ 0 w 2135906"/>
                <a:gd name="connsiteY7" fmla="*/ 270029 h 324036"/>
                <a:gd name="connsiteX8" fmla="*/ 0 w 2135906"/>
                <a:gd name="connsiteY8" fmla="*/ 54007 h 324036"/>
                <a:gd name="connsiteX0" fmla="*/ 298 w 2136204"/>
                <a:gd name="connsiteY0" fmla="*/ 59293 h 329322"/>
                <a:gd name="connsiteX1" fmla="*/ 25235 w 2136204"/>
                <a:gd name="connsiteY1" fmla="*/ 0 h 329322"/>
                <a:gd name="connsiteX2" fmla="*/ 2082197 w 2136204"/>
                <a:gd name="connsiteY2" fmla="*/ 5286 h 329322"/>
                <a:gd name="connsiteX3" fmla="*/ 2136204 w 2136204"/>
                <a:gd name="connsiteY3" fmla="*/ 59293 h 329322"/>
                <a:gd name="connsiteX4" fmla="*/ 2136204 w 2136204"/>
                <a:gd name="connsiteY4" fmla="*/ 275315 h 329322"/>
                <a:gd name="connsiteX5" fmla="*/ 2082197 w 2136204"/>
                <a:gd name="connsiteY5" fmla="*/ 329322 h 329322"/>
                <a:gd name="connsiteX6" fmla="*/ 54305 w 2136204"/>
                <a:gd name="connsiteY6" fmla="*/ 329322 h 329322"/>
                <a:gd name="connsiteX7" fmla="*/ 298 w 2136204"/>
                <a:gd name="connsiteY7" fmla="*/ 275315 h 329322"/>
                <a:gd name="connsiteX8" fmla="*/ 298 w 2136204"/>
                <a:gd name="connsiteY8" fmla="*/ 59293 h 329322"/>
                <a:gd name="connsiteX0" fmla="*/ 298 w 2136502"/>
                <a:gd name="connsiteY0" fmla="*/ 59293 h 329322"/>
                <a:gd name="connsiteX1" fmla="*/ 25235 w 2136502"/>
                <a:gd name="connsiteY1" fmla="*/ 0 h 329322"/>
                <a:gd name="connsiteX2" fmla="*/ 2111268 w 2136502"/>
                <a:gd name="connsiteY2" fmla="*/ 5286 h 329322"/>
                <a:gd name="connsiteX3" fmla="*/ 2136204 w 2136502"/>
                <a:gd name="connsiteY3" fmla="*/ 59293 h 329322"/>
                <a:gd name="connsiteX4" fmla="*/ 2136204 w 2136502"/>
                <a:gd name="connsiteY4" fmla="*/ 275315 h 329322"/>
                <a:gd name="connsiteX5" fmla="*/ 2082197 w 2136502"/>
                <a:gd name="connsiteY5" fmla="*/ 329322 h 329322"/>
                <a:gd name="connsiteX6" fmla="*/ 54305 w 2136502"/>
                <a:gd name="connsiteY6" fmla="*/ 329322 h 329322"/>
                <a:gd name="connsiteX7" fmla="*/ 298 w 2136502"/>
                <a:gd name="connsiteY7" fmla="*/ 275315 h 329322"/>
                <a:gd name="connsiteX8" fmla="*/ 298 w 2136502"/>
                <a:gd name="connsiteY8" fmla="*/ 59293 h 3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6502" h="329322">
                  <a:moveTo>
                    <a:pt x="298" y="59293"/>
                  </a:moveTo>
                  <a:cubicBezTo>
                    <a:pt x="298" y="29466"/>
                    <a:pt x="-4592" y="0"/>
                    <a:pt x="25235" y="0"/>
                  </a:cubicBezTo>
                  <a:lnTo>
                    <a:pt x="2111268" y="5286"/>
                  </a:lnTo>
                  <a:cubicBezTo>
                    <a:pt x="2141095" y="5286"/>
                    <a:pt x="2136204" y="29466"/>
                    <a:pt x="2136204" y="59293"/>
                  </a:cubicBezTo>
                  <a:lnTo>
                    <a:pt x="2136204" y="275315"/>
                  </a:lnTo>
                  <a:cubicBezTo>
                    <a:pt x="2136204" y="305142"/>
                    <a:pt x="2112024" y="329322"/>
                    <a:pt x="2082197" y="329322"/>
                  </a:cubicBezTo>
                  <a:lnTo>
                    <a:pt x="54305" y="329322"/>
                  </a:lnTo>
                  <a:cubicBezTo>
                    <a:pt x="24478" y="329322"/>
                    <a:pt x="298" y="305142"/>
                    <a:pt x="298" y="275315"/>
                  </a:cubicBezTo>
                  <a:lnTo>
                    <a:pt x="298" y="5929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17852" y="3039343"/>
              <a:ext cx="1462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สำหรับวัยผู้ใหญ่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55976" y="2708920"/>
              <a:ext cx="1043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สารอาหาร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76460" y="3683374"/>
            <a:ext cx="2552302" cy="2829907"/>
            <a:chOff x="576460" y="3683374"/>
            <a:chExt cx="2552302" cy="2829907"/>
          </a:xfrm>
        </p:grpSpPr>
        <p:grpSp>
          <p:nvGrpSpPr>
            <p:cNvPr id="27" name="Group 26"/>
            <p:cNvGrpSpPr/>
            <p:nvPr/>
          </p:nvGrpSpPr>
          <p:grpSpPr>
            <a:xfrm>
              <a:off x="666235" y="3683374"/>
              <a:ext cx="2393595" cy="2829907"/>
              <a:chOff x="664638" y="3683461"/>
              <a:chExt cx="1703651" cy="2804280"/>
            </a:xfrm>
          </p:grpSpPr>
          <p:sp>
            <p:nvSpPr>
              <p:cNvPr id="21" name="Round Diagonal Corner Rectangle 20"/>
              <p:cNvSpPr/>
              <p:nvPr/>
            </p:nvSpPr>
            <p:spPr>
              <a:xfrm flipH="1">
                <a:off x="687432" y="3717032"/>
                <a:ext cx="1656184" cy="2748004"/>
              </a:xfrm>
              <a:prstGeom prst="round2Diag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572414" flipV="1">
                <a:off x="664638" y="3683461"/>
                <a:ext cx="308038" cy="405171"/>
              </a:xfrm>
              <a:custGeom>
                <a:avLst/>
                <a:gdLst>
                  <a:gd name="connsiteX0" fmla="*/ 0 w 267765"/>
                  <a:gd name="connsiteY0" fmla="*/ 230832 h 230832"/>
                  <a:gd name="connsiteX1" fmla="*/ 133883 w 267765"/>
                  <a:gd name="connsiteY1" fmla="*/ 0 h 230832"/>
                  <a:gd name="connsiteX2" fmla="*/ 267765 w 267765"/>
                  <a:gd name="connsiteY2" fmla="*/ 230832 h 230832"/>
                  <a:gd name="connsiteX3" fmla="*/ 0 w 267765"/>
                  <a:gd name="connsiteY3" fmla="*/ 230832 h 230832"/>
                  <a:gd name="connsiteX0" fmla="*/ 0 w 267765"/>
                  <a:gd name="connsiteY0" fmla="*/ 316264 h 316264"/>
                  <a:gd name="connsiteX1" fmla="*/ 51581 w 267765"/>
                  <a:gd name="connsiteY1" fmla="*/ 0 h 316264"/>
                  <a:gd name="connsiteX2" fmla="*/ 267765 w 267765"/>
                  <a:gd name="connsiteY2" fmla="*/ 316264 h 316264"/>
                  <a:gd name="connsiteX3" fmla="*/ 0 w 267765"/>
                  <a:gd name="connsiteY3" fmla="*/ 316264 h 316264"/>
                  <a:gd name="connsiteX0" fmla="*/ 0 w 333859"/>
                  <a:gd name="connsiteY0" fmla="*/ 316264 h 370332"/>
                  <a:gd name="connsiteX1" fmla="*/ 51581 w 333859"/>
                  <a:gd name="connsiteY1" fmla="*/ 0 h 370332"/>
                  <a:gd name="connsiteX2" fmla="*/ 333859 w 333859"/>
                  <a:gd name="connsiteY2" fmla="*/ 370332 h 370332"/>
                  <a:gd name="connsiteX3" fmla="*/ 0 w 333859"/>
                  <a:gd name="connsiteY3" fmla="*/ 316264 h 370332"/>
                  <a:gd name="connsiteX0" fmla="*/ 0 w 337371"/>
                  <a:gd name="connsiteY0" fmla="*/ 316264 h 378166"/>
                  <a:gd name="connsiteX1" fmla="*/ 51581 w 337371"/>
                  <a:gd name="connsiteY1" fmla="*/ 0 h 378166"/>
                  <a:gd name="connsiteX2" fmla="*/ 337371 w 337371"/>
                  <a:gd name="connsiteY2" fmla="*/ 378166 h 378166"/>
                  <a:gd name="connsiteX3" fmla="*/ 0 w 337371"/>
                  <a:gd name="connsiteY3" fmla="*/ 316264 h 378166"/>
                  <a:gd name="connsiteX0" fmla="*/ 0 w 340901"/>
                  <a:gd name="connsiteY0" fmla="*/ 316264 h 371515"/>
                  <a:gd name="connsiteX1" fmla="*/ 51581 w 340901"/>
                  <a:gd name="connsiteY1" fmla="*/ 0 h 371515"/>
                  <a:gd name="connsiteX2" fmla="*/ 340901 w 340901"/>
                  <a:gd name="connsiteY2" fmla="*/ 371515 h 371515"/>
                  <a:gd name="connsiteX3" fmla="*/ 0 w 340901"/>
                  <a:gd name="connsiteY3" fmla="*/ 316264 h 371515"/>
                  <a:gd name="connsiteX0" fmla="*/ 0 w 342065"/>
                  <a:gd name="connsiteY0" fmla="*/ 316264 h 378955"/>
                  <a:gd name="connsiteX1" fmla="*/ 51581 w 342065"/>
                  <a:gd name="connsiteY1" fmla="*/ 0 h 378955"/>
                  <a:gd name="connsiteX2" fmla="*/ 342065 w 342065"/>
                  <a:gd name="connsiteY2" fmla="*/ 378955 h 378955"/>
                  <a:gd name="connsiteX3" fmla="*/ 0 w 342065"/>
                  <a:gd name="connsiteY3" fmla="*/ 316264 h 378955"/>
                  <a:gd name="connsiteX0" fmla="*/ 0 w 309978"/>
                  <a:gd name="connsiteY0" fmla="*/ 316264 h 368733"/>
                  <a:gd name="connsiteX1" fmla="*/ 51581 w 309978"/>
                  <a:gd name="connsiteY1" fmla="*/ 0 h 368733"/>
                  <a:gd name="connsiteX2" fmla="*/ 309978 w 309978"/>
                  <a:gd name="connsiteY2" fmla="*/ 368733 h 368733"/>
                  <a:gd name="connsiteX3" fmla="*/ 0 w 309978"/>
                  <a:gd name="connsiteY3" fmla="*/ 316264 h 368733"/>
                  <a:gd name="connsiteX0" fmla="*/ 0 w 308038"/>
                  <a:gd name="connsiteY0" fmla="*/ 316264 h 384805"/>
                  <a:gd name="connsiteX1" fmla="*/ 51581 w 308038"/>
                  <a:gd name="connsiteY1" fmla="*/ 0 h 384805"/>
                  <a:gd name="connsiteX2" fmla="*/ 308038 w 308038"/>
                  <a:gd name="connsiteY2" fmla="*/ 384805 h 384805"/>
                  <a:gd name="connsiteX3" fmla="*/ 0 w 308038"/>
                  <a:gd name="connsiteY3" fmla="*/ 316264 h 384805"/>
                  <a:gd name="connsiteX0" fmla="*/ 0 w 308038"/>
                  <a:gd name="connsiteY0" fmla="*/ 336630 h 405171"/>
                  <a:gd name="connsiteX1" fmla="*/ 49290 w 308038"/>
                  <a:gd name="connsiteY1" fmla="*/ 0 h 405171"/>
                  <a:gd name="connsiteX2" fmla="*/ 308038 w 308038"/>
                  <a:gd name="connsiteY2" fmla="*/ 405171 h 405171"/>
                  <a:gd name="connsiteX3" fmla="*/ 0 w 308038"/>
                  <a:gd name="connsiteY3" fmla="*/ 336630 h 40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038" h="405171">
                    <a:moveTo>
                      <a:pt x="0" y="336630"/>
                    </a:moveTo>
                    <a:lnTo>
                      <a:pt x="49290" y="0"/>
                    </a:lnTo>
                    <a:lnTo>
                      <a:pt x="308038" y="405171"/>
                    </a:lnTo>
                    <a:lnTo>
                      <a:pt x="0" y="33663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30" name="Isosceles Triangle 23"/>
              <p:cNvSpPr/>
              <p:nvPr/>
            </p:nvSpPr>
            <p:spPr>
              <a:xfrm rot="4892133" flipH="1" flipV="1">
                <a:off x="2035348" y="6154800"/>
                <a:ext cx="296898" cy="368984"/>
              </a:xfrm>
              <a:custGeom>
                <a:avLst/>
                <a:gdLst>
                  <a:gd name="connsiteX0" fmla="*/ 0 w 267765"/>
                  <a:gd name="connsiteY0" fmla="*/ 230832 h 230832"/>
                  <a:gd name="connsiteX1" fmla="*/ 133883 w 267765"/>
                  <a:gd name="connsiteY1" fmla="*/ 0 h 230832"/>
                  <a:gd name="connsiteX2" fmla="*/ 267765 w 267765"/>
                  <a:gd name="connsiteY2" fmla="*/ 230832 h 230832"/>
                  <a:gd name="connsiteX3" fmla="*/ 0 w 267765"/>
                  <a:gd name="connsiteY3" fmla="*/ 230832 h 230832"/>
                  <a:gd name="connsiteX0" fmla="*/ 0 w 267765"/>
                  <a:gd name="connsiteY0" fmla="*/ 316264 h 316264"/>
                  <a:gd name="connsiteX1" fmla="*/ 51581 w 267765"/>
                  <a:gd name="connsiteY1" fmla="*/ 0 h 316264"/>
                  <a:gd name="connsiteX2" fmla="*/ 267765 w 267765"/>
                  <a:gd name="connsiteY2" fmla="*/ 316264 h 316264"/>
                  <a:gd name="connsiteX3" fmla="*/ 0 w 267765"/>
                  <a:gd name="connsiteY3" fmla="*/ 316264 h 316264"/>
                  <a:gd name="connsiteX0" fmla="*/ 0 w 333859"/>
                  <a:gd name="connsiteY0" fmla="*/ 316264 h 370332"/>
                  <a:gd name="connsiteX1" fmla="*/ 51581 w 333859"/>
                  <a:gd name="connsiteY1" fmla="*/ 0 h 370332"/>
                  <a:gd name="connsiteX2" fmla="*/ 333859 w 333859"/>
                  <a:gd name="connsiteY2" fmla="*/ 370332 h 370332"/>
                  <a:gd name="connsiteX3" fmla="*/ 0 w 333859"/>
                  <a:gd name="connsiteY3" fmla="*/ 316264 h 370332"/>
                  <a:gd name="connsiteX0" fmla="*/ 0 w 337371"/>
                  <a:gd name="connsiteY0" fmla="*/ 316264 h 378166"/>
                  <a:gd name="connsiteX1" fmla="*/ 51581 w 337371"/>
                  <a:gd name="connsiteY1" fmla="*/ 0 h 378166"/>
                  <a:gd name="connsiteX2" fmla="*/ 337371 w 337371"/>
                  <a:gd name="connsiteY2" fmla="*/ 378166 h 378166"/>
                  <a:gd name="connsiteX3" fmla="*/ 0 w 337371"/>
                  <a:gd name="connsiteY3" fmla="*/ 316264 h 378166"/>
                  <a:gd name="connsiteX0" fmla="*/ 0 w 340901"/>
                  <a:gd name="connsiteY0" fmla="*/ 316264 h 371515"/>
                  <a:gd name="connsiteX1" fmla="*/ 51581 w 340901"/>
                  <a:gd name="connsiteY1" fmla="*/ 0 h 371515"/>
                  <a:gd name="connsiteX2" fmla="*/ 340901 w 340901"/>
                  <a:gd name="connsiteY2" fmla="*/ 371515 h 371515"/>
                  <a:gd name="connsiteX3" fmla="*/ 0 w 340901"/>
                  <a:gd name="connsiteY3" fmla="*/ 316264 h 371515"/>
                  <a:gd name="connsiteX0" fmla="*/ 0 w 342065"/>
                  <a:gd name="connsiteY0" fmla="*/ 316264 h 378955"/>
                  <a:gd name="connsiteX1" fmla="*/ 51581 w 342065"/>
                  <a:gd name="connsiteY1" fmla="*/ 0 h 378955"/>
                  <a:gd name="connsiteX2" fmla="*/ 342065 w 342065"/>
                  <a:gd name="connsiteY2" fmla="*/ 378955 h 378955"/>
                  <a:gd name="connsiteX3" fmla="*/ 0 w 342065"/>
                  <a:gd name="connsiteY3" fmla="*/ 316264 h 378955"/>
                  <a:gd name="connsiteX0" fmla="*/ 0 w 309978"/>
                  <a:gd name="connsiteY0" fmla="*/ 316264 h 368733"/>
                  <a:gd name="connsiteX1" fmla="*/ 51581 w 309978"/>
                  <a:gd name="connsiteY1" fmla="*/ 0 h 368733"/>
                  <a:gd name="connsiteX2" fmla="*/ 309978 w 309978"/>
                  <a:gd name="connsiteY2" fmla="*/ 368733 h 368733"/>
                  <a:gd name="connsiteX3" fmla="*/ 0 w 309978"/>
                  <a:gd name="connsiteY3" fmla="*/ 316264 h 368733"/>
                  <a:gd name="connsiteX0" fmla="*/ 0 w 288781"/>
                  <a:gd name="connsiteY0" fmla="*/ 319419 h 368733"/>
                  <a:gd name="connsiteX1" fmla="*/ 30384 w 288781"/>
                  <a:gd name="connsiteY1" fmla="*/ 0 h 368733"/>
                  <a:gd name="connsiteX2" fmla="*/ 288781 w 288781"/>
                  <a:gd name="connsiteY2" fmla="*/ 368733 h 368733"/>
                  <a:gd name="connsiteX3" fmla="*/ 0 w 288781"/>
                  <a:gd name="connsiteY3" fmla="*/ 319419 h 368733"/>
                  <a:gd name="connsiteX0" fmla="*/ 0 w 288781"/>
                  <a:gd name="connsiteY0" fmla="*/ 319670 h 368984"/>
                  <a:gd name="connsiteX1" fmla="*/ 44867 w 288781"/>
                  <a:gd name="connsiteY1" fmla="*/ 0 h 368984"/>
                  <a:gd name="connsiteX2" fmla="*/ 288781 w 288781"/>
                  <a:gd name="connsiteY2" fmla="*/ 368984 h 368984"/>
                  <a:gd name="connsiteX3" fmla="*/ 0 w 288781"/>
                  <a:gd name="connsiteY3" fmla="*/ 319670 h 368984"/>
                  <a:gd name="connsiteX0" fmla="*/ 0 w 296898"/>
                  <a:gd name="connsiteY0" fmla="*/ 325685 h 368984"/>
                  <a:gd name="connsiteX1" fmla="*/ 52984 w 296898"/>
                  <a:gd name="connsiteY1" fmla="*/ 0 h 368984"/>
                  <a:gd name="connsiteX2" fmla="*/ 296898 w 296898"/>
                  <a:gd name="connsiteY2" fmla="*/ 368984 h 368984"/>
                  <a:gd name="connsiteX3" fmla="*/ 0 w 296898"/>
                  <a:gd name="connsiteY3" fmla="*/ 325685 h 36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898" h="368984">
                    <a:moveTo>
                      <a:pt x="0" y="325685"/>
                    </a:moveTo>
                    <a:lnTo>
                      <a:pt x="52984" y="0"/>
                    </a:lnTo>
                    <a:lnTo>
                      <a:pt x="296898" y="368984"/>
                    </a:lnTo>
                    <a:lnTo>
                      <a:pt x="0" y="32568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029396" y="3789040"/>
              <a:ext cx="15263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rPr>
                <a:t>เสริมสร้างซ่อมแซม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6460" y="4221088"/>
              <a:ext cx="255230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18000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เนื้อสัตว์ต่างๆ ควรได้วันละ ๑๐๐ กรัม</a:t>
              </a:r>
            </a:p>
            <a:p>
              <a:pPr marL="285750" indent="-18000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นม ควรได้รับวันละ ๑ แก้ว</a:t>
              </a:r>
            </a:p>
            <a:p>
              <a:pPr marL="285750" indent="-18000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ไข่ ควรได้รับวันละ ๑ ฟอง</a:t>
              </a:r>
            </a:p>
            <a:p>
              <a:pPr marL="285750" indent="-18000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อาหารทะเล สัปดาห์ละ ๑ – ๒ ครั้ง</a:t>
              </a:r>
            </a:p>
            <a:p>
              <a:pPr marL="285750" indent="-18000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ถั่วเมล็ดแห้งต้มสุก ๑/๒ ถ้วย</a:t>
              </a:r>
            </a:p>
            <a:p>
              <a:pPr marL="285750" indent="-18000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ตับหรือเครื่องในสัตว์ สัปดาห์ละ ๑ ครั้ง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808067" y="5753750"/>
              <a:ext cx="1951569" cy="673419"/>
              <a:chOff x="808067" y="5753750"/>
              <a:chExt cx="1951569" cy="67341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04" b="90196" l="9302" r="899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0862911">
                <a:off x="808067" y="5886290"/>
                <a:ext cx="535536" cy="425078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938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34062" y="5753750"/>
                <a:ext cx="367823" cy="673419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7407" b="88889" l="0" r="9761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16344" y="6131607"/>
                <a:ext cx="352892" cy="225216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8824" b="89706" l="0" r="9932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869236" y="6114343"/>
                <a:ext cx="614532" cy="28451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8108" b="91892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8979160">
                <a:off x="2408392" y="6099031"/>
                <a:ext cx="237580" cy="15623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4815" b="8518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48729" y="6077198"/>
                <a:ext cx="110907" cy="116488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92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6694" y="6191765"/>
                <a:ext cx="129568" cy="104900"/>
              </a:xfrm>
              <a:prstGeom prst="rect">
                <a:avLst/>
              </a:prstGeom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6228184" y="3679622"/>
            <a:ext cx="2456122" cy="2900909"/>
            <a:chOff x="6228184" y="3679622"/>
            <a:chExt cx="2456122" cy="2900909"/>
          </a:xfrm>
        </p:grpSpPr>
        <p:grpSp>
          <p:nvGrpSpPr>
            <p:cNvPr id="34" name="Group 33"/>
            <p:cNvGrpSpPr/>
            <p:nvPr/>
          </p:nvGrpSpPr>
          <p:grpSpPr>
            <a:xfrm>
              <a:off x="6322546" y="3679622"/>
              <a:ext cx="2357697" cy="2900909"/>
              <a:chOff x="6774921" y="3679777"/>
              <a:chExt cx="1714297" cy="2807966"/>
            </a:xfrm>
          </p:grpSpPr>
          <p:sp>
            <p:nvSpPr>
              <p:cNvPr id="26" name="Round Diagonal Corner Rectangle 25"/>
              <p:cNvSpPr/>
              <p:nvPr/>
            </p:nvSpPr>
            <p:spPr>
              <a:xfrm flipH="1">
                <a:off x="6804248" y="3708623"/>
                <a:ext cx="1656184" cy="2748004"/>
              </a:xfrm>
              <a:prstGeom prst="round2Diag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29" name="Isosceles Triangle 23"/>
              <p:cNvSpPr/>
              <p:nvPr/>
            </p:nvSpPr>
            <p:spPr>
              <a:xfrm rot="572414" flipV="1">
                <a:off x="6774921" y="3679777"/>
                <a:ext cx="308305" cy="381291"/>
              </a:xfrm>
              <a:custGeom>
                <a:avLst/>
                <a:gdLst>
                  <a:gd name="connsiteX0" fmla="*/ 0 w 267765"/>
                  <a:gd name="connsiteY0" fmla="*/ 230832 h 230832"/>
                  <a:gd name="connsiteX1" fmla="*/ 133883 w 267765"/>
                  <a:gd name="connsiteY1" fmla="*/ 0 h 230832"/>
                  <a:gd name="connsiteX2" fmla="*/ 267765 w 267765"/>
                  <a:gd name="connsiteY2" fmla="*/ 230832 h 230832"/>
                  <a:gd name="connsiteX3" fmla="*/ 0 w 267765"/>
                  <a:gd name="connsiteY3" fmla="*/ 230832 h 230832"/>
                  <a:gd name="connsiteX0" fmla="*/ 0 w 267765"/>
                  <a:gd name="connsiteY0" fmla="*/ 316264 h 316264"/>
                  <a:gd name="connsiteX1" fmla="*/ 51581 w 267765"/>
                  <a:gd name="connsiteY1" fmla="*/ 0 h 316264"/>
                  <a:gd name="connsiteX2" fmla="*/ 267765 w 267765"/>
                  <a:gd name="connsiteY2" fmla="*/ 316264 h 316264"/>
                  <a:gd name="connsiteX3" fmla="*/ 0 w 267765"/>
                  <a:gd name="connsiteY3" fmla="*/ 316264 h 316264"/>
                  <a:gd name="connsiteX0" fmla="*/ 0 w 333859"/>
                  <a:gd name="connsiteY0" fmla="*/ 316264 h 370332"/>
                  <a:gd name="connsiteX1" fmla="*/ 51581 w 333859"/>
                  <a:gd name="connsiteY1" fmla="*/ 0 h 370332"/>
                  <a:gd name="connsiteX2" fmla="*/ 333859 w 333859"/>
                  <a:gd name="connsiteY2" fmla="*/ 370332 h 370332"/>
                  <a:gd name="connsiteX3" fmla="*/ 0 w 333859"/>
                  <a:gd name="connsiteY3" fmla="*/ 316264 h 370332"/>
                  <a:gd name="connsiteX0" fmla="*/ 0 w 337371"/>
                  <a:gd name="connsiteY0" fmla="*/ 316264 h 378166"/>
                  <a:gd name="connsiteX1" fmla="*/ 51581 w 337371"/>
                  <a:gd name="connsiteY1" fmla="*/ 0 h 378166"/>
                  <a:gd name="connsiteX2" fmla="*/ 337371 w 337371"/>
                  <a:gd name="connsiteY2" fmla="*/ 378166 h 378166"/>
                  <a:gd name="connsiteX3" fmla="*/ 0 w 337371"/>
                  <a:gd name="connsiteY3" fmla="*/ 316264 h 378166"/>
                  <a:gd name="connsiteX0" fmla="*/ 0 w 340901"/>
                  <a:gd name="connsiteY0" fmla="*/ 316264 h 371515"/>
                  <a:gd name="connsiteX1" fmla="*/ 51581 w 340901"/>
                  <a:gd name="connsiteY1" fmla="*/ 0 h 371515"/>
                  <a:gd name="connsiteX2" fmla="*/ 340901 w 340901"/>
                  <a:gd name="connsiteY2" fmla="*/ 371515 h 371515"/>
                  <a:gd name="connsiteX3" fmla="*/ 0 w 340901"/>
                  <a:gd name="connsiteY3" fmla="*/ 316264 h 371515"/>
                  <a:gd name="connsiteX0" fmla="*/ 0 w 342065"/>
                  <a:gd name="connsiteY0" fmla="*/ 316264 h 378955"/>
                  <a:gd name="connsiteX1" fmla="*/ 51581 w 342065"/>
                  <a:gd name="connsiteY1" fmla="*/ 0 h 378955"/>
                  <a:gd name="connsiteX2" fmla="*/ 342065 w 342065"/>
                  <a:gd name="connsiteY2" fmla="*/ 378955 h 378955"/>
                  <a:gd name="connsiteX3" fmla="*/ 0 w 342065"/>
                  <a:gd name="connsiteY3" fmla="*/ 316264 h 378955"/>
                  <a:gd name="connsiteX0" fmla="*/ 0 w 309978"/>
                  <a:gd name="connsiteY0" fmla="*/ 316264 h 368733"/>
                  <a:gd name="connsiteX1" fmla="*/ 51581 w 309978"/>
                  <a:gd name="connsiteY1" fmla="*/ 0 h 368733"/>
                  <a:gd name="connsiteX2" fmla="*/ 309978 w 309978"/>
                  <a:gd name="connsiteY2" fmla="*/ 368733 h 368733"/>
                  <a:gd name="connsiteX3" fmla="*/ 0 w 309978"/>
                  <a:gd name="connsiteY3" fmla="*/ 316264 h 368733"/>
                  <a:gd name="connsiteX0" fmla="*/ 0 w 308305"/>
                  <a:gd name="connsiteY0" fmla="*/ 316264 h 381291"/>
                  <a:gd name="connsiteX1" fmla="*/ 51581 w 308305"/>
                  <a:gd name="connsiteY1" fmla="*/ 0 h 381291"/>
                  <a:gd name="connsiteX2" fmla="*/ 308305 w 308305"/>
                  <a:gd name="connsiteY2" fmla="*/ 381291 h 381291"/>
                  <a:gd name="connsiteX3" fmla="*/ 0 w 308305"/>
                  <a:gd name="connsiteY3" fmla="*/ 316264 h 381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05" h="381291">
                    <a:moveTo>
                      <a:pt x="0" y="316264"/>
                    </a:moveTo>
                    <a:lnTo>
                      <a:pt x="51581" y="0"/>
                    </a:lnTo>
                    <a:lnTo>
                      <a:pt x="308305" y="381291"/>
                    </a:lnTo>
                    <a:lnTo>
                      <a:pt x="0" y="316264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32" name="Isosceles Triangle 23"/>
              <p:cNvSpPr/>
              <p:nvPr/>
            </p:nvSpPr>
            <p:spPr>
              <a:xfrm rot="4892133" flipH="1" flipV="1">
                <a:off x="8156277" y="6154802"/>
                <a:ext cx="296898" cy="368984"/>
              </a:xfrm>
              <a:custGeom>
                <a:avLst/>
                <a:gdLst>
                  <a:gd name="connsiteX0" fmla="*/ 0 w 267765"/>
                  <a:gd name="connsiteY0" fmla="*/ 230832 h 230832"/>
                  <a:gd name="connsiteX1" fmla="*/ 133883 w 267765"/>
                  <a:gd name="connsiteY1" fmla="*/ 0 h 230832"/>
                  <a:gd name="connsiteX2" fmla="*/ 267765 w 267765"/>
                  <a:gd name="connsiteY2" fmla="*/ 230832 h 230832"/>
                  <a:gd name="connsiteX3" fmla="*/ 0 w 267765"/>
                  <a:gd name="connsiteY3" fmla="*/ 230832 h 230832"/>
                  <a:gd name="connsiteX0" fmla="*/ 0 w 267765"/>
                  <a:gd name="connsiteY0" fmla="*/ 316264 h 316264"/>
                  <a:gd name="connsiteX1" fmla="*/ 51581 w 267765"/>
                  <a:gd name="connsiteY1" fmla="*/ 0 h 316264"/>
                  <a:gd name="connsiteX2" fmla="*/ 267765 w 267765"/>
                  <a:gd name="connsiteY2" fmla="*/ 316264 h 316264"/>
                  <a:gd name="connsiteX3" fmla="*/ 0 w 267765"/>
                  <a:gd name="connsiteY3" fmla="*/ 316264 h 316264"/>
                  <a:gd name="connsiteX0" fmla="*/ 0 w 333859"/>
                  <a:gd name="connsiteY0" fmla="*/ 316264 h 370332"/>
                  <a:gd name="connsiteX1" fmla="*/ 51581 w 333859"/>
                  <a:gd name="connsiteY1" fmla="*/ 0 h 370332"/>
                  <a:gd name="connsiteX2" fmla="*/ 333859 w 333859"/>
                  <a:gd name="connsiteY2" fmla="*/ 370332 h 370332"/>
                  <a:gd name="connsiteX3" fmla="*/ 0 w 333859"/>
                  <a:gd name="connsiteY3" fmla="*/ 316264 h 370332"/>
                  <a:gd name="connsiteX0" fmla="*/ 0 w 337371"/>
                  <a:gd name="connsiteY0" fmla="*/ 316264 h 378166"/>
                  <a:gd name="connsiteX1" fmla="*/ 51581 w 337371"/>
                  <a:gd name="connsiteY1" fmla="*/ 0 h 378166"/>
                  <a:gd name="connsiteX2" fmla="*/ 337371 w 337371"/>
                  <a:gd name="connsiteY2" fmla="*/ 378166 h 378166"/>
                  <a:gd name="connsiteX3" fmla="*/ 0 w 337371"/>
                  <a:gd name="connsiteY3" fmla="*/ 316264 h 378166"/>
                  <a:gd name="connsiteX0" fmla="*/ 0 w 340901"/>
                  <a:gd name="connsiteY0" fmla="*/ 316264 h 371515"/>
                  <a:gd name="connsiteX1" fmla="*/ 51581 w 340901"/>
                  <a:gd name="connsiteY1" fmla="*/ 0 h 371515"/>
                  <a:gd name="connsiteX2" fmla="*/ 340901 w 340901"/>
                  <a:gd name="connsiteY2" fmla="*/ 371515 h 371515"/>
                  <a:gd name="connsiteX3" fmla="*/ 0 w 340901"/>
                  <a:gd name="connsiteY3" fmla="*/ 316264 h 371515"/>
                  <a:gd name="connsiteX0" fmla="*/ 0 w 342065"/>
                  <a:gd name="connsiteY0" fmla="*/ 316264 h 378955"/>
                  <a:gd name="connsiteX1" fmla="*/ 51581 w 342065"/>
                  <a:gd name="connsiteY1" fmla="*/ 0 h 378955"/>
                  <a:gd name="connsiteX2" fmla="*/ 342065 w 342065"/>
                  <a:gd name="connsiteY2" fmla="*/ 378955 h 378955"/>
                  <a:gd name="connsiteX3" fmla="*/ 0 w 342065"/>
                  <a:gd name="connsiteY3" fmla="*/ 316264 h 378955"/>
                  <a:gd name="connsiteX0" fmla="*/ 0 w 309978"/>
                  <a:gd name="connsiteY0" fmla="*/ 316264 h 368733"/>
                  <a:gd name="connsiteX1" fmla="*/ 51581 w 309978"/>
                  <a:gd name="connsiteY1" fmla="*/ 0 h 368733"/>
                  <a:gd name="connsiteX2" fmla="*/ 309978 w 309978"/>
                  <a:gd name="connsiteY2" fmla="*/ 368733 h 368733"/>
                  <a:gd name="connsiteX3" fmla="*/ 0 w 309978"/>
                  <a:gd name="connsiteY3" fmla="*/ 316264 h 368733"/>
                  <a:gd name="connsiteX0" fmla="*/ 0 w 288781"/>
                  <a:gd name="connsiteY0" fmla="*/ 319419 h 368733"/>
                  <a:gd name="connsiteX1" fmla="*/ 30384 w 288781"/>
                  <a:gd name="connsiteY1" fmla="*/ 0 h 368733"/>
                  <a:gd name="connsiteX2" fmla="*/ 288781 w 288781"/>
                  <a:gd name="connsiteY2" fmla="*/ 368733 h 368733"/>
                  <a:gd name="connsiteX3" fmla="*/ 0 w 288781"/>
                  <a:gd name="connsiteY3" fmla="*/ 319419 h 368733"/>
                  <a:gd name="connsiteX0" fmla="*/ 0 w 288781"/>
                  <a:gd name="connsiteY0" fmla="*/ 319670 h 368984"/>
                  <a:gd name="connsiteX1" fmla="*/ 44867 w 288781"/>
                  <a:gd name="connsiteY1" fmla="*/ 0 h 368984"/>
                  <a:gd name="connsiteX2" fmla="*/ 288781 w 288781"/>
                  <a:gd name="connsiteY2" fmla="*/ 368984 h 368984"/>
                  <a:gd name="connsiteX3" fmla="*/ 0 w 288781"/>
                  <a:gd name="connsiteY3" fmla="*/ 319670 h 368984"/>
                  <a:gd name="connsiteX0" fmla="*/ 0 w 296898"/>
                  <a:gd name="connsiteY0" fmla="*/ 325685 h 368984"/>
                  <a:gd name="connsiteX1" fmla="*/ 52984 w 296898"/>
                  <a:gd name="connsiteY1" fmla="*/ 0 h 368984"/>
                  <a:gd name="connsiteX2" fmla="*/ 296898 w 296898"/>
                  <a:gd name="connsiteY2" fmla="*/ 368984 h 368984"/>
                  <a:gd name="connsiteX3" fmla="*/ 0 w 296898"/>
                  <a:gd name="connsiteY3" fmla="*/ 325685 h 36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898" h="368984">
                    <a:moveTo>
                      <a:pt x="0" y="325685"/>
                    </a:moveTo>
                    <a:lnTo>
                      <a:pt x="52984" y="0"/>
                    </a:lnTo>
                    <a:lnTo>
                      <a:pt x="296898" y="368984"/>
                    </a:lnTo>
                    <a:lnTo>
                      <a:pt x="0" y="32568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929370" y="3748970"/>
              <a:ext cx="14590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rPr>
                <a:t>ควบคุมการทำงาน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8184" y="4221088"/>
              <a:ext cx="2456122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18000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ผักอื่นๆ ชนิดฝัก หัว ดอก หรือผล </a:t>
              </a:r>
            </a:p>
            <a:p>
              <a:pPr marL="105750"/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    ๑/๒ ถ้วย</a:t>
              </a:r>
            </a:p>
            <a:p>
              <a:pPr marL="285750" indent="-18000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ผลไม้อื่นๆ อีก ๑ ผล (ผลเล็ก) ๑ ชนิด</a:t>
              </a:r>
            </a:p>
            <a:p>
              <a:pPr marL="105750"/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    (ผลใหญ่)</a:t>
              </a:r>
            </a:p>
            <a:p>
              <a:pPr marL="285750" indent="-18000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ผลไม้จำพวกส้ม ๑ ผล (เล็ก) หรือน้ำ</a:t>
              </a:r>
            </a:p>
            <a:p>
              <a:pPr marL="105750"/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    ผลไม้ ๑/๒ – ๑ แก้ว</a:t>
              </a:r>
            </a:p>
            <a:p>
              <a:pPr marL="285750" indent="-18000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ผักใบเขียวสุก ๑/๒ ถ้วย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6732240" y="5932985"/>
              <a:ext cx="1537955" cy="520351"/>
              <a:chOff x="6732240" y="5932985"/>
              <a:chExt cx="1537955" cy="52035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0" b="96907" l="909" r="9909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32240" y="6021288"/>
                <a:ext cx="455574" cy="404971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8800" b="100000" l="0" r="8975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48177" y="5932985"/>
                <a:ext cx="692175" cy="520351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0" b="100000" l="196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634374" y="6135442"/>
                <a:ext cx="211955" cy="214531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23" cstate="email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7143" b="98571" l="2913" r="883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846329" y="6077231"/>
                <a:ext cx="423866" cy="293083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3387850" y="3676343"/>
            <a:ext cx="2569934" cy="2873461"/>
            <a:chOff x="3387850" y="3676343"/>
            <a:chExt cx="2569934" cy="2873461"/>
          </a:xfrm>
        </p:grpSpPr>
        <p:grpSp>
          <p:nvGrpSpPr>
            <p:cNvPr id="33" name="Group 32"/>
            <p:cNvGrpSpPr/>
            <p:nvPr/>
          </p:nvGrpSpPr>
          <p:grpSpPr>
            <a:xfrm>
              <a:off x="3495582" y="3676343"/>
              <a:ext cx="2416162" cy="2873461"/>
              <a:chOff x="3810911" y="3676235"/>
              <a:chExt cx="1689367" cy="2811507"/>
            </a:xfrm>
          </p:grpSpPr>
          <p:sp>
            <p:nvSpPr>
              <p:cNvPr id="25" name="Round Diagonal Corner Rectangle 24"/>
              <p:cNvSpPr/>
              <p:nvPr/>
            </p:nvSpPr>
            <p:spPr>
              <a:xfrm flipH="1">
                <a:off x="3825236" y="3708623"/>
                <a:ext cx="1656184" cy="2748004"/>
              </a:xfrm>
              <a:prstGeom prst="round2Diag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28" name="Isosceles Triangle 23"/>
              <p:cNvSpPr/>
              <p:nvPr/>
            </p:nvSpPr>
            <p:spPr>
              <a:xfrm rot="572414" flipV="1">
                <a:off x="3810911" y="3676235"/>
                <a:ext cx="298617" cy="404711"/>
              </a:xfrm>
              <a:custGeom>
                <a:avLst/>
                <a:gdLst>
                  <a:gd name="connsiteX0" fmla="*/ 0 w 267765"/>
                  <a:gd name="connsiteY0" fmla="*/ 230832 h 230832"/>
                  <a:gd name="connsiteX1" fmla="*/ 133883 w 267765"/>
                  <a:gd name="connsiteY1" fmla="*/ 0 h 230832"/>
                  <a:gd name="connsiteX2" fmla="*/ 267765 w 267765"/>
                  <a:gd name="connsiteY2" fmla="*/ 230832 h 230832"/>
                  <a:gd name="connsiteX3" fmla="*/ 0 w 267765"/>
                  <a:gd name="connsiteY3" fmla="*/ 230832 h 230832"/>
                  <a:gd name="connsiteX0" fmla="*/ 0 w 267765"/>
                  <a:gd name="connsiteY0" fmla="*/ 316264 h 316264"/>
                  <a:gd name="connsiteX1" fmla="*/ 51581 w 267765"/>
                  <a:gd name="connsiteY1" fmla="*/ 0 h 316264"/>
                  <a:gd name="connsiteX2" fmla="*/ 267765 w 267765"/>
                  <a:gd name="connsiteY2" fmla="*/ 316264 h 316264"/>
                  <a:gd name="connsiteX3" fmla="*/ 0 w 267765"/>
                  <a:gd name="connsiteY3" fmla="*/ 316264 h 316264"/>
                  <a:gd name="connsiteX0" fmla="*/ 0 w 333859"/>
                  <a:gd name="connsiteY0" fmla="*/ 316264 h 370332"/>
                  <a:gd name="connsiteX1" fmla="*/ 51581 w 333859"/>
                  <a:gd name="connsiteY1" fmla="*/ 0 h 370332"/>
                  <a:gd name="connsiteX2" fmla="*/ 333859 w 333859"/>
                  <a:gd name="connsiteY2" fmla="*/ 370332 h 370332"/>
                  <a:gd name="connsiteX3" fmla="*/ 0 w 333859"/>
                  <a:gd name="connsiteY3" fmla="*/ 316264 h 370332"/>
                  <a:gd name="connsiteX0" fmla="*/ 0 w 337371"/>
                  <a:gd name="connsiteY0" fmla="*/ 316264 h 378166"/>
                  <a:gd name="connsiteX1" fmla="*/ 51581 w 337371"/>
                  <a:gd name="connsiteY1" fmla="*/ 0 h 378166"/>
                  <a:gd name="connsiteX2" fmla="*/ 337371 w 337371"/>
                  <a:gd name="connsiteY2" fmla="*/ 378166 h 378166"/>
                  <a:gd name="connsiteX3" fmla="*/ 0 w 337371"/>
                  <a:gd name="connsiteY3" fmla="*/ 316264 h 378166"/>
                  <a:gd name="connsiteX0" fmla="*/ 0 w 340901"/>
                  <a:gd name="connsiteY0" fmla="*/ 316264 h 371515"/>
                  <a:gd name="connsiteX1" fmla="*/ 51581 w 340901"/>
                  <a:gd name="connsiteY1" fmla="*/ 0 h 371515"/>
                  <a:gd name="connsiteX2" fmla="*/ 340901 w 340901"/>
                  <a:gd name="connsiteY2" fmla="*/ 371515 h 371515"/>
                  <a:gd name="connsiteX3" fmla="*/ 0 w 340901"/>
                  <a:gd name="connsiteY3" fmla="*/ 316264 h 371515"/>
                  <a:gd name="connsiteX0" fmla="*/ 0 w 342065"/>
                  <a:gd name="connsiteY0" fmla="*/ 316264 h 378955"/>
                  <a:gd name="connsiteX1" fmla="*/ 51581 w 342065"/>
                  <a:gd name="connsiteY1" fmla="*/ 0 h 378955"/>
                  <a:gd name="connsiteX2" fmla="*/ 342065 w 342065"/>
                  <a:gd name="connsiteY2" fmla="*/ 378955 h 378955"/>
                  <a:gd name="connsiteX3" fmla="*/ 0 w 342065"/>
                  <a:gd name="connsiteY3" fmla="*/ 316264 h 378955"/>
                  <a:gd name="connsiteX0" fmla="*/ 0 w 309978"/>
                  <a:gd name="connsiteY0" fmla="*/ 316264 h 368733"/>
                  <a:gd name="connsiteX1" fmla="*/ 51581 w 309978"/>
                  <a:gd name="connsiteY1" fmla="*/ 0 h 368733"/>
                  <a:gd name="connsiteX2" fmla="*/ 309978 w 309978"/>
                  <a:gd name="connsiteY2" fmla="*/ 368733 h 368733"/>
                  <a:gd name="connsiteX3" fmla="*/ 0 w 309978"/>
                  <a:gd name="connsiteY3" fmla="*/ 316264 h 368733"/>
                  <a:gd name="connsiteX0" fmla="*/ 0 w 309978"/>
                  <a:gd name="connsiteY0" fmla="*/ 332159 h 384628"/>
                  <a:gd name="connsiteX1" fmla="*/ 39498 w 309978"/>
                  <a:gd name="connsiteY1" fmla="*/ 0 h 384628"/>
                  <a:gd name="connsiteX2" fmla="*/ 309978 w 309978"/>
                  <a:gd name="connsiteY2" fmla="*/ 384628 h 384628"/>
                  <a:gd name="connsiteX3" fmla="*/ 0 w 309978"/>
                  <a:gd name="connsiteY3" fmla="*/ 332159 h 384628"/>
                  <a:gd name="connsiteX0" fmla="*/ 0 w 298238"/>
                  <a:gd name="connsiteY0" fmla="*/ 332159 h 404711"/>
                  <a:gd name="connsiteX1" fmla="*/ 39498 w 298238"/>
                  <a:gd name="connsiteY1" fmla="*/ 0 h 404711"/>
                  <a:gd name="connsiteX2" fmla="*/ 298238 w 298238"/>
                  <a:gd name="connsiteY2" fmla="*/ 404711 h 404711"/>
                  <a:gd name="connsiteX3" fmla="*/ 0 w 298238"/>
                  <a:gd name="connsiteY3" fmla="*/ 332159 h 404711"/>
                  <a:gd name="connsiteX0" fmla="*/ 0 w 298617"/>
                  <a:gd name="connsiteY0" fmla="*/ 335333 h 404711"/>
                  <a:gd name="connsiteX1" fmla="*/ 39877 w 298617"/>
                  <a:gd name="connsiteY1" fmla="*/ 0 h 404711"/>
                  <a:gd name="connsiteX2" fmla="*/ 298617 w 298617"/>
                  <a:gd name="connsiteY2" fmla="*/ 404711 h 404711"/>
                  <a:gd name="connsiteX3" fmla="*/ 0 w 298617"/>
                  <a:gd name="connsiteY3" fmla="*/ 335333 h 40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8617" h="404711">
                    <a:moveTo>
                      <a:pt x="0" y="335333"/>
                    </a:moveTo>
                    <a:lnTo>
                      <a:pt x="39877" y="0"/>
                    </a:lnTo>
                    <a:lnTo>
                      <a:pt x="298617" y="404711"/>
                    </a:lnTo>
                    <a:lnTo>
                      <a:pt x="0" y="33533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31" name="Isosceles Triangle 23"/>
              <p:cNvSpPr/>
              <p:nvPr/>
            </p:nvSpPr>
            <p:spPr>
              <a:xfrm rot="4892133" flipH="1" flipV="1">
                <a:off x="5167337" y="6154801"/>
                <a:ext cx="296898" cy="368984"/>
              </a:xfrm>
              <a:custGeom>
                <a:avLst/>
                <a:gdLst>
                  <a:gd name="connsiteX0" fmla="*/ 0 w 267765"/>
                  <a:gd name="connsiteY0" fmla="*/ 230832 h 230832"/>
                  <a:gd name="connsiteX1" fmla="*/ 133883 w 267765"/>
                  <a:gd name="connsiteY1" fmla="*/ 0 h 230832"/>
                  <a:gd name="connsiteX2" fmla="*/ 267765 w 267765"/>
                  <a:gd name="connsiteY2" fmla="*/ 230832 h 230832"/>
                  <a:gd name="connsiteX3" fmla="*/ 0 w 267765"/>
                  <a:gd name="connsiteY3" fmla="*/ 230832 h 230832"/>
                  <a:gd name="connsiteX0" fmla="*/ 0 w 267765"/>
                  <a:gd name="connsiteY0" fmla="*/ 316264 h 316264"/>
                  <a:gd name="connsiteX1" fmla="*/ 51581 w 267765"/>
                  <a:gd name="connsiteY1" fmla="*/ 0 h 316264"/>
                  <a:gd name="connsiteX2" fmla="*/ 267765 w 267765"/>
                  <a:gd name="connsiteY2" fmla="*/ 316264 h 316264"/>
                  <a:gd name="connsiteX3" fmla="*/ 0 w 267765"/>
                  <a:gd name="connsiteY3" fmla="*/ 316264 h 316264"/>
                  <a:gd name="connsiteX0" fmla="*/ 0 w 333859"/>
                  <a:gd name="connsiteY0" fmla="*/ 316264 h 370332"/>
                  <a:gd name="connsiteX1" fmla="*/ 51581 w 333859"/>
                  <a:gd name="connsiteY1" fmla="*/ 0 h 370332"/>
                  <a:gd name="connsiteX2" fmla="*/ 333859 w 333859"/>
                  <a:gd name="connsiteY2" fmla="*/ 370332 h 370332"/>
                  <a:gd name="connsiteX3" fmla="*/ 0 w 333859"/>
                  <a:gd name="connsiteY3" fmla="*/ 316264 h 370332"/>
                  <a:gd name="connsiteX0" fmla="*/ 0 w 337371"/>
                  <a:gd name="connsiteY0" fmla="*/ 316264 h 378166"/>
                  <a:gd name="connsiteX1" fmla="*/ 51581 w 337371"/>
                  <a:gd name="connsiteY1" fmla="*/ 0 h 378166"/>
                  <a:gd name="connsiteX2" fmla="*/ 337371 w 337371"/>
                  <a:gd name="connsiteY2" fmla="*/ 378166 h 378166"/>
                  <a:gd name="connsiteX3" fmla="*/ 0 w 337371"/>
                  <a:gd name="connsiteY3" fmla="*/ 316264 h 378166"/>
                  <a:gd name="connsiteX0" fmla="*/ 0 w 340901"/>
                  <a:gd name="connsiteY0" fmla="*/ 316264 h 371515"/>
                  <a:gd name="connsiteX1" fmla="*/ 51581 w 340901"/>
                  <a:gd name="connsiteY1" fmla="*/ 0 h 371515"/>
                  <a:gd name="connsiteX2" fmla="*/ 340901 w 340901"/>
                  <a:gd name="connsiteY2" fmla="*/ 371515 h 371515"/>
                  <a:gd name="connsiteX3" fmla="*/ 0 w 340901"/>
                  <a:gd name="connsiteY3" fmla="*/ 316264 h 371515"/>
                  <a:gd name="connsiteX0" fmla="*/ 0 w 342065"/>
                  <a:gd name="connsiteY0" fmla="*/ 316264 h 378955"/>
                  <a:gd name="connsiteX1" fmla="*/ 51581 w 342065"/>
                  <a:gd name="connsiteY1" fmla="*/ 0 h 378955"/>
                  <a:gd name="connsiteX2" fmla="*/ 342065 w 342065"/>
                  <a:gd name="connsiteY2" fmla="*/ 378955 h 378955"/>
                  <a:gd name="connsiteX3" fmla="*/ 0 w 342065"/>
                  <a:gd name="connsiteY3" fmla="*/ 316264 h 378955"/>
                  <a:gd name="connsiteX0" fmla="*/ 0 w 309978"/>
                  <a:gd name="connsiteY0" fmla="*/ 316264 h 368733"/>
                  <a:gd name="connsiteX1" fmla="*/ 51581 w 309978"/>
                  <a:gd name="connsiteY1" fmla="*/ 0 h 368733"/>
                  <a:gd name="connsiteX2" fmla="*/ 309978 w 309978"/>
                  <a:gd name="connsiteY2" fmla="*/ 368733 h 368733"/>
                  <a:gd name="connsiteX3" fmla="*/ 0 w 309978"/>
                  <a:gd name="connsiteY3" fmla="*/ 316264 h 368733"/>
                  <a:gd name="connsiteX0" fmla="*/ 0 w 288781"/>
                  <a:gd name="connsiteY0" fmla="*/ 319419 h 368733"/>
                  <a:gd name="connsiteX1" fmla="*/ 30384 w 288781"/>
                  <a:gd name="connsiteY1" fmla="*/ 0 h 368733"/>
                  <a:gd name="connsiteX2" fmla="*/ 288781 w 288781"/>
                  <a:gd name="connsiteY2" fmla="*/ 368733 h 368733"/>
                  <a:gd name="connsiteX3" fmla="*/ 0 w 288781"/>
                  <a:gd name="connsiteY3" fmla="*/ 319419 h 368733"/>
                  <a:gd name="connsiteX0" fmla="*/ 0 w 288781"/>
                  <a:gd name="connsiteY0" fmla="*/ 319670 h 368984"/>
                  <a:gd name="connsiteX1" fmla="*/ 44867 w 288781"/>
                  <a:gd name="connsiteY1" fmla="*/ 0 h 368984"/>
                  <a:gd name="connsiteX2" fmla="*/ 288781 w 288781"/>
                  <a:gd name="connsiteY2" fmla="*/ 368984 h 368984"/>
                  <a:gd name="connsiteX3" fmla="*/ 0 w 288781"/>
                  <a:gd name="connsiteY3" fmla="*/ 319670 h 368984"/>
                  <a:gd name="connsiteX0" fmla="*/ 0 w 296898"/>
                  <a:gd name="connsiteY0" fmla="*/ 325685 h 368984"/>
                  <a:gd name="connsiteX1" fmla="*/ 52984 w 296898"/>
                  <a:gd name="connsiteY1" fmla="*/ 0 h 368984"/>
                  <a:gd name="connsiteX2" fmla="*/ 296898 w 296898"/>
                  <a:gd name="connsiteY2" fmla="*/ 368984 h 368984"/>
                  <a:gd name="connsiteX3" fmla="*/ 0 w 296898"/>
                  <a:gd name="connsiteY3" fmla="*/ 325685 h 36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898" h="368984">
                    <a:moveTo>
                      <a:pt x="0" y="325685"/>
                    </a:moveTo>
                    <a:lnTo>
                      <a:pt x="52984" y="0"/>
                    </a:lnTo>
                    <a:lnTo>
                      <a:pt x="296898" y="368984"/>
                    </a:lnTo>
                    <a:lnTo>
                      <a:pt x="0" y="32568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267567" y="3789040"/>
              <a:ext cx="9525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rPr>
                <a:t>ให้พลังงาน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87850" y="4221088"/>
              <a:ext cx="256993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18000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ข้าวสวย บะหมี่ ก๋วยเตี่ยว หรือขนมจีน</a:t>
              </a:r>
            </a:p>
            <a:p>
              <a:pPr marL="105750"/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    ๓ จาน</a:t>
              </a:r>
            </a:p>
            <a:p>
              <a:pPr marL="285750" indent="-18000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น้ำตาล ๒ ช้อนโต๊ะ</a:t>
              </a:r>
            </a:p>
            <a:p>
              <a:pPr marL="285750" indent="-18000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น้ำมันหมู น้ำมันพืช หรือกะทิ ๒ ๑/๒ - </a:t>
              </a:r>
            </a:p>
            <a:p>
              <a:pPr marL="105750"/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    ๓ ช้อนโต๊ะ</a:t>
              </a:r>
            </a:p>
            <a:p>
              <a:pPr marL="285750" indent="-18000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เผือก หรือมัน ๑ หัวเล็ก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143548" y="6019306"/>
              <a:ext cx="1076524" cy="296374"/>
              <a:chOff x="4143548" y="6019306"/>
              <a:chExt cx="1076524" cy="29637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25" cstate="email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0" b="94366" l="0" r="9893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43548" y="6023713"/>
                <a:ext cx="393570" cy="291967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27" cstate="email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06832" y="6019306"/>
                <a:ext cx="419135" cy="290014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29" cstate="email">
                <a:extLst>
                  <a:ext uri="{BEBA8EAE-BF5A-486C-A8C5-ECC9F3942E4B}">
                    <a14:imgProps xmlns:a14="http://schemas.microsoft.com/office/drawing/2010/main">
                      <a14:imgLayer r:embed="rId30">
                        <a14:imgEffect>
                          <a14:backgroundRemoval t="0" b="97872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29695" y="6113595"/>
                <a:ext cx="290377" cy="196608"/>
              </a:xfrm>
              <a:prstGeom prst="rect">
                <a:avLst/>
              </a:prstGeom>
            </p:spPr>
          </p:pic>
        </p:grpSp>
      </p:grpSp>
      <p:grpSp>
        <p:nvGrpSpPr>
          <p:cNvPr id="62" name="Group 61"/>
          <p:cNvGrpSpPr/>
          <p:nvPr/>
        </p:nvGrpSpPr>
        <p:grpSpPr>
          <a:xfrm>
            <a:off x="1759810" y="836712"/>
            <a:ext cx="6052550" cy="1800200"/>
            <a:chOff x="1759810" y="908720"/>
            <a:chExt cx="6052550" cy="1800200"/>
          </a:xfrm>
        </p:grpSpPr>
        <p:sp>
          <p:nvSpPr>
            <p:cNvPr id="60" name="Rounded Rectangle 59"/>
            <p:cNvSpPr/>
            <p:nvPr/>
          </p:nvSpPr>
          <p:spPr>
            <a:xfrm>
              <a:off x="1759810" y="908720"/>
              <a:ext cx="5980541" cy="1800200"/>
            </a:xfrm>
            <a:prstGeom prst="round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821617" y="908720"/>
              <a:ext cx="5990743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   </a:t>
              </a:r>
              <a:r>
                <a:rPr lang="th-TH" sz="2200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วัยผู้ใหญ่เป็นวัยที่ร่างกายหยุดการเจริญเติบโต แต่ยังมีการรักษาสมรรถภาพ</a:t>
              </a:r>
            </a:p>
            <a:p>
              <a:r>
                <a:rPr lang="th-TH" sz="2200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การทำงานให้เป็นปกติอยู่ ร่างกายจึงต้องการสารอาหารอย่างครบถ้วน เพื่อบำรุง</a:t>
              </a:r>
            </a:p>
            <a:p>
              <a:r>
                <a:rPr lang="th-TH" sz="2200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อวัยวะและเนื้อเยื่อต่างๆ หากทีภาวะโภชนาการไม่ดีอาจส่งผลกระทบต่อร่างกาย</a:t>
              </a:r>
            </a:p>
            <a:p>
              <a:r>
                <a:rPr lang="th-TH" sz="2200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ได้ ผู้ใหญ่ที่มีสุขภาพปกติรับประทานอาหารต่างๆ ให้ครบ ทั้ง ๕ หมู่ และให้ได้</a:t>
              </a:r>
            </a:p>
            <a:p>
              <a:r>
                <a:rPr lang="th-TH" sz="2200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สัดส่วนที่เหมาะสม</a:t>
              </a:r>
            </a:p>
          </p:txBody>
        </p:sp>
      </p:grpSp>
      <p:grpSp>
        <p:nvGrpSpPr>
          <p:cNvPr id="68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6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70" name="Picture 2" descr="K:\TSM 3-A\Logo Aksorn\Aksorn Charoen Tat_2.png"/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3" name="รูปภาพ 119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66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49280"/>
            <a:ext cx="9144000" cy="6926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148064" y="476672"/>
            <a:ext cx="3995936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476672"/>
            <a:ext cx="25152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 Single Corner Rectangle 10"/>
          <p:cNvSpPr/>
          <p:nvPr/>
        </p:nvSpPr>
        <p:spPr>
          <a:xfrm flipH="1" flipV="1">
            <a:off x="467544" y="116632"/>
            <a:ext cx="4518248" cy="576064"/>
          </a:xfrm>
          <a:prstGeom prst="round1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809" y="159023"/>
            <a:ext cx="4446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/>
                </a:solidFill>
                <a:latin typeface="TH Sarabun New" pitchFamily="34" charset="-34"/>
                <a:cs typeface="TH Sarabun New" pitchFamily="34" charset="-34"/>
              </a:rPr>
              <a:t>อาหารสำหรับวัยสูงอายุ (๖๐ปี ขึ้นไป)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755575" y="1207342"/>
            <a:ext cx="7409707" cy="1501578"/>
            <a:chOff x="323527" y="980728"/>
            <a:chExt cx="4464497" cy="1501578"/>
          </a:xfrm>
        </p:grpSpPr>
        <p:sp>
          <p:nvSpPr>
            <p:cNvPr id="2" name="Rounded Rectangle 1"/>
            <p:cNvSpPr/>
            <p:nvPr/>
          </p:nvSpPr>
          <p:spPr>
            <a:xfrm>
              <a:off x="323527" y="980728"/>
              <a:ext cx="4464497" cy="1501578"/>
            </a:xfrm>
            <a:prstGeom prst="roundRect">
              <a:avLst>
                <a:gd name="adj" fmla="val 9190"/>
              </a:avLst>
            </a:pr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97541" y="1196751"/>
              <a:ext cx="431646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    วัยผู้สูงอายุมีการเปลี่ยนแปลงไปสู่สภาพความเสื่อมของร่างกายควรรับประทานอาหารให้ถูกโภชนาการ จึงเป็นสิ่งจำเป็นช่วยให้สุขภาพแข็งแรงมีความต้านทานโรคสูง และช่วยให้เซลล์ต่างๆ เสื่อมสลายช้าลงได้  ผู้สูงอายุควรรับประทานปลาเป็นประจำ เพราะมีไขมันต่ำและย่อยง่าย </a:t>
              </a:r>
            </a:p>
          </p:txBody>
        </p:sp>
      </p:grpSp>
      <p:pic>
        <p:nvPicPr>
          <p:cNvPr id="40" name="Picture 9" descr="C:\Users\tongchai.cha\Desktop\TOM\infor\infographic16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570" y="3373719"/>
            <a:ext cx="3398156" cy="339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911883"/>
            <a:ext cx="3454524" cy="299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7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8" name="Picture 2" descr="K:\TSM 3-A\Logo Aksorn\Aksorn Charoen Tat_2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880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5043139" y="1404591"/>
            <a:ext cx="4100862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5158211"/>
            <a:ext cx="8697946" cy="1223117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1286323" y="856758"/>
            <a:ext cx="7513632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lvl="0" algn="r"/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อาหารที่เหมาะสมกับวัย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278199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601680" y="5316299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จุดประสงค์การเรียนรู้</a:t>
            </a:r>
          </a:p>
        </p:txBody>
      </p: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๕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615879" y="5788672"/>
            <a:ext cx="7772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สามารถกำหนดรายการอาหารที่เหมาะสมกับวัยต่างๆ โดยคำนึงถึงความประหยัดและคุณค่าทางโภชนาการ</a:t>
            </a:r>
          </a:p>
        </p:txBody>
      </p:sp>
    </p:spTree>
    <p:extLst>
      <p:ext uri="{BB962C8B-B14F-4D97-AF65-F5344CB8AC3E}">
        <p14:creationId xmlns:p14="http://schemas.microsoft.com/office/powerpoint/2010/main" val="51267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11" y="635903"/>
            <a:ext cx="4639338" cy="311108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87391" y="1242457"/>
            <a:ext cx="4298401" cy="14664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1340768"/>
            <a:ext cx="42979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   อาหารเป็นปัจจัยพื้นฐานสำคัญที่มีประโยชน์ต่อร่างกาย    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นอกจากอาหารจะให้พลังงานและสร้างความเจริญเติบโตให้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แก่ร่างกาย ช่วยควบคุมการทำงานของอวัยวะต่างๆ ในร่างกาย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โดยอาหารนั้นมีความสำคัญที่สามารถสรถปได้ ดังนี้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26351" y="3019249"/>
            <a:ext cx="1898734" cy="2834143"/>
            <a:chOff x="626351" y="3019250"/>
            <a:chExt cx="1353361" cy="1921918"/>
          </a:xfrm>
        </p:grpSpPr>
        <p:sp>
          <p:nvSpPr>
            <p:cNvPr id="17" name="Round Diagonal Corner Rectangle 16"/>
            <p:cNvSpPr/>
            <p:nvPr/>
          </p:nvSpPr>
          <p:spPr>
            <a:xfrm flipV="1">
              <a:off x="683568" y="3140968"/>
              <a:ext cx="1296144" cy="1800200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rot="18078196">
              <a:off x="508315" y="3137286"/>
              <a:ext cx="552087" cy="316015"/>
            </a:xfrm>
            <a:custGeom>
              <a:avLst/>
              <a:gdLst>
                <a:gd name="connsiteX0" fmla="*/ 0 w 360040"/>
                <a:gd name="connsiteY0" fmla="*/ 310379 h 310379"/>
                <a:gd name="connsiteX1" fmla="*/ 180020 w 360040"/>
                <a:gd name="connsiteY1" fmla="*/ 0 h 310379"/>
                <a:gd name="connsiteX2" fmla="*/ 360040 w 360040"/>
                <a:gd name="connsiteY2" fmla="*/ 310379 h 310379"/>
                <a:gd name="connsiteX3" fmla="*/ 0 w 360040"/>
                <a:gd name="connsiteY3" fmla="*/ 310379 h 310379"/>
                <a:gd name="connsiteX0" fmla="*/ 0 w 487705"/>
                <a:gd name="connsiteY0" fmla="*/ 197608 h 310379"/>
                <a:gd name="connsiteX1" fmla="*/ 307685 w 487705"/>
                <a:gd name="connsiteY1" fmla="*/ 0 h 310379"/>
                <a:gd name="connsiteX2" fmla="*/ 487705 w 487705"/>
                <a:gd name="connsiteY2" fmla="*/ 310379 h 310379"/>
                <a:gd name="connsiteX3" fmla="*/ 0 w 487705"/>
                <a:gd name="connsiteY3" fmla="*/ 197608 h 310379"/>
                <a:gd name="connsiteX0" fmla="*/ 0 w 493340"/>
                <a:gd name="connsiteY0" fmla="*/ 220732 h 310379"/>
                <a:gd name="connsiteX1" fmla="*/ 313320 w 493340"/>
                <a:gd name="connsiteY1" fmla="*/ 0 h 310379"/>
                <a:gd name="connsiteX2" fmla="*/ 493340 w 493340"/>
                <a:gd name="connsiteY2" fmla="*/ 310379 h 310379"/>
                <a:gd name="connsiteX3" fmla="*/ 0 w 493340"/>
                <a:gd name="connsiteY3" fmla="*/ 220732 h 310379"/>
                <a:gd name="connsiteX0" fmla="*/ 0 w 528964"/>
                <a:gd name="connsiteY0" fmla="*/ 216133 h 310379"/>
                <a:gd name="connsiteX1" fmla="*/ 348944 w 528964"/>
                <a:gd name="connsiteY1" fmla="*/ 0 h 310379"/>
                <a:gd name="connsiteX2" fmla="*/ 528964 w 528964"/>
                <a:gd name="connsiteY2" fmla="*/ 310379 h 310379"/>
                <a:gd name="connsiteX3" fmla="*/ 0 w 528964"/>
                <a:gd name="connsiteY3" fmla="*/ 216133 h 310379"/>
                <a:gd name="connsiteX0" fmla="*/ 0 w 552087"/>
                <a:gd name="connsiteY0" fmla="*/ 216133 h 316015"/>
                <a:gd name="connsiteX1" fmla="*/ 348944 w 552087"/>
                <a:gd name="connsiteY1" fmla="*/ 0 h 316015"/>
                <a:gd name="connsiteX2" fmla="*/ 552087 w 552087"/>
                <a:gd name="connsiteY2" fmla="*/ 316015 h 316015"/>
                <a:gd name="connsiteX3" fmla="*/ 0 w 552087"/>
                <a:gd name="connsiteY3" fmla="*/ 216133 h 31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087" h="316015">
                  <a:moveTo>
                    <a:pt x="0" y="216133"/>
                  </a:moveTo>
                  <a:lnTo>
                    <a:pt x="348944" y="0"/>
                  </a:lnTo>
                  <a:lnTo>
                    <a:pt x="552087" y="316015"/>
                  </a:lnTo>
                  <a:lnTo>
                    <a:pt x="0" y="21613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0" y="-27384"/>
            <a:ext cx="9143999" cy="1269841"/>
            <a:chOff x="0" y="-27384"/>
            <a:chExt cx="9143999" cy="126984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620688"/>
              <a:ext cx="91439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entagon 9"/>
            <p:cNvSpPr/>
            <p:nvPr/>
          </p:nvSpPr>
          <p:spPr>
            <a:xfrm>
              <a:off x="1331640" y="224644"/>
              <a:ext cx="2664296" cy="684076"/>
            </a:xfrm>
            <a:prstGeom prst="homePlat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20" y="-27384"/>
              <a:ext cx="1269841" cy="126984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23908" y="37073"/>
              <a:ext cx="53572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60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๑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31640" y="305072"/>
              <a:ext cx="2406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ความสำคัญของอาหาร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34854" y="3043972"/>
            <a:ext cx="2109153" cy="2809419"/>
            <a:chOff x="626351" y="3019250"/>
            <a:chExt cx="1401199" cy="1921918"/>
          </a:xfrm>
        </p:grpSpPr>
        <p:sp>
          <p:nvSpPr>
            <p:cNvPr id="29" name="Round Diagonal Corner Rectangle 28"/>
            <p:cNvSpPr/>
            <p:nvPr/>
          </p:nvSpPr>
          <p:spPr>
            <a:xfrm flipV="1">
              <a:off x="683568" y="3140968"/>
              <a:ext cx="1343982" cy="1800200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0" name="Isosceles Triangle 17"/>
            <p:cNvSpPr/>
            <p:nvPr/>
          </p:nvSpPr>
          <p:spPr>
            <a:xfrm rot="18078196">
              <a:off x="508315" y="3137286"/>
              <a:ext cx="552087" cy="316015"/>
            </a:xfrm>
            <a:custGeom>
              <a:avLst/>
              <a:gdLst>
                <a:gd name="connsiteX0" fmla="*/ 0 w 360040"/>
                <a:gd name="connsiteY0" fmla="*/ 310379 h 310379"/>
                <a:gd name="connsiteX1" fmla="*/ 180020 w 360040"/>
                <a:gd name="connsiteY1" fmla="*/ 0 h 310379"/>
                <a:gd name="connsiteX2" fmla="*/ 360040 w 360040"/>
                <a:gd name="connsiteY2" fmla="*/ 310379 h 310379"/>
                <a:gd name="connsiteX3" fmla="*/ 0 w 360040"/>
                <a:gd name="connsiteY3" fmla="*/ 310379 h 310379"/>
                <a:gd name="connsiteX0" fmla="*/ 0 w 487705"/>
                <a:gd name="connsiteY0" fmla="*/ 197608 h 310379"/>
                <a:gd name="connsiteX1" fmla="*/ 307685 w 487705"/>
                <a:gd name="connsiteY1" fmla="*/ 0 h 310379"/>
                <a:gd name="connsiteX2" fmla="*/ 487705 w 487705"/>
                <a:gd name="connsiteY2" fmla="*/ 310379 h 310379"/>
                <a:gd name="connsiteX3" fmla="*/ 0 w 487705"/>
                <a:gd name="connsiteY3" fmla="*/ 197608 h 310379"/>
                <a:gd name="connsiteX0" fmla="*/ 0 w 493340"/>
                <a:gd name="connsiteY0" fmla="*/ 220732 h 310379"/>
                <a:gd name="connsiteX1" fmla="*/ 313320 w 493340"/>
                <a:gd name="connsiteY1" fmla="*/ 0 h 310379"/>
                <a:gd name="connsiteX2" fmla="*/ 493340 w 493340"/>
                <a:gd name="connsiteY2" fmla="*/ 310379 h 310379"/>
                <a:gd name="connsiteX3" fmla="*/ 0 w 493340"/>
                <a:gd name="connsiteY3" fmla="*/ 220732 h 310379"/>
                <a:gd name="connsiteX0" fmla="*/ 0 w 528964"/>
                <a:gd name="connsiteY0" fmla="*/ 216133 h 310379"/>
                <a:gd name="connsiteX1" fmla="*/ 348944 w 528964"/>
                <a:gd name="connsiteY1" fmla="*/ 0 h 310379"/>
                <a:gd name="connsiteX2" fmla="*/ 528964 w 528964"/>
                <a:gd name="connsiteY2" fmla="*/ 310379 h 310379"/>
                <a:gd name="connsiteX3" fmla="*/ 0 w 528964"/>
                <a:gd name="connsiteY3" fmla="*/ 216133 h 310379"/>
                <a:gd name="connsiteX0" fmla="*/ 0 w 552087"/>
                <a:gd name="connsiteY0" fmla="*/ 216133 h 316015"/>
                <a:gd name="connsiteX1" fmla="*/ 348944 w 552087"/>
                <a:gd name="connsiteY1" fmla="*/ 0 h 316015"/>
                <a:gd name="connsiteX2" fmla="*/ 552087 w 552087"/>
                <a:gd name="connsiteY2" fmla="*/ 316015 h 316015"/>
                <a:gd name="connsiteX3" fmla="*/ 0 w 552087"/>
                <a:gd name="connsiteY3" fmla="*/ 216133 h 31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087" h="316015">
                  <a:moveTo>
                    <a:pt x="0" y="216133"/>
                  </a:moveTo>
                  <a:lnTo>
                    <a:pt x="348944" y="0"/>
                  </a:lnTo>
                  <a:lnTo>
                    <a:pt x="552087" y="316015"/>
                  </a:lnTo>
                  <a:lnTo>
                    <a:pt x="0" y="21613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85199" y="3789041"/>
            <a:ext cx="1986380" cy="2675995"/>
            <a:chOff x="626351" y="3019250"/>
            <a:chExt cx="1412640" cy="1921917"/>
          </a:xfrm>
        </p:grpSpPr>
        <p:sp>
          <p:nvSpPr>
            <p:cNvPr id="32" name="Round Diagonal Corner Rectangle 31"/>
            <p:cNvSpPr/>
            <p:nvPr/>
          </p:nvSpPr>
          <p:spPr>
            <a:xfrm flipV="1">
              <a:off x="683568" y="3140967"/>
              <a:ext cx="1355423" cy="1800200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3" name="Isosceles Triangle 17"/>
            <p:cNvSpPr/>
            <p:nvPr/>
          </p:nvSpPr>
          <p:spPr>
            <a:xfrm rot="18078196">
              <a:off x="508315" y="3137286"/>
              <a:ext cx="552087" cy="316015"/>
            </a:xfrm>
            <a:custGeom>
              <a:avLst/>
              <a:gdLst>
                <a:gd name="connsiteX0" fmla="*/ 0 w 360040"/>
                <a:gd name="connsiteY0" fmla="*/ 310379 h 310379"/>
                <a:gd name="connsiteX1" fmla="*/ 180020 w 360040"/>
                <a:gd name="connsiteY1" fmla="*/ 0 h 310379"/>
                <a:gd name="connsiteX2" fmla="*/ 360040 w 360040"/>
                <a:gd name="connsiteY2" fmla="*/ 310379 h 310379"/>
                <a:gd name="connsiteX3" fmla="*/ 0 w 360040"/>
                <a:gd name="connsiteY3" fmla="*/ 310379 h 310379"/>
                <a:gd name="connsiteX0" fmla="*/ 0 w 487705"/>
                <a:gd name="connsiteY0" fmla="*/ 197608 h 310379"/>
                <a:gd name="connsiteX1" fmla="*/ 307685 w 487705"/>
                <a:gd name="connsiteY1" fmla="*/ 0 h 310379"/>
                <a:gd name="connsiteX2" fmla="*/ 487705 w 487705"/>
                <a:gd name="connsiteY2" fmla="*/ 310379 h 310379"/>
                <a:gd name="connsiteX3" fmla="*/ 0 w 487705"/>
                <a:gd name="connsiteY3" fmla="*/ 197608 h 310379"/>
                <a:gd name="connsiteX0" fmla="*/ 0 w 493340"/>
                <a:gd name="connsiteY0" fmla="*/ 220732 h 310379"/>
                <a:gd name="connsiteX1" fmla="*/ 313320 w 493340"/>
                <a:gd name="connsiteY1" fmla="*/ 0 h 310379"/>
                <a:gd name="connsiteX2" fmla="*/ 493340 w 493340"/>
                <a:gd name="connsiteY2" fmla="*/ 310379 h 310379"/>
                <a:gd name="connsiteX3" fmla="*/ 0 w 493340"/>
                <a:gd name="connsiteY3" fmla="*/ 220732 h 310379"/>
                <a:gd name="connsiteX0" fmla="*/ 0 w 528964"/>
                <a:gd name="connsiteY0" fmla="*/ 216133 h 310379"/>
                <a:gd name="connsiteX1" fmla="*/ 348944 w 528964"/>
                <a:gd name="connsiteY1" fmla="*/ 0 h 310379"/>
                <a:gd name="connsiteX2" fmla="*/ 528964 w 528964"/>
                <a:gd name="connsiteY2" fmla="*/ 310379 h 310379"/>
                <a:gd name="connsiteX3" fmla="*/ 0 w 528964"/>
                <a:gd name="connsiteY3" fmla="*/ 216133 h 310379"/>
                <a:gd name="connsiteX0" fmla="*/ 0 w 552087"/>
                <a:gd name="connsiteY0" fmla="*/ 216133 h 316015"/>
                <a:gd name="connsiteX1" fmla="*/ 348944 w 552087"/>
                <a:gd name="connsiteY1" fmla="*/ 0 h 316015"/>
                <a:gd name="connsiteX2" fmla="*/ 552087 w 552087"/>
                <a:gd name="connsiteY2" fmla="*/ 316015 h 316015"/>
                <a:gd name="connsiteX3" fmla="*/ 0 w 552087"/>
                <a:gd name="connsiteY3" fmla="*/ 216133 h 31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087" h="316015">
                  <a:moveTo>
                    <a:pt x="0" y="216133"/>
                  </a:moveTo>
                  <a:lnTo>
                    <a:pt x="348944" y="0"/>
                  </a:lnTo>
                  <a:lnTo>
                    <a:pt x="552087" y="316015"/>
                  </a:lnTo>
                  <a:lnTo>
                    <a:pt x="0" y="21613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60280" y="3746988"/>
            <a:ext cx="1872208" cy="2742673"/>
            <a:chOff x="626351" y="3019250"/>
            <a:chExt cx="1353361" cy="1921918"/>
          </a:xfrm>
        </p:grpSpPr>
        <p:sp>
          <p:nvSpPr>
            <p:cNvPr id="35" name="Round Diagonal Corner Rectangle 34"/>
            <p:cNvSpPr/>
            <p:nvPr/>
          </p:nvSpPr>
          <p:spPr>
            <a:xfrm flipV="1">
              <a:off x="683568" y="3140968"/>
              <a:ext cx="1296144" cy="1800200"/>
            </a:xfrm>
            <a:prstGeom prst="round2Diag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6" name="Isosceles Triangle 17"/>
            <p:cNvSpPr/>
            <p:nvPr/>
          </p:nvSpPr>
          <p:spPr>
            <a:xfrm rot="18078196">
              <a:off x="508315" y="3137286"/>
              <a:ext cx="552087" cy="316015"/>
            </a:xfrm>
            <a:custGeom>
              <a:avLst/>
              <a:gdLst>
                <a:gd name="connsiteX0" fmla="*/ 0 w 360040"/>
                <a:gd name="connsiteY0" fmla="*/ 310379 h 310379"/>
                <a:gd name="connsiteX1" fmla="*/ 180020 w 360040"/>
                <a:gd name="connsiteY1" fmla="*/ 0 h 310379"/>
                <a:gd name="connsiteX2" fmla="*/ 360040 w 360040"/>
                <a:gd name="connsiteY2" fmla="*/ 310379 h 310379"/>
                <a:gd name="connsiteX3" fmla="*/ 0 w 360040"/>
                <a:gd name="connsiteY3" fmla="*/ 310379 h 310379"/>
                <a:gd name="connsiteX0" fmla="*/ 0 w 487705"/>
                <a:gd name="connsiteY0" fmla="*/ 197608 h 310379"/>
                <a:gd name="connsiteX1" fmla="*/ 307685 w 487705"/>
                <a:gd name="connsiteY1" fmla="*/ 0 h 310379"/>
                <a:gd name="connsiteX2" fmla="*/ 487705 w 487705"/>
                <a:gd name="connsiteY2" fmla="*/ 310379 h 310379"/>
                <a:gd name="connsiteX3" fmla="*/ 0 w 487705"/>
                <a:gd name="connsiteY3" fmla="*/ 197608 h 310379"/>
                <a:gd name="connsiteX0" fmla="*/ 0 w 493340"/>
                <a:gd name="connsiteY0" fmla="*/ 220732 h 310379"/>
                <a:gd name="connsiteX1" fmla="*/ 313320 w 493340"/>
                <a:gd name="connsiteY1" fmla="*/ 0 h 310379"/>
                <a:gd name="connsiteX2" fmla="*/ 493340 w 493340"/>
                <a:gd name="connsiteY2" fmla="*/ 310379 h 310379"/>
                <a:gd name="connsiteX3" fmla="*/ 0 w 493340"/>
                <a:gd name="connsiteY3" fmla="*/ 220732 h 310379"/>
                <a:gd name="connsiteX0" fmla="*/ 0 w 528964"/>
                <a:gd name="connsiteY0" fmla="*/ 216133 h 310379"/>
                <a:gd name="connsiteX1" fmla="*/ 348944 w 528964"/>
                <a:gd name="connsiteY1" fmla="*/ 0 h 310379"/>
                <a:gd name="connsiteX2" fmla="*/ 528964 w 528964"/>
                <a:gd name="connsiteY2" fmla="*/ 310379 h 310379"/>
                <a:gd name="connsiteX3" fmla="*/ 0 w 528964"/>
                <a:gd name="connsiteY3" fmla="*/ 216133 h 310379"/>
                <a:gd name="connsiteX0" fmla="*/ 0 w 552087"/>
                <a:gd name="connsiteY0" fmla="*/ 216133 h 316015"/>
                <a:gd name="connsiteX1" fmla="*/ 348944 w 552087"/>
                <a:gd name="connsiteY1" fmla="*/ 0 h 316015"/>
                <a:gd name="connsiteX2" fmla="*/ 552087 w 552087"/>
                <a:gd name="connsiteY2" fmla="*/ 316015 h 316015"/>
                <a:gd name="connsiteX3" fmla="*/ 0 w 552087"/>
                <a:gd name="connsiteY3" fmla="*/ 216133 h 31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087" h="316015">
                  <a:moveTo>
                    <a:pt x="0" y="216133"/>
                  </a:moveTo>
                  <a:lnTo>
                    <a:pt x="348944" y="0"/>
                  </a:lnTo>
                  <a:lnTo>
                    <a:pt x="552087" y="316015"/>
                  </a:lnTo>
                  <a:lnTo>
                    <a:pt x="0" y="21613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55576" y="3358440"/>
            <a:ext cx="1734770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thaiDist"/>
            <a:r>
              <a:rPr lang="th-TH" sz="1700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      ช่วยให้ร่างกายเจริญ</a:t>
            </a:r>
          </a:p>
          <a:p>
            <a:pPr algn="thaiDist"/>
            <a:r>
              <a:rPr lang="th-TH" sz="1700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เติบโตและซ่อมแซมส่วนที่</a:t>
            </a:r>
          </a:p>
          <a:p>
            <a:pPr algn="thaiDist"/>
            <a:r>
              <a:rPr lang="th-TH" sz="1700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สึกหรอนับตั้งแต่อยู่ในครรภ์</a:t>
            </a:r>
          </a:p>
          <a:p>
            <a:pPr algn="thaiDist"/>
            <a:r>
              <a:rPr lang="th-TH" sz="1700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มารดาจนกระทั้งคลอดออก</a:t>
            </a:r>
          </a:p>
          <a:p>
            <a:pPr algn="thaiDist"/>
            <a:r>
              <a:rPr lang="th-TH" sz="1700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มาและมีการเจริญเติบโตขึ้น</a:t>
            </a:r>
          </a:p>
          <a:p>
            <a:pPr algn="thaiDist"/>
            <a:r>
              <a:rPr lang="th-TH" sz="1700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เรื่อยๆ หากได้รับอาหารที่</a:t>
            </a:r>
          </a:p>
          <a:p>
            <a:pPr algn="thaiDist"/>
            <a:r>
              <a:rPr lang="th-TH" sz="1700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เหมาะสมกับความต้องการ</a:t>
            </a:r>
          </a:p>
          <a:p>
            <a:pPr algn="thaiDist"/>
            <a:r>
              <a:rPr lang="th-TH" sz="1700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ของร่างกายไปจนกระทั่งถึง</a:t>
            </a:r>
          </a:p>
          <a:p>
            <a:pPr algn="thaiDist"/>
            <a:r>
              <a:rPr lang="th-TH" sz="1700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วัยผู้ใหญ่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91229" y="3356992"/>
            <a:ext cx="1988045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thaiDist"/>
            <a:r>
              <a:rPr lang="th-TH" sz="1700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rPr>
              <a:t>      ช่วยเสริมสร้างภูมิต้านทาน</a:t>
            </a:r>
          </a:p>
          <a:p>
            <a:pPr algn="thaiDist"/>
            <a:r>
              <a:rPr lang="th-TH" sz="1700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rPr>
              <a:t> โรคให้แก่ร่างกาย ซึ่งคนที่รับ</a:t>
            </a:r>
          </a:p>
          <a:p>
            <a:pPr algn="thaiDist"/>
            <a:r>
              <a:rPr lang="th-TH" sz="1700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rPr>
              <a:t> ประทานอาหารอย่างเหมาะสม</a:t>
            </a:r>
          </a:p>
          <a:p>
            <a:pPr algn="thaiDist"/>
            <a:r>
              <a:rPr lang="th-TH" sz="1700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rPr>
              <a:t> และถูกหลักโภชนา ร่างกายจะ</a:t>
            </a:r>
          </a:p>
          <a:p>
            <a:pPr algn="thaiDist"/>
            <a:r>
              <a:rPr lang="th-TH" sz="1700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rPr>
              <a:t> สามารถต้านทานโรคได้ดีเพราะ</a:t>
            </a:r>
          </a:p>
          <a:p>
            <a:pPr algn="thaiDist"/>
            <a:r>
              <a:rPr lang="th-TH" sz="1700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rPr>
              <a:t> มีภูมิต้านทานโรคที่ได้รับจาก</a:t>
            </a:r>
          </a:p>
          <a:p>
            <a:pPr algn="thaiDist"/>
            <a:r>
              <a:rPr lang="th-TH" sz="1700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rPr>
              <a:t> อาหาร และถ้ามีอาการเจ็บป่วย</a:t>
            </a:r>
          </a:p>
          <a:p>
            <a:pPr algn="thaiDist"/>
            <a:r>
              <a:rPr lang="th-TH" sz="1700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rPr>
              <a:t> เล็กน้อยไม่รุนแรงนัก ร่างกาย</a:t>
            </a:r>
          </a:p>
          <a:p>
            <a:pPr algn="thaiDist"/>
            <a:r>
              <a:rPr lang="th-TH" sz="1700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rPr>
              <a:t>ก็จะสามรถรักษาตัวเองได้</a:t>
            </a:r>
          </a:p>
          <a:p>
            <a:pPr algn="thaiDist"/>
            <a:endParaRPr lang="th-TH" sz="1700" dirty="0">
              <a:solidFill>
                <a:schemeClr val="tx2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53454" y="4077072"/>
            <a:ext cx="1818126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thaiDist"/>
            <a:r>
              <a:rPr lang="th-TH" sz="1700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      </a:t>
            </a:r>
            <a:r>
              <a:rPr lang="th-TH" sz="17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ให้พลังงานและความ</a:t>
            </a:r>
          </a:p>
          <a:p>
            <a:pPr algn="thaiDist"/>
            <a:r>
              <a:rPr lang="th-TH" sz="17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อบอุ่นแก่ร่างกาย เมื่อรับ</a:t>
            </a:r>
          </a:p>
          <a:p>
            <a:pPr algn="thaiDist"/>
            <a:r>
              <a:rPr lang="th-TH" sz="17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ประทานอาหารเข้าไปจะเกิด</a:t>
            </a:r>
          </a:p>
          <a:p>
            <a:pPr algn="thaiDist"/>
            <a:r>
              <a:rPr lang="th-TH" sz="17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การเผาผลาญทำให้มีพลังงาน</a:t>
            </a:r>
          </a:p>
          <a:p>
            <a:pPr algn="thaiDist"/>
            <a:r>
              <a:rPr lang="th-TH" sz="17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ความร้อนเกิดขึ้น โดยพลัง</a:t>
            </a:r>
          </a:p>
          <a:p>
            <a:pPr algn="thaiDist"/>
            <a:r>
              <a:rPr lang="th-TH" sz="17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งานความร้อนจะทำหน้าที่ให้</a:t>
            </a:r>
          </a:p>
          <a:p>
            <a:pPr algn="thaiDist"/>
            <a:r>
              <a:rPr lang="th-TH" sz="17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ความอบอุ่นแก่ร่างกาย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97718" y="4078520"/>
            <a:ext cx="175240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thaiDist"/>
            <a:r>
              <a:rPr lang="th-TH" sz="1700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      </a:t>
            </a:r>
            <a:r>
              <a:rPr lang="th-TH" sz="1700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ช่วยให้อวัยวะต่างๆ</a:t>
            </a:r>
          </a:p>
          <a:p>
            <a:pPr algn="thaiDist"/>
            <a:r>
              <a:rPr lang="th-TH" sz="1700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ในร่างกายสามารถทำงานได้</a:t>
            </a:r>
          </a:p>
          <a:p>
            <a:pPr algn="thaiDist"/>
            <a:r>
              <a:rPr lang="th-TH" sz="1700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ตามปกติจากแหล่งพลังงาน</a:t>
            </a:r>
          </a:p>
          <a:p>
            <a:pPr algn="thaiDist"/>
            <a:r>
              <a:rPr lang="th-TH" sz="1700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ของร่างกายมาจากอาหาร </a:t>
            </a:r>
          </a:p>
          <a:p>
            <a:pPr algn="thaiDist"/>
            <a:r>
              <a:rPr lang="th-TH" sz="1700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หากได้รับอาหารที่เหมาะสม</a:t>
            </a:r>
          </a:p>
          <a:p>
            <a:pPr algn="thaiDist"/>
            <a:r>
              <a:rPr lang="th-TH" sz="1700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ก็จะทำให้อวัยวะต่างๆ </a:t>
            </a:r>
          </a:p>
          <a:p>
            <a:pPr algn="thaiDist"/>
            <a:r>
              <a:rPr lang="th-TH" sz="1700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สามารถทำงานได้ตามปกติ</a:t>
            </a:r>
          </a:p>
          <a:p>
            <a:pPr algn="thaiDist"/>
            <a:endParaRPr lang="th-TH" sz="1700" dirty="0">
              <a:solidFill>
                <a:srgbClr val="C0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7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8" name="Picture 2" descr="K:\TSM 3-A\Logo Aksorn\Aksorn Charoen Tat_2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656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27384"/>
            <a:ext cx="9143999" cy="1269841"/>
            <a:chOff x="0" y="-27384"/>
            <a:chExt cx="9143999" cy="126984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620688"/>
              <a:ext cx="91439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entagon 11"/>
            <p:cNvSpPr/>
            <p:nvPr/>
          </p:nvSpPr>
          <p:spPr>
            <a:xfrm>
              <a:off x="1331639" y="224644"/>
              <a:ext cx="2935623" cy="684076"/>
            </a:xfrm>
            <a:prstGeom prst="homePlat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20" y="-27384"/>
              <a:ext cx="1269841" cy="126984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23908" y="37073"/>
              <a:ext cx="53572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60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๒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31640" y="305072"/>
              <a:ext cx="28280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หลักการเลือกบริโภคอาหาร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03648" y="980729"/>
            <a:ext cx="6599400" cy="2306302"/>
            <a:chOff x="1043608" y="1317496"/>
            <a:chExt cx="7776864" cy="271779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6952" y="1717274"/>
              <a:ext cx="3508990" cy="2318012"/>
            </a:xfrm>
            <a:prstGeom prst="roundRect">
              <a:avLst>
                <a:gd name="adj" fmla="val 14653"/>
              </a:avLst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0667" y="2645437"/>
              <a:ext cx="2649805" cy="1389849"/>
            </a:xfrm>
            <a:prstGeom prst="round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3608" y="1317496"/>
              <a:ext cx="2902980" cy="2717792"/>
            </a:xfrm>
            <a:prstGeom prst="roundRect">
              <a:avLst>
                <a:gd name="adj" fmla="val 12380"/>
              </a:avLst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5526" y="1690649"/>
              <a:ext cx="2180890" cy="1225383"/>
            </a:xfrm>
            <a:prstGeom prst="roundRect">
              <a:avLst/>
            </a:prstGeom>
            <a:ln w="28575">
              <a:solidFill>
                <a:schemeClr val="bg1"/>
              </a:solidFill>
            </a:ln>
          </p:spPr>
        </p:pic>
      </p:grpSp>
      <p:sp>
        <p:nvSpPr>
          <p:cNvPr id="21" name="Round Same Side Corner Rectangle 20"/>
          <p:cNvSpPr/>
          <p:nvPr/>
        </p:nvSpPr>
        <p:spPr>
          <a:xfrm>
            <a:off x="1547664" y="3429000"/>
            <a:ext cx="6502739" cy="129614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การจะมีสุขภาพที่ดีได้ การรับประทานอาหารนับเป็นปัจจัยสำคัญ จำเป็นต้องมีความรู้ เพื่อจะได้เลือกบริโภคอาหารที่มีประโยชน์ ให้ได้สัดส่วนที่เหมาะสมกับความต้องการของร่างกาย 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051720" y="4725144"/>
            <a:ext cx="0" cy="115414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044131" y="5083165"/>
            <a:ext cx="655661" cy="144016"/>
            <a:chOff x="2044131" y="5083165"/>
            <a:chExt cx="655661" cy="144016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2044131" y="5157192"/>
              <a:ext cx="583653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2573778" y="5083165"/>
              <a:ext cx="126014" cy="14401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707380" y="4957137"/>
            <a:ext cx="369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การเลือกบริโภคอาหารให้ถูกหลักโภชนาการ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051720" y="5445224"/>
            <a:ext cx="655661" cy="144016"/>
            <a:chOff x="2044131" y="5083165"/>
            <a:chExt cx="655661" cy="144016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044131" y="5157192"/>
              <a:ext cx="583653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2573778" y="5083165"/>
              <a:ext cx="126014" cy="14401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51720" y="5805005"/>
            <a:ext cx="655661" cy="144016"/>
            <a:chOff x="2044131" y="5083165"/>
            <a:chExt cx="655661" cy="144016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044131" y="5157192"/>
              <a:ext cx="583653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573778" y="5083165"/>
              <a:ext cx="126014" cy="14401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707381" y="5317177"/>
            <a:ext cx="3119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การเลือกบริโภคอาหารตามธรรมชาติ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07381" y="5676958"/>
            <a:ext cx="3518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สร้างพฤติกรรมการบริโภคอาหารที่ถูกต้อง</a:t>
            </a:r>
          </a:p>
        </p:txBody>
      </p:sp>
      <p:grpSp>
        <p:nvGrpSpPr>
          <p:cNvPr id="41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รูปภาพ 1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864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0" y="584683"/>
            <a:ext cx="9143999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483768" y="238061"/>
            <a:ext cx="3960440" cy="598651"/>
            <a:chOff x="2483768" y="94045"/>
            <a:chExt cx="3960440" cy="598651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2483768" y="94045"/>
              <a:ext cx="3960440" cy="598651"/>
            </a:xfrm>
            <a:prstGeom prst="round2DiagRect">
              <a:avLst>
                <a:gd name="adj1" fmla="val 50000"/>
                <a:gd name="adj2" fmla="val 0"/>
              </a:avLst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55776" y="209835"/>
              <a:ext cx="3810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การเลือกบริโภคอาหารให้ถูกหลักโภชนาการ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971600" y="876841"/>
            <a:ext cx="7312734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    เพื่อการสร้างเสริมสุขภาพที่ดีนั้นทางกองโภชนาการ กรมอนามัย กระทรวงสาธารณสุข</a:t>
            </a:r>
          </a:p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ได้กำหนดแนวคิดและสื่อเพื่อนำมาใช้เป็นสัญลักษณ์ให้เกิดความเข้าใจของประชาชนต่อ</a:t>
            </a:r>
          </a:p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การเลือกบริโภคอาหารเพื่อมีสุขภาพที่ดี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604" y="2164772"/>
            <a:ext cx="3312368" cy="28791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49855" y="2333103"/>
            <a:ext cx="2999539" cy="723080"/>
            <a:chOff x="442518" y="2297099"/>
            <a:chExt cx="2999539" cy="723080"/>
          </a:xfrm>
        </p:grpSpPr>
        <p:grpSp>
          <p:nvGrpSpPr>
            <p:cNvPr id="41" name="Group 40"/>
            <p:cNvGrpSpPr/>
            <p:nvPr/>
          </p:nvGrpSpPr>
          <p:grpSpPr>
            <a:xfrm>
              <a:off x="539552" y="2876163"/>
              <a:ext cx="2617879" cy="144016"/>
              <a:chOff x="81913" y="5083165"/>
              <a:chExt cx="2617879" cy="144016"/>
            </a:xfrm>
            <a:solidFill>
              <a:schemeClr val="accent6">
                <a:lumMod val="75000"/>
              </a:schemeClr>
            </a:solidFill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81913" y="5154592"/>
                <a:ext cx="2545871" cy="2600"/>
              </a:xfrm>
              <a:prstGeom prst="line">
                <a:avLst/>
              </a:prstGeom>
              <a:grpFill/>
              <a:ln w="19050"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2573778" y="5083165"/>
                <a:ext cx="126014" cy="144016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442518" y="2297099"/>
              <a:ext cx="29995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รับประทานอาหารให้ครบ ๕ หมู่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แต่ละหมู่ให้หลากหลายและหมั่นดูแลน้ำหนักตัว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13116" y="2315695"/>
            <a:ext cx="2533141" cy="715461"/>
            <a:chOff x="5914563" y="2272199"/>
            <a:chExt cx="2533141" cy="715461"/>
          </a:xfrm>
        </p:grpSpPr>
        <p:sp>
          <p:nvSpPr>
            <p:cNvPr id="46" name="TextBox 45"/>
            <p:cNvSpPr txBox="1"/>
            <p:nvPr/>
          </p:nvSpPr>
          <p:spPr>
            <a:xfrm>
              <a:off x="5972346" y="2272199"/>
              <a:ext cx="24753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 รับประทานข้าวเป็นอาหารหลัก</a:t>
              </a:r>
            </a:p>
            <a:p>
              <a:pPr algn="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สลับกับอาหารประเภทแป้งเป็นบางมื้อ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 flipH="1">
              <a:off x="5914563" y="2843644"/>
              <a:ext cx="2401853" cy="144016"/>
              <a:chOff x="297939" y="5083165"/>
              <a:chExt cx="2401853" cy="144016"/>
            </a:xfrm>
            <a:solidFill>
              <a:schemeClr val="accent6">
                <a:lumMod val="75000"/>
              </a:schemeClr>
            </a:solidFill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97939" y="5157192"/>
                <a:ext cx="2329845" cy="0"/>
              </a:xfrm>
              <a:prstGeom prst="line">
                <a:avLst/>
              </a:prstGeom>
              <a:grpFill/>
              <a:ln w="19050"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2573778" y="5083165"/>
                <a:ext cx="126014" cy="144016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05469" y="3164195"/>
            <a:ext cx="2666485" cy="688142"/>
            <a:chOff x="505469" y="3164195"/>
            <a:chExt cx="2666485" cy="688142"/>
          </a:xfrm>
        </p:grpSpPr>
        <p:grpSp>
          <p:nvGrpSpPr>
            <p:cNvPr id="50" name="Group 49"/>
            <p:cNvGrpSpPr/>
            <p:nvPr/>
          </p:nvGrpSpPr>
          <p:grpSpPr>
            <a:xfrm>
              <a:off x="611560" y="3708321"/>
              <a:ext cx="2560394" cy="144016"/>
              <a:chOff x="139398" y="5083165"/>
              <a:chExt cx="2560394" cy="144016"/>
            </a:xfrm>
            <a:solidFill>
              <a:schemeClr val="accent6">
                <a:lumMod val="75000"/>
              </a:schemeClr>
            </a:solidFill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39398" y="5157192"/>
                <a:ext cx="2488386" cy="0"/>
              </a:xfrm>
              <a:prstGeom prst="line">
                <a:avLst/>
              </a:prstGeom>
              <a:grpFill/>
              <a:ln w="19050"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2573778" y="5083165"/>
                <a:ext cx="126014" cy="144016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505469" y="3164195"/>
              <a:ext cx="21194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รับประทานพืชผักให้มาก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และรับประทานผลไม้เป็นประจำ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40152" y="3098892"/>
            <a:ext cx="2556535" cy="688400"/>
            <a:chOff x="5940152" y="3098892"/>
            <a:chExt cx="2556535" cy="688400"/>
          </a:xfrm>
        </p:grpSpPr>
        <p:sp>
          <p:nvSpPr>
            <p:cNvPr id="58" name="TextBox 57"/>
            <p:cNvSpPr txBox="1"/>
            <p:nvPr/>
          </p:nvSpPr>
          <p:spPr>
            <a:xfrm>
              <a:off x="6021329" y="3098892"/>
              <a:ext cx="24753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รับประทานปลา เนื้อสัตว์ไม่ติดมัน</a:t>
              </a:r>
            </a:p>
            <a:p>
              <a:pPr algn="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สลับกับอาหารประเภทแป้งเป็นบางมื้อ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 flipH="1">
              <a:off x="5940152" y="3643276"/>
              <a:ext cx="2401853" cy="144016"/>
              <a:chOff x="297939" y="5083165"/>
              <a:chExt cx="2401853" cy="144016"/>
            </a:xfrm>
            <a:solidFill>
              <a:schemeClr val="accent6">
                <a:lumMod val="75000"/>
              </a:schemeClr>
            </a:solidFill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297939" y="5157192"/>
                <a:ext cx="2329845" cy="0"/>
              </a:xfrm>
              <a:prstGeom prst="line">
                <a:avLst/>
              </a:prstGeom>
              <a:grpFill/>
              <a:ln w="19050"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2573778" y="5083165"/>
                <a:ext cx="126014" cy="144016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39552" y="4100299"/>
            <a:ext cx="2632402" cy="432048"/>
            <a:chOff x="539552" y="4100299"/>
            <a:chExt cx="2632402" cy="432048"/>
          </a:xfrm>
        </p:grpSpPr>
        <p:grpSp>
          <p:nvGrpSpPr>
            <p:cNvPr id="62" name="Group 61"/>
            <p:cNvGrpSpPr/>
            <p:nvPr/>
          </p:nvGrpSpPr>
          <p:grpSpPr>
            <a:xfrm>
              <a:off x="611560" y="4388331"/>
              <a:ext cx="2560394" cy="144016"/>
              <a:chOff x="139398" y="5083165"/>
              <a:chExt cx="2560394" cy="144016"/>
            </a:xfrm>
            <a:solidFill>
              <a:schemeClr val="accent6">
                <a:lumMod val="75000"/>
              </a:schemeClr>
            </a:solidFill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9398" y="5157192"/>
                <a:ext cx="2488386" cy="0"/>
              </a:xfrm>
              <a:prstGeom prst="line">
                <a:avLst/>
              </a:prstGeom>
              <a:grpFill/>
              <a:ln w="19050"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2573778" y="5083165"/>
                <a:ext cx="126014" cy="144016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539552" y="4100299"/>
              <a:ext cx="1765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ดื่มนมให้เหมาะสมตามวัย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40152" y="4091007"/>
            <a:ext cx="2592288" cy="408821"/>
            <a:chOff x="5940152" y="4091007"/>
            <a:chExt cx="2592288" cy="408821"/>
          </a:xfrm>
        </p:grpSpPr>
        <p:sp>
          <p:nvSpPr>
            <p:cNvPr id="66" name="TextBox 65"/>
            <p:cNvSpPr txBox="1"/>
            <p:nvPr/>
          </p:nvSpPr>
          <p:spPr>
            <a:xfrm>
              <a:off x="6025022" y="4091007"/>
              <a:ext cx="2507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รับประทานอาหารที่มีไขมันแต่พอควร</a:t>
              </a:r>
            </a:p>
          </p:txBody>
        </p:sp>
        <p:grpSp>
          <p:nvGrpSpPr>
            <p:cNvPr id="67" name="Group 66"/>
            <p:cNvGrpSpPr/>
            <p:nvPr/>
          </p:nvGrpSpPr>
          <p:grpSpPr>
            <a:xfrm flipH="1">
              <a:off x="5940152" y="4355812"/>
              <a:ext cx="2401853" cy="144016"/>
              <a:chOff x="297939" y="5083165"/>
              <a:chExt cx="2401853" cy="144016"/>
            </a:xfrm>
            <a:solidFill>
              <a:schemeClr val="accent6">
                <a:lumMod val="75000"/>
              </a:schemeClr>
            </a:solidFill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297939" y="5157192"/>
                <a:ext cx="2329845" cy="0"/>
              </a:xfrm>
              <a:prstGeom prst="line">
                <a:avLst/>
              </a:prstGeom>
              <a:grpFill/>
              <a:ln w="19050"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2573778" y="5083165"/>
                <a:ext cx="126014" cy="144016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528508" y="4604355"/>
            <a:ext cx="2632402" cy="648072"/>
            <a:chOff x="528508" y="4604355"/>
            <a:chExt cx="2632402" cy="648072"/>
          </a:xfrm>
        </p:grpSpPr>
        <p:grpSp>
          <p:nvGrpSpPr>
            <p:cNvPr id="70" name="Group 69"/>
            <p:cNvGrpSpPr/>
            <p:nvPr/>
          </p:nvGrpSpPr>
          <p:grpSpPr>
            <a:xfrm>
              <a:off x="600516" y="5108411"/>
              <a:ext cx="2560394" cy="144016"/>
              <a:chOff x="139398" y="5083165"/>
              <a:chExt cx="2560394" cy="144016"/>
            </a:xfrm>
            <a:solidFill>
              <a:schemeClr val="accent6">
                <a:lumMod val="75000"/>
              </a:schemeClr>
            </a:solidFill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139398" y="5157192"/>
                <a:ext cx="2488386" cy="0"/>
              </a:xfrm>
              <a:prstGeom prst="line">
                <a:avLst/>
              </a:prstGeom>
              <a:grpFill/>
              <a:ln w="19050"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Oval 71"/>
              <p:cNvSpPr/>
              <p:nvPr/>
            </p:nvSpPr>
            <p:spPr>
              <a:xfrm>
                <a:off x="2573778" y="5083165"/>
                <a:ext cx="126014" cy="144016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528508" y="4604355"/>
              <a:ext cx="21451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หลีกเลี่ยงการรับประทานอาหาร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รสหวานจัดและเค็มจัด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05560" y="4564206"/>
            <a:ext cx="2488161" cy="664994"/>
            <a:chOff x="6105560" y="4564206"/>
            <a:chExt cx="2488161" cy="664994"/>
          </a:xfrm>
        </p:grpSpPr>
        <p:sp>
          <p:nvSpPr>
            <p:cNvPr id="74" name="TextBox 73"/>
            <p:cNvSpPr txBox="1"/>
            <p:nvPr/>
          </p:nvSpPr>
          <p:spPr>
            <a:xfrm>
              <a:off x="6139203" y="4564206"/>
              <a:ext cx="24545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รับประทานอาหารที่สะอาดปราศจาก</a:t>
              </a:r>
            </a:p>
            <a:p>
              <a:pPr algn="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การปนเปื้อน</a:t>
              </a:r>
              <a:endParaRPr lang="th-TH" sz="1600" dirty="0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 flipH="1">
              <a:off x="6105560" y="5085184"/>
              <a:ext cx="2401853" cy="144016"/>
              <a:chOff x="297939" y="5083165"/>
              <a:chExt cx="2401853" cy="144016"/>
            </a:xfrm>
            <a:solidFill>
              <a:schemeClr val="accent6">
                <a:lumMod val="75000"/>
              </a:schemeClr>
            </a:solidFill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297939" y="5157192"/>
                <a:ext cx="2329845" cy="0"/>
              </a:xfrm>
              <a:prstGeom prst="line">
                <a:avLst/>
              </a:prstGeom>
              <a:grpFill/>
              <a:ln w="19050"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2573778" y="5083165"/>
                <a:ext cx="126014" cy="144016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313108" y="5289266"/>
            <a:ext cx="2987084" cy="660014"/>
            <a:chOff x="3313108" y="5289266"/>
            <a:chExt cx="2987084" cy="660014"/>
          </a:xfrm>
        </p:grpSpPr>
        <p:sp>
          <p:nvSpPr>
            <p:cNvPr id="78" name="TextBox 77"/>
            <p:cNvSpPr txBox="1"/>
            <p:nvPr/>
          </p:nvSpPr>
          <p:spPr>
            <a:xfrm>
              <a:off x="3996542" y="5540459"/>
              <a:ext cx="2206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งดหรือลดเครื่องดื่มที่มีแอลกอฮล์</a:t>
              </a:r>
            </a:p>
          </p:txBody>
        </p:sp>
        <p:grpSp>
          <p:nvGrpSpPr>
            <p:cNvPr id="79" name="Group 78"/>
            <p:cNvGrpSpPr/>
            <p:nvPr/>
          </p:nvGrpSpPr>
          <p:grpSpPr>
            <a:xfrm flipH="1">
              <a:off x="3898339" y="5805264"/>
              <a:ext cx="2401853" cy="144016"/>
              <a:chOff x="297939" y="5083165"/>
              <a:chExt cx="2401853" cy="144016"/>
            </a:xfrm>
            <a:solidFill>
              <a:schemeClr val="accent6">
                <a:lumMod val="75000"/>
              </a:schemeClr>
            </a:solidFill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297939" y="5157192"/>
                <a:ext cx="2329845" cy="0"/>
              </a:xfrm>
              <a:prstGeom prst="line">
                <a:avLst/>
              </a:prstGeom>
              <a:grpFill/>
              <a:ln w="19050"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/>
              <p:cNvSpPr/>
              <p:nvPr/>
            </p:nvSpPr>
            <p:spPr>
              <a:xfrm>
                <a:off x="2573778" y="5083165"/>
                <a:ext cx="126014" cy="144016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3108" y="5289266"/>
              <a:ext cx="586648" cy="644331"/>
            </a:xfrm>
            <a:prstGeom prst="rect">
              <a:avLst/>
            </a:prstGeom>
          </p:spPr>
        </p:pic>
      </p:grpSp>
      <p:sp>
        <p:nvSpPr>
          <p:cNvPr id="84" name="Rounded Rectangle 83"/>
          <p:cNvSpPr/>
          <p:nvPr/>
        </p:nvSpPr>
        <p:spPr>
          <a:xfrm>
            <a:off x="3120012" y="6165304"/>
            <a:ext cx="3108172" cy="408757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โภชนบัญญัติ ๙ ประการ</a:t>
            </a:r>
          </a:p>
        </p:txBody>
      </p:sp>
      <p:grpSp>
        <p:nvGrpSpPr>
          <p:cNvPr id="83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85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86" name="Picture 2" descr="K:\TSM 3-A\Logo Aksorn\Aksorn Charoen Tat_2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8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582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0" y="584683"/>
            <a:ext cx="9143999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483768" y="332656"/>
            <a:ext cx="3960440" cy="504056"/>
            <a:chOff x="2483768" y="188640"/>
            <a:chExt cx="3960440" cy="504056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2483768" y="188640"/>
              <a:ext cx="3960440" cy="504056"/>
            </a:xfrm>
            <a:prstGeom prst="round2DiagRect">
              <a:avLst>
                <a:gd name="adj1" fmla="val 50000"/>
                <a:gd name="adj2" fmla="val 0"/>
              </a:avLst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55776" y="209835"/>
              <a:ext cx="3810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การเลือกบริโภคอาหารให้ถูกหลักโภชนาการ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14563" y="2276872"/>
            <a:ext cx="2768771" cy="975736"/>
            <a:chOff x="5914563" y="2309248"/>
            <a:chExt cx="2768771" cy="975736"/>
          </a:xfrm>
        </p:grpSpPr>
        <p:sp>
          <p:nvSpPr>
            <p:cNvPr id="46" name="TextBox 45"/>
            <p:cNvSpPr txBox="1"/>
            <p:nvPr/>
          </p:nvSpPr>
          <p:spPr>
            <a:xfrm>
              <a:off x="6087752" y="2309248"/>
              <a:ext cx="259558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ชั้นที่ ๑ กลุ่มข้าว - แป้ง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ควรรับประทานในปริมาณมากที่สุดจะให้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สารอาหารหลัก คือ คาร์โบไฮเดรต 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 flipH="1">
              <a:off x="5914563" y="3140968"/>
              <a:ext cx="2401853" cy="144016"/>
              <a:chOff x="297939" y="5083165"/>
              <a:chExt cx="2401853" cy="144016"/>
            </a:xfrm>
            <a:solidFill>
              <a:schemeClr val="accent6">
                <a:lumMod val="75000"/>
              </a:schemeClr>
            </a:solidFill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97939" y="5157192"/>
                <a:ext cx="2329845" cy="0"/>
              </a:xfrm>
              <a:prstGeom prst="line">
                <a:avLst/>
              </a:prstGeom>
              <a:grpFill/>
              <a:ln w="19050"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2573778" y="5083165"/>
                <a:ext cx="126014" cy="144016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940152" y="3243747"/>
            <a:ext cx="2895510" cy="977341"/>
            <a:chOff x="5940152" y="3243747"/>
            <a:chExt cx="2895510" cy="977341"/>
          </a:xfrm>
        </p:grpSpPr>
        <p:sp>
          <p:nvSpPr>
            <p:cNvPr id="58" name="TextBox 57"/>
            <p:cNvSpPr txBox="1"/>
            <p:nvPr/>
          </p:nvSpPr>
          <p:spPr>
            <a:xfrm>
              <a:off x="6121457" y="3243747"/>
              <a:ext cx="271420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ชั้นที่ ๒ กลุ่มพืชผัก และผลไม้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ควรรับประทานในปริมาณมากรองลงมา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เพื่อให้ได้วิตามิน แร่ธาตุ และกากใยอาหาร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 flipH="1">
              <a:off x="5940152" y="4077072"/>
              <a:ext cx="2401853" cy="144016"/>
              <a:chOff x="297939" y="5227181"/>
              <a:chExt cx="2401853" cy="144016"/>
            </a:xfrm>
            <a:solidFill>
              <a:schemeClr val="accent6">
                <a:lumMod val="75000"/>
              </a:schemeClr>
            </a:solidFill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297939" y="5301208"/>
                <a:ext cx="2329845" cy="0"/>
              </a:xfrm>
              <a:prstGeom prst="line">
                <a:avLst/>
              </a:prstGeom>
              <a:grpFill/>
              <a:ln w="19050"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2573778" y="5227181"/>
                <a:ext cx="126014" cy="144016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5914563" y="4247059"/>
            <a:ext cx="2746431" cy="936104"/>
            <a:chOff x="5940152" y="4077072"/>
            <a:chExt cx="2746431" cy="936104"/>
          </a:xfrm>
        </p:grpSpPr>
        <p:sp>
          <p:nvSpPr>
            <p:cNvPr id="66" name="TextBox 65"/>
            <p:cNvSpPr txBox="1"/>
            <p:nvPr/>
          </p:nvSpPr>
          <p:spPr>
            <a:xfrm>
              <a:off x="6121457" y="4077072"/>
              <a:ext cx="25651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ชั้นที่ ๓ กลุ่มเนื้อสัตว์ ไข่ ถั่ว และนม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ควรรับประทานในปริมาณพอเหมาะเพื่อ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ให้ได้โปรตีน เหล็ก และแคลเซียม</a:t>
              </a:r>
            </a:p>
          </p:txBody>
        </p:sp>
        <p:grpSp>
          <p:nvGrpSpPr>
            <p:cNvPr id="67" name="Group 66"/>
            <p:cNvGrpSpPr/>
            <p:nvPr/>
          </p:nvGrpSpPr>
          <p:grpSpPr>
            <a:xfrm flipH="1">
              <a:off x="5940152" y="4869160"/>
              <a:ext cx="2401853" cy="144016"/>
              <a:chOff x="297939" y="5155173"/>
              <a:chExt cx="2401853" cy="144016"/>
            </a:xfrm>
            <a:solidFill>
              <a:schemeClr val="accent6">
                <a:lumMod val="75000"/>
              </a:schemeClr>
            </a:solidFill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297939" y="5229200"/>
                <a:ext cx="2329845" cy="0"/>
              </a:xfrm>
              <a:prstGeom prst="line">
                <a:avLst/>
              </a:prstGeom>
              <a:grpFill/>
              <a:ln w="19050"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2573778" y="5155173"/>
                <a:ext cx="126014" cy="144016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5940152" y="5216590"/>
            <a:ext cx="2473920" cy="660682"/>
            <a:chOff x="5986571" y="4942909"/>
            <a:chExt cx="2473920" cy="660682"/>
          </a:xfrm>
        </p:grpSpPr>
        <p:sp>
          <p:nvSpPr>
            <p:cNvPr id="74" name="TextBox 73"/>
            <p:cNvSpPr txBox="1"/>
            <p:nvPr/>
          </p:nvSpPr>
          <p:spPr>
            <a:xfrm>
              <a:off x="6167876" y="4942909"/>
              <a:ext cx="22926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ชั้นที่ ๔ กลุ่มน้ำมัน น้ำตาล เกลือ</a:t>
              </a:r>
              <a:endParaRPr lang="th-TH" sz="2000" b="1" dirty="0">
                <a:latin typeface="TH Sarabun New" pitchFamily="34" charset="-34"/>
                <a:cs typeface="TH Sarabun New" pitchFamily="34" charset="-34"/>
              </a:endParaRP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ควรรับประทานแต่น้อยเท่าที่จำเป็น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 flipH="1">
              <a:off x="5986571" y="5459575"/>
              <a:ext cx="2401853" cy="144016"/>
              <a:chOff x="297939" y="5083165"/>
              <a:chExt cx="2401853" cy="144016"/>
            </a:xfrm>
            <a:solidFill>
              <a:schemeClr val="accent6">
                <a:lumMod val="75000"/>
              </a:schemeClr>
            </a:solidFill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297939" y="5157192"/>
                <a:ext cx="2329845" cy="0"/>
              </a:xfrm>
              <a:prstGeom prst="line">
                <a:avLst/>
              </a:prstGeom>
              <a:grpFill/>
              <a:ln w="19050"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2573778" y="5083165"/>
                <a:ext cx="126014" cy="144016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453407"/>
            <a:ext cx="3317110" cy="3032786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 flipV="1">
            <a:off x="1283418" y="2556527"/>
            <a:ext cx="4611861" cy="3672408"/>
          </a:xfrm>
          <a:prstGeom prst="triangl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014563" y="6021288"/>
            <a:ext cx="2010459" cy="408757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ธงโภชนาการ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71600" y="876841"/>
            <a:ext cx="7312734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    เพื่อการสร้างเสริมสุขภาพที่ดีนั้นทางกองโภชนาการ กรมอนามัย กระทรวงสาธารณสุข</a:t>
            </a:r>
          </a:p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ได้กำหนดแนวคิดและสื่อเพื่อนำมาใช้เป็นสัญลักษณ์ให้เกิดความเข้าใจของประชาชนต่อ</a:t>
            </a:r>
          </a:p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การเลือกบริโภคอาหารเพื่อมีสุขภาพที่ดี</a:t>
            </a:r>
          </a:p>
        </p:txBody>
      </p:sp>
      <p:grpSp>
        <p:nvGrpSpPr>
          <p:cNvPr id="36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7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9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905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0" y="584683"/>
            <a:ext cx="9143999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483768" y="260648"/>
            <a:ext cx="3456384" cy="585318"/>
            <a:chOff x="2483768" y="116632"/>
            <a:chExt cx="3960440" cy="585318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2483768" y="116632"/>
              <a:ext cx="3960440" cy="585318"/>
            </a:xfrm>
            <a:prstGeom prst="round2DiagRect">
              <a:avLst>
                <a:gd name="adj1" fmla="val 50000"/>
                <a:gd name="adj2" fmla="val 0"/>
              </a:avLst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60231" y="209835"/>
              <a:ext cx="3701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การเลือกบริโภคอาหารตามธรรมชาติ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3568" y="980728"/>
            <a:ext cx="7992888" cy="19409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18000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บริโภคธัญพืชเต็มรูป โดยไม่ผ่านการขัดสี เช่น เลือกบริโภคข้าวกล้อง หรือข้าวซ้อมมือแทนข้าวขัดสี เพราะมีใยอาหาร</a:t>
            </a:r>
          </a:p>
          <a:p>
            <a:pPr marL="162900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ที่ช่วยให้การขับถ่ายดี ยังสามารถช่วยให้ร่างกายมีระบบภูมิคุ้มกันที่ดี ทำให้ไม่เป็นโรคภูมิแพ้ได้ง่าย</a:t>
            </a:r>
          </a:p>
          <a:p>
            <a:pPr marL="4486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หลีกเลี่ยงอาหารสำเร็จรูปที่ผ่านกระบวนการต่างๆ เพื่อให้อาหารนั้นเก็บไว้เป็นเวลานานโดยไม่เน่าเสีย เช่นอาหารกระป๋อง</a:t>
            </a:r>
          </a:p>
          <a:p>
            <a:pPr marL="162900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อาหารบางชนิดใส่สารกันบูดเพื่อให้เก็บไว้ได้นาน สารเจือปนหรือสารเคมีอื่นๆ รวมทั้งอาจมีสารพิษที่เข้าสุ่ร่างกายได้</a:t>
            </a:r>
          </a:p>
          <a:p>
            <a:pPr marL="4486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เลือกบริโภคอาหารอินทรีย์ หรืออาหารชีวจิตที่ไม่ได้ใช้สารเคมี เป็นอาหารที่คงสภาพตามธรรมชาติเดิมไว้มากที่สุด ไม่ผ่าน</a:t>
            </a:r>
          </a:p>
          <a:p>
            <a:pPr marL="162900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การปรุงแต่งมากมาย และยังคงรสชาติเดิมๆของอาหารไว้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4" y="3149022"/>
            <a:ext cx="5010498" cy="3520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7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8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24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0" y="584683"/>
            <a:ext cx="9143999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483768" y="213883"/>
            <a:ext cx="3816424" cy="622829"/>
            <a:chOff x="2483768" y="69867"/>
            <a:chExt cx="3960440" cy="622829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2483768" y="69867"/>
              <a:ext cx="3960440" cy="622829"/>
            </a:xfrm>
            <a:prstGeom prst="round2DiagRect">
              <a:avLst>
                <a:gd name="adj1" fmla="val 50000"/>
                <a:gd name="adj2" fmla="val 0"/>
              </a:avLst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55776" y="209835"/>
              <a:ext cx="3773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สร้างพฤติกรรมการบริโภคอาหารที่ถูกต้อง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1560" y="1076372"/>
            <a:ext cx="2371565" cy="5388663"/>
            <a:chOff x="1108168" y="1132194"/>
            <a:chExt cx="858855" cy="4745079"/>
          </a:xfrm>
        </p:grpSpPr>
        <p:sp>
          <p:nvSpPr>
            <p:cNvPr id="17" name="Rectangle 16"/>
            <p:cNvSpPr/>
            <p:nvPr/>
          </p:nvSpPr>
          <p:spPr>
            <a:xfrm>
              <a:off x="1112117" y="2276873"/>
              <a:ext cx="403493" cy="3600400"/>
            </a:xfrm>
            <a:custGeom>
              <a:avLst/>
              <a:gdLst>
                <a:gd name="connsiteX0" fmla="*/ 0 w 403493"/>
                <a:gd name="connsiteY0" fmla="*/ 0 h 3600400"/>
                <a:gd name="connsiteX1" fmla="*/ 403493 w 403493"/>
                <a:gd name="connsiteY1" fmla="*/ 0 h 3600400"/>
                <a:gd name="connsiteX2" fmla="*/ 403493 w 403493"/>
                <a:gd name="connsiteY2" fmla="*/ 3600400 h 3600400"/>
                <a:gd name="connsiteX3" fmla="*/ 0 w 403493"/>
                <a:gd name="connsiteY3" fmla="*/ 3600400 h 3600400"/>
                <a:gd name="connsiteX4" fmla="*/ 0 w 403493"/>
                <a:gd name="connsiteY4" fmla="*/ 0 h 3600400"/>
                <a:gd name="connsiteX0" fmla="*/ 0 w 403493"/>
                <a:gd name="connsiteY0" fmla="*/ 424285 h 3600400"/>
                <a:gd name="connsiteX1" fmla="*/ 403493 w 403493"/>
                <a:gd name="connsiteY1" fmla="*/ 0 h 3600400"/>
                <a:gd name="connsiteX2" fmla="*/ 403493 w 403493"/>
                <a:gd name="connsiteY2" fmla="*/ 3600400 h 3600400"/>
                <a:gd name="connsiteX3" fmla="*/ 0 w 403493"/>
                <a:gd name="connsiteY3" fmla="*/ 3600400 h 3600400"/>
                <a:gd name="connsiteX4" fmla="*/ 0 w 403493"/>
                <a:gd name="connsiteY4" fmla="*/ 424285 h 36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493" h="3600400">
                  <a:moveTo>
                    <a:pt x="0" y="424285"/>
                  </a:moveTo>
                  <a:lnTo>
                    <a:pt x="403493" y="0"/>
                  </a:lnTo>
                  <a:lnTo>
                    <a:pt x="403493" y="3600400"/>
                  </a:lnTo>
                  <a:lnTo>
                    <a:pt x="0" y="3600400"/>
                  </a:lnTo>
                  <a:lnTo>
                    <a:pt x="0" y="42428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11659" y="1772816"/>
              <a:ext cx="455364" cy="41044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 rot="16200000">
              <a:off x="878954" y="1361408"/>
              <a:ext cx="1310752" cy="852324"/>
              <a:chOff x="668958" y="1196752"/>
              <a:chExt cx="1310752" cy="852324"/>
            </a:xfrm>
          </p:grpSpPr>
          <p:sp>
            <p:nvSpPr>
              <p:cNvPr id="3" name="Hexagon 2"/>
              <p:cNvSpPr/>
              <p:nvPr/>
            </p:nvSpPr>
            <p:spPr>
              <a:xfrm>
                <a:off x="668958" y="1196752"/>
                <a:ext cx="1310752" cy="852324"/>
              </a:xfrm>
              <a:prstGeom prst="hexagon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4" name="Hexagon 13"/>
              <p:cNvSpPr/>
              <p:nvPr/>
            </p:nvSpPr>
            <p:spPr>
              <a:xfrm>
                <a:off x="778294" y="1252572"/>
                <a:ext cx="1129410" cy="695339"/>
              </a:xfrm>
              <a:prstGeom prst="hexag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3567804" y="1045871"/>
            <a:ext cx="2539142" cy="5409319"/>
            <a:chOff x="1108169" y="1114005"/>
            <a:chExt cx="919542" cy="4763268"/>
          </a:xfrm>
        </p:grpSpPr>
        <p:sp>
          <p:nvSpPr>
            <p:cNvPr id="37" name="Rectangle 16"/>
            <p:cNvSpPr/>
            <p:nvPr/>
          </p:nvSpPr>
          <p:spPr>
            <a:xfrm>
              <a:off x="1112117" y="2276873"/>
              <a:ext cx="403493" cy="3600400"/>
            </a:xfrm>
            <a:custGeom>
              <a:avLst/>
              <a:gdLst>
                <a:gd name="connsiteX0" fmla="*/ 0 w 403493"/>
                <a:gd name="connsiteY0" fmla="*/ 0 h 3600400"/>
                <a:gd name="connsiteX1" fmla="*/ 403493 w 403493"/>
                <a:gd name="connsiteY1" fmla="*/ 0 h 3600400"/>
                <a:gd name="connsiteX2" fmla="*/ 403493 w 403493"/>
                <a:gd name="connsiteY2" fmla="*/ 3600400 h 3600400"/>
                <a:gd name="connsiteX3" fmla="*/ 0 w 403493"/>
                <a:gd name="connsiteY3" fmla="*/ 3600400 h 3600400"/>
                <a:gd name="connsiteX4" fmla="*/ 0 w 403493"/>
                <a:gd name="connsiteY4" fmla="*/ 0 h 3600400"/>
                <a:gd name="connsiteX0" fmla="*/ 0 w 403493"/>
                <a:gd name="connsiteY0" fmla="*/ 424285 h 3600400"/>
                <a:gd name="connsiteX1" fmla="*/ 403493 w 403493"/>
                <a:gd name="connsiteY1" fmla="*/ 0 h 3600400"/>
                <a:gd name="connsiteX2" fmla="*/ 403493 w 403493"/>
                <a:gd name="connsiteY2" fmla="*/ 3600400 h 3600400"/>
                <a:gd name="connsiteX3" fmla="*/ 0 w 403493"/>
                <a:gd name="connsiteY3" fmla="*/ 3600400 h 3600400"/>
                <a:gd name="connsiteX4" fmla="*/ 0 w 403493"/>
                <a:gd name="connsiteY4" fmla="*/ 424285 h 36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493" h="3600400">
                  <a:moveTo>
                    <a:pt x="0" y="424285"/>
                  </a:moveTo>
                  <a:lnTo>
                    <a:pt x="403493" y="0"/>
                  </a:lnTo>
                  <a:lnTo>
                    <a:pt x="403493" y="3600400"/>
                  </a:lnTo>
                  <a:lnTo>
                    <a:pt x="0" y="3600400"/>
                  </a:lnTo>
                  <a:lnTo>
                    <a:pt x="0" y="42428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11659" y="1772816"/>
              <a:ext cx="516052" cy="410445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 rot="16200000">
              <a:off x="903470" y="1318704"/>
              <a:ext cx="1328940" cy="919542"/>
              <a:chOff x="668960" y="1196752"/>
              <a:chExt cx="1328940" cy="919542"/>
            </a:xfrm>
          </p:grpSpPr>
          <p:sp>
            <p:nvSpPr>
              <p:cNvPr id="41" name="Hexagon 40"/>
              <p:cNvSpPr/>
              <p:nvPr/>
            </p:nvSpPr>
            <p:spPr>
              <a:xfrm>
                <a:off x="668960" y="1196752"/>
                <a:ext cx="1328940" cy="919542"/>
              </a:xfrm>
              <a:prstGeom prst="hexago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42" name="Hexagon 41"/>
              <p:cNvSpPr/>
              <p:nvPr/>
            </p:nvSpPr>
            <p:spPr>
              <a:xfrm>
                <a:off x="778294" y="1252572"/>
                <a:ext cx="1129410" cy="695339"/>
              </a:xfrm>
              <a:prstGeom prst="hexag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353374" y="1066525"/>
            <a:ext cx="2321152" cy="5388664"/>
            <a:chOff x="1108168" y="1132193"/>
            <a:chExt cx="840598" cy="4745080"/>
          </a:xfrm>
        </p:grpSpPr>
        <p:sp>
          <p:nvSpPr>
            <p:cNvPr id="44" name="Rectangle 16"/>
            <p:cNvSpPr/>
            <p:nvPr/>
          </p:nvSpPr>
          <p:spPr>
            <a:xfrm>
              <a:off x="1112117" y="2276873"/>
              <a:ext cx="403493" cy="3600400"/>
            </a:xfrm>
            <a:custGeom>
              <a:avLst/>
              <a:gdLst>
                <a:gd name="connsiteX0" fmla="*/ 0 w 403493"/>
                <a:gd name="connsiteY0" fmla="*/ 0 h 3600400"/>
                <a:gd name="connsiteX1" fmla="*/ 403493 w 403493"/>
                <a:gd name="connsiteY1" fmla="*/ 0 h 3600400"/>
                <a:gd name="connsiteX2" fmla="*/ 403493 w 403493"/>
                <a:gd name="connsiteY2" fmla="*/ 3600400 h 3600400"/>
                <a:gd name="connsiteX3" fmla="*/ 0 w 403493"/>
                <a:gd name="connsiteY3" fmla="*/ 3600400 h 3600400"/>
                <a:gd name="connsiteX4" fmla="*/ 0 w 403493"/>
                <a:gd name="connsiteY4" fmla="*/ 0 h 3600400"/>
                <a:gd name="connsiteX0" fmla="*/ 0 w 403493"/>
                <a:gd name="connsiteY0" fmla="*/ 424285 h 3600400"/>
                <a:gd name="connsiteX1" fmla="*/ 403493 w 403493"/>
                <a:gd name="connsiteY1" fmla="*/ 0 h 3600400"/>
                <a:gd name="connsiteX2" fmla="*/ 403493 w 403493"/>
                <a:gd name="connsiteY2" fmla="*/ 3600400 h 3600400"/>
                <a:gd name="connsiteX3" fmla="*/ 0 w 403493"/>
                <a:gd name="connsiteY3" fmla="*/ 3600400 h 3600400"/>
                <a:gd name="connsiteX4" fmla="*/ 0 w 403493"/>
                <a:gd name="connsiteY4" fmla="*/ 424285 h 36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493" h="3600400">
                  <a:moveTo>
                    <a:pt x="0" y="424285"/>
                  </a:moveTo>
                  <a:lnTo>
                    <a:pt x="403493" y="0"/>
                  </a:lnTo>
                  <a:lnTo>
                    <a:pt x="403493" y="3600400"/>
                  </a:lnTo>
                  <a:lnTo>
                    <a:pt x="0" y="3600400"/>
                  </a:lnTo>
                  <a:lnTo>
                    <a:pt x="0" y="42428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11659" y="1772816"/>
              <a:ext cx="437107" cy="410445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 rot="16200000">
              <a:off x="873091" y="1367270"/>
              <a:ext cx="1310752" cy="840598"/>
              <a:chOff x="668959" y="1196752"/>
              <a:chExt cx="1310752" cy="840598"/>
            </a:xfrm>
          </p:grpSpPr>
          <p:sp>
            <p:nvSpPr>
              <p:cNvPr id="47" name="Hexagon 46"/>
              <p:cNvSpPr/>
              <p:nvPr/>
            </p:nvSpPr>
            <p:spPr>
              <a:xfrm>
                <a:off x="668959" y="1196752"/>
                <a:ext cx="1310752" cy="840598"/>
              </a:xfrm>
              <a:prstGeom prst="hexagon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48" name="Hexagon 47"/>
              <p:cNvSpPr/>
              <p:nvPr/>
            </p:nvSpPr>
            <p:spPr>
              <a:xfrm>
                <a:off x="778294" y="1252572"/>
                <a:ext cx="1129410" cy="695339"/>
              </a:xfrm>
              <a:prstGeom prst="hexag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994800" y="784020"/>
            <a:ext cx="1440160" cy="2031382"/>
          </a:xfrm>
          <a:prstGeom prst="hexagon">
            <a:avLst>
              <a:gd name="adj" fmla="val 26148"/>
              <a:gd name="vf" fmla="val 11547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611853" y="2947298"/>
            <a:ext cx="235352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accent5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บริโภคอาหารครบ ๓ มื้อ</a:t>
            </a:r>
          </a:p>
          <a:p>
            <a:r>
              <a:rPr lang="th-TH" sz="1600" b="1" dirty="0">
                <a:latin typeface="TH Sarabun New" pitchFamily="34" charset="-34"/>
                <a:cs typeface="TH Sarabun New" pitchFamily="34" charset="-34"/>
              </a:rPr>
              <a:t>  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โดยเฉพาะอาหารมื้อเช้าจัดว่า 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เป็นอาหารมื้อสำคัญที่สุด นอกจากนี้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ยังพบว่าผู้ที่ไม่ได้รับประทานอาหาร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ในมื้อเช้าจะมีผลทำให้เลือดไหลเวียน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ไปเลี้ยงสมองได้ไม่เพียงพอ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 ทำให้ร่างกายขาดความพร้อมใน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การทำงาน การเรียนรู้สึกเฉื่อยชา </a:t>
            </a:r>
          </a:p>
          <a:p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53041" y="2947298"/>
            <a:ext cx="2553904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accent4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บริโภคอาหารอย่างฉลาด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บริโภคพออิ่มและพอดี เช่น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ข้าวสวย ๑-๒ ทัพพี ผัก ๔-๖ ช้อน และ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น้ำสะอาด ๑-๒ แก้ว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เลือกบริโภคอาหารที่ดีมีคุณค่าและ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มีประโชยน์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บริโภคผักผลไม้ไทยแทนของหวาน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ลดการบริโภคอาหารแบบกินจุบจิบ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บริโภคน้ำสะอาดแทนน้ำอัดลม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เมื่อบริโภคอาหารควรเคี้ยวอาหาร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อย่างช้าๆ อย่ารีบร้อน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64278" y="3088061"/>
            <a:ext cx="231024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accent4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บริโภคอาหารอย่างมีสติ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สามารถทดลองอาหารแปลกๆ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ใหม่ๆ ได้เสมอ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บริโภคอาหารให้ครบหมวดหมู่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อย่างพอดี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รู้จักควบคุมอาหาร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ระลึกและมีสติกับสิ่งที่กำลัง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บริโภค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ควรบริโภคอาหารตามมื้อให้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เป็นเวลา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85308" y="729966"/>
            <a:ext cx="1472468" cy="2177718"/>
          </a:xfrm>
          <a:prstGeom prst="hexagon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839361" y="792316"/>
            <a:ext cx="1371493" cy="2053124"/>
          </a:xfrm>
          <a:prstGeom prst="hexagon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grpSp>
        <p:nvGrpSpPr>
          <p:cNvPr id="57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58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59" name="Picture 2" descr="K:\TSM 3-A\Logo Aksorn\Aksorn Charoen Tat_2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3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0" y="-27384"/>
            <a:ext cx="9143999" cy="1269841"/>
            <a:chOff x="0" y="-27384"/>
            <a:chExt cx="9143999" cy="1269841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0" y="620688"/>
              <a:ext cx="91439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Pentagon 60"/>
            <p:cNvSpPr/>
            <p:nvPr/>
          </p:nvSpPr>
          <p:spPr>
            <a:xfrm>
              <a:off x="1331640" y="224644"/>
              <a:ext cx="4608512" cy="684076"/>
            </a:xfrm>
            <a:prstGeom prst="homePlat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820" y="-27384"/>
              <a:ext cx="1269841" cy="1269841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723908" y="37073"/>
              <a:ext cx="53572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60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๓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31640" y="305072"/>
              <a:ext cx="44678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การกำหนดรายการอาหารที่เหมาะสมกับวัย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9553" y="1196752"/>
            <a:ext cx="7992888" cy="1180003"/>
            <a:chOff x="539553" y="1340769"/>
            <a:chExt cx="7992888" cy="1180003"/>
          </a:xfrm>
        </p:grpSpPr>
        <p:sp>
          <p:nvSpPr>
            <p:cNvPr id="11" name="Rounded Rectangle 10"/>
            <p:cNvSpPr/>
            <p:nvPr/>
          </p:nvSpPr>
          <p:spPr>
            <a:xfrm>
              <a:off x="539553" y="1340769"/>
              <a:ext cx="7992888" cy="118000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1560" y="1412776"/>
              <a:ext cx="791114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     อาหารเป็นสิ่งสำคัญต่อการเจริญเติบโตและการทำงานของอวัยวะต่างๆภายในร่างกาย การได้รับ</a:t>
              </a:r>
            </a:p>
            <a:p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สารอาหารตามความต้องการของร่างกายในแต่ละช่วงวัยนั่นจะส่งผลให้ร่างกายเจริญเติบโต และพัฒนา</a:t>
              </a:r>
            </a:p>
            <a:p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การตามวัยที่เหมาะสม  การกำหนดรายการอาหารที่เหมาะสมกับวัย ดังนี้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4716016" y="2420888"/>
            <a:ext cx="72008" cy="414899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7391" y="2636912"/>
            <a:ext cx="3668585" cy="913786"/>
            <a:chOff x="687391" y="2636912"/>
            <a:chExt cx="3668585" cy="913786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687391" y="2645296"/>
              <a:ext cx="3668585" cy="864096"/>
            </a:xfrm>
            <a:prstGeom prst="round1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7392" y="2636912"/>
              <a:ext cx="982270" cy="8724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695520">
              <a:off x="901087" y="2758265"/>
              <a:ext cx="500421" cy="636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979712" y="2719701"/>
              <a:ext cx="20457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อาหารสำหรับวัยทารก</a:t>
              </a:r>
            </a:p>
            <a:p>
              <a:r>
                <a:rPr lang="th-TH" sz="24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    (แรกเกิด  - ๒ ปี)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41401" y="2636912"/>
            <a:ext cx="3460171" cy="936104"/>
            <a:chOff x="5141401" y="2636912"/>
            <a:chExt cx="3460171" cy="936104"/>
          </a:xfrm>
        </p:grpSpPr>
        <p:sp>
          <p:nvSpPr>
            <p:cNvPr id="31" name="Round Single Corner Rectangle 30"/>
            <p:cNvSpPr/>
            <p:nvPr/>
          </p:nvSpPr>
          <p:spPr>
            <a:xfrm flipH="1" flipV="1">
              <a:off x="5141401" y="2636912"/>
              <a:ext cx="3460171" cy="864096"/>
            </a:xfrm>
            <a:prstGeom prst="round1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13410" y="2742019"/>
              <a:ext cx="23775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อาหารสำหรับวัยก่อนเรียน</a:t>
              </a:r>
            </a:p>
            <a:p>
              <a:r>
                <a:rPr lang="th-TH" sz="24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        (๓ - ๖ ปี)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19302" y="2640227"/>
              <a:ext cx="982270" cy="8724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19302" y="2645296"/>
              <a:ext cx="982270" cy="85451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141401" y="4063339"/>
            <a:ext cx="3460171" cy="877829"/>
            <a:chOff x="5141401" y="4063339"/>
            <a:chExt cx="3460171" cy="877829"/>
          </a:xfrm>
        </p:grpSpPr>
        <p:sp>
          <p:nvSpPr>
            <p:cNvPr id="32" name="Round Single Corner Rectangle 31"/>
            <p:cNvSpPr/>
            <p:nvPr/>
          </p:nvSpPr>
          <p:spPr>
            <a:xfrm flipH="1" flipV="1">
              <a:off x="5141401" y="4063339"/>
              <a:ext cx="3460171" cy="864096"/>
            </a:xfrm>
            <a:prstGeom prst="round1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12100" y="4077072"/>
              <a:ext cx="1819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อาหารสำหรับวัยรุ่น</a:t>
              </a:r>
            </a:p>
            <a:p>
              <a:r>
                <a:rPr lang="th-TH" sz="24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    (๑๓ – ๑๙ ปี)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619302" y="4068688"/>
              <a:ext cx="982270" cy="8724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2178" y="4077073"/>
              <a:ext cx="979394" cy="85036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141402" y="5440511"/>
            <a:ext cx="3463046" cy="940817"/>
            <a:chOff x="5141402" y="5440511"/>
            <a:chExt cx="3463046" cy="940817"/>
          </a:xfrm>
        </p:grpSpPr>
        <p:sp>
          <p:nvSpPr>
            <p:cNvPr id="33" name="Round Single Corner Rectangle 32"/>
            <p:cNvSpPr/>
            <p:nvPr/>
          </p:nvSpPr>
          <p:spPr>
            <a:xfrm flipH="1" flipV="1">
              <a:off x="5141402" y="5448895"/>
              <a:ext cx="3460170" cy="864096"/>
            </a:xfrm>
            <a:prstGeom prst="round1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41346" y="5550331"/>
              <a:ext cx="21515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อาหารสำหรับวัยสูงอายุ</a:t>
              </a:r>
            </a:p>
            <a:p>
              <a:r>
                <a:rPr lang="th-TH" sz="24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    (๖๐ ปี ขึ้นไป)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622178" y="5440511"/>
              <a:ext cx="982270" cy="8724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2178" y="5444198"/>
              <a:ext cx="975608" cy="86512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11560" y="5448895"/>
            <a:ext cx="3722397" cy="932433"/>
            <a:chOff x="611560" y="5448895"/>
            <a:chExt cx="3722397" cy="932433"/>
          </a:xfrm>
        </p:grpSpPr>
        <p:sp>
          <p:nvSpPr>
            <p:cNvPr id="30" name="Round Single Corner Rectangle 29"/>
            <p:cNvSpPr/>
            <p:nvPr/>
          </p:nvSpPr>
          <p:spPr>
            <a:xfrm flipV="1">
              <a:off x="611560" y="5448895"/>
              <a:ext cx="3722397" cy="864096"/>
            </a:xfrm>
            <a:prstGeom prst="round1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06394" y="5550331"/>
              <a:ext cx="21034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อาหารสำหรับวัยผู้ใหญ่</a:t>
              </a:r>
            </a:p>
            <a:p>
              <a:r>
                <a:rPr lang="th-TH" sz="24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       (๒๐ – ๕๙ ปี)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1560" y="5448895"/>
              <a:ext cx="982270" cy="8724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60" y="5448895"/>
              <a:ext cx="982270" cy="87248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75705" y="4077072"/>
            <a:ext cx="3680271" cy="872480"/>
            <a:chOff x="675705" y="4077072"/>
            <a:chExt cx="3680271" cy="872480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687391" y="4077072"/>
              <a:ext cx="3668585" cy="864096"/>
            </a:xfrm>
            <a:prstGeom prst="round1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75705" y="4077072"/>
              <a:ext cx="982270" cy="8724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56383" y="4096438"/>
              <a:ext cx="20024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อาหารสำหรับวัยเรียน</a:t>
              </a:r>
            </a:p>
            <a:p>
              <a:r>
                <a:rPr lang="th-TH" sz="24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      (๗ - ๑๒ ปี)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3568" y="4077073"/>
              <a:ext cx="974407" cy="864095"/>
            </a:xfrm>
            <a:prstGeom prst="rect">
              <a:avLst/>
            </a:prstGeom>
          </p:spPr>
        </p:pic>
      </p:grpSp>
      <p:sp>
        <p:nvSpPr>
          <p:cNvPr id="20" name="Oval 19"/>
          <p:cNvSpPr/>
          <p:nvPr/>
        </p:nvSpPr>
        <p:spPr>
          <a:xfrm>
            <a:off x="4571999" y="2852935"/>
            <a:ext cx="360041" cy="36004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571999" y="4257495"/>
            <a:ext cx="360041" cy="36004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579085" y="5705114"/>
            <a:ext cx="360041" cy="36004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55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56" name="Picture 2" descr="K:\TSM 3-A\Logo Aksorn\Aksorn Charoen Tat_2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" name="รูปภาพ 11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646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2188</Words>
  <Application>Microsoft Office PowerPoint</Application>
  <PresentationFormat>นำเสนอทางหน้าจอ (4:3)</PresentationFormat>
  <Paragraphs>311</Paragraphs>
  <Slides>19</Slides>
  <Notes>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6" baseType="lpstr">
      <vt:lpstr>Calibri</vt:lpstr>
      <vt:lpstr>Arial</vt:lpstr>
      <vt:lpstr>Angsana New</vt:lpstr>
      <vt:lpstr>TH Sarabun New Bold</vt:lpstr>
      <vt:lpstr>TH Sarabun New</vt:lpstr>
      <vt:lpstr>Cordia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Supappon Tasvad</dc:creator>
  <cp:lastModifiedBy>Taksaporn Seemek</cp:lastModifiedBy>
  <cp:revision>100</cp:revision>
  <dcterms:created xsi:type="dcterms:W3CDTF">2017-02-02T08:02:00Z</dcterms:created>
  <dcterms:modified xsi:type="dcterms:W3CDTF">2022-06-08T11:50:56Z</dcterms:modified>
</cp:coreProperties>
</file>