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ngsana New" panose="02020603050405020304" pitchFamily="18" charset="-34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TH Sarabun New Bold" panose="020B0502040204020203" charset="-34"/>
      <p:bold r:id="rId25"/>
    </p:embeddedFont>
    <p:embeddedFont>
      <p:font typeface="Cordia New" panose="020B0304020202020204" pitchFamily="34" charset="-34"/>
      <p:regular r:id="rId26"/>
      <p:bold r:id="rId27"/>
      <p:italic r:id="rId28"/>
      <p:boldItalic r:id="rId29"/>
    </p:embeddedFont>
    <p:embeddedFont>
      <p:font typeface="TH Sarabun New" panose="020B0502040204020203" charset="-34"/>
      <p:regular r:id="rId30"/>
      <p:bold r:id="rId31"/>
      <p:italic r:id="rId32"/>
      <p:boldItalic r:id="rId3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7"/>
    <a:srgbClr val="FEF1E6"/>
    <a:srgbClr val="FB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620A-560C-4B89-9B9F-E34CB4EB42FA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C9642-8ECC-4AC8-91E5-29CFDAC33CA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237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99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133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72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7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08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616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3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632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92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72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24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F868-FFB9-4B1D-9258-18CA1176E1AF}" type="datetimeFigureOut">
              <a:rPr lang="th-TH" smtClean="0"/>
              <a:t>30/01/67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2E2D-D723-4418-B211-B4CB18F037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150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5/&#3627;&#3609;&#3656;&#3623;&#3618;%205_&#3629;&#3634;&#3627;&#3634;&#3619;&#3607;&#3637;&#3656;&#3648;&#3627;&#3617;&#3634;&#3632;&#3626;&#3617;&#3585;&#3633;&#3610;&#3623;&#3633;&#3618;.pptx" TargetMode="External"/><Relationship Id="rId13" Type="http://schemas.openxmlformats.org/officeDocument/2006/relationships/hyperlink" Target="../&#3627;&#3609;&#3656;&#3623;&#3618;10/&#3627;&#3609;&#3656;&#3623;&#3618;10_&#3585;&#3634;&#3619;&#3594;&#3656;&#3623;&#3618;&#3615;&#3639;&#3657;&#3609;&#3588;&#3639;&#3609;&#3594;&#3637;&#3614;.pptx" TargetMode="External"/><Relationship Id="rId18" Type="http://schemas.openxmlformats.org/officeDocument/2006/relationships/hyperlink" Target="../../3_PowerPoint_&#3611;&#3619;&#3632;&#3585;&#3629;&#3610;&#3585;&#3634;&#3619;&#3626;&#3629;&#3609;" TargetMode="External"/><Relationship Id="rId3" Type="http://schemas.openxmlformats.org/officeDocument/2006/relationships/image" Target="../media/image2.jpeg"/><Relationship Id="rId21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7" Type="http://schemas.openxmlformats.org/officeDocument/2006/relationships/hyperlink" Target="../&#3627;&#3609;&#3656;&#3623;&#3618;4/&#3627;&#3609;&#3656;&#3623;&#3618;%204_&#3585;&#3634;&#3619;&#3626;&#3619;&#3657;&#3634;&#3591;&#3626;&#3633;&#3617;&#3614;&#3633;&#3609;&#3608;&#3616;&#3634;&#3614;&#3651;&#3609;&#3588;&#3619;&#3629;&#3610;&#3588;&#3619;&#3633;&#3623;.pptx" TargetMode="External"/><Relationship Id="rId12" Type="http://schemas.openxmlformats.org/officeDocument/2006/relationships/hyperlink" Target="../&#3627;&#3609;&#3656;&#3623;&#3618;9/&#3627;&#3609;&#3656;&#3623;&#3618;9_&#3614;&#3620;&#3605;&#3636;&#3585;&#3619;&#3619;&#3617;&#3648;&#3626;&#3637;&#3656;&#3618;&#3591;&#3605;&#3656;&#3629;&#3626;&#3640;&#3586;&#3616;&#3634;&#3614;&#3649;&#3621;&#3632;&#3588;&#3623;&#3634;&#3617;&#3619;&#3640;&#3609;&#3649;&#3619;&#3591;.pptx" TargetMode="External"/><Relationship Id="rId17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20" Type="http://schemas.openxmlformats.org/officeDocument/2006/relationships/hyperlink" Target="../../5_&#3651;&#3610;&#3591;&#3634;&#3609;_&#3648;&#3593;&#3621;&#361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3/&#3627;&#3609;&#3656;&#3623;&#3618;%203_&#3629;&#3609;&#3634;&#3617;&#3633;&#3618;&#3648;&#3592;&#3619;&#3636;&#3597;&#3614;&#3633;&#3609;&#3608;&#3640;&#3660;&#3649;&#3621;&#3632;&#3585;&#3634;&#3619;&#3605;&#3633;&#3657;&#3591;&#3588;&#3619;&#3619;&#3616;&#3660;.pptx" TargetMode="External"/><Relationship Id="rId11" Type="http://schemas.openxmlformats.org/officeDocument/2006/relationships/hyperlink" Target="../&#3627;&#3609;&#3656;&#3623;&#3618;8/&#3627;&#3609;&#3656;&#3623;&#3618;8_&#3585;&#3634;&#3619;&#3614;&#3633;&#3602;&#3609;&#3634;&#3626;&#3617;&#3619;&#3619;&#3606;&#3616;&#3634;&#3614;&#3607;&#3634;&#3591;&#3585;&#3634;&#3618;&#3648;&#3614;&#3639;&#3656;&#3629;&#3626;&#3640;&#3586;&#3616;&#3634;&#3614;.pptx" TargetMode="External"/><Relationship Id="rId24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5" Type="http://schemas.openxmlformats.org/officeDocument/2006/relationships/hyperlink" Target="../&#3627;&#3609;&#3656;&#3623;&#3618;2/&#3627;&#3609;&#3656;&#3623;&#3618;%202_&#3629;&#3636;&#3607;&#3608;&#3636;&#3614;&#3621;&#3586;&#3629;&#3591;&#3626;&#3633;&#3591;&#3588;&#3617;&#3605;&#3656;&#3629;&#3614;&#3633;&#3602;&#3609;&#3634;&#3585;&#3634;&#3619;&#3586;&#3629;&#3591;&#3623;&#3633;&#3618;&#3619;&#3640;&#3656;&#3609;.pptx" TargetMode="External"/><Relationship Id="rId15" Type="http://schemas.openxmlformats.org/officeDocument/2006/relationships/image" Target="../media/image3.png"/><Relationship Id="rId23" Type="http://schemas.openxmlformats.org/officeDocument/2006/relationships/hyperlink" Target="../../8_&#3648;&#3626;&#3619;&#3636;&#3617;&#3626;&#3634;&#3619;&#3632;" TargetMode="External"/><Relationship Id="rId10" Type="http://schemas.openxmlformats.org/officeDocument/2006/relationships/hyperlink" Target="../&#3627;&#3609;&#3656;&#3623;&#3618;7/&#3627;&#3609;&#3656;&#3623;&#3618;7_&#3585;&#3634;&#3619;&#3626;&#3619;&#3657;&#3634;&#3591;&#3648;&#3626;&#3619;&#3636;&#3617;&#3626;&#3640;&#3586;&#3616;&#3634;&#3614;&#3651;&#3609;&#3594;&#3640;&#3617;&#3594;&#3609;.pptx" TargetMode="External"/><Relationship Id="rId19" Type="http://schemas.openxmlformats.org/officeDocument/2006/relationships/hyperlink" Target="../../4_Clip" TargetMode="External"/><Relationship Id="rId4" Type="http://schemas.microsoft.com/office/2007/relationships/hdphoto" Target="../media/hdphoto1.wdp"/><Relationship Id="rId9" Type="http://schemas.openxmlformats.org/officeDocument/2006/relationships/hyperlink" Target="../&#3627;&#3609;&#3656;&#3623;&#3618;1/&#3627;&#3609;&#3656;&#3623;&#3618;1_&#3623;&#3633;&#3618;&#3649;&#3621;&#3632;&#3585;&#3634;&#3619;&#3648;&#3611;&#3621;&#3637;&#3656;&#3618;&#3609;&#3649;&#3611;&#3621;&#3591;.pptx" TargetMode="External"/><Relationship Id="rId14" Type="http://schemas.openxmlformats.org/officeDocument/2006/relationships/hyperlink" Target="../&#3627;&#3609;&#3656;&#3623;&#3618;6/&#3627;&#3609;&#3656;&#3623;&#3618;%206_&#3650;&#3619;&#3588;&#3649;&#3621;&#3632;&#3585;&#3634;&#3619;&#3611;&#3657;&#3629;&#3591;&#3585;&#3633;&#3609;.pptx" TargetMode="External"/><Relationship Id="rId22" Type="http://schemas.openxmlformats.org/officeDocument/2006/relationships/hyperlink" Target="../../7_&#3585;&#3634;&#3619;&#3623;&#3633;&#3604;&#3649;&#3621;&#3632;&#3611;&#3619;&#3632;&#3648;&#3617;&#3636;&#3609;&#3612;&#3621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.xm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microsoft.com/office/2007/relationships/hdphoto" Target="../media/hdphoto18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8.wdp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microsoft.com/office/2007/relationships/hdphoto" Target="../media/hdphoto3.wdp"/><Relationship Id="rId21" Type="http://schemas.microsoft.com/office/2007/relationships/hdphoto" Target="../media/hdphoto12.wdp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microsoft.com/office/2007/relationships/hdphoto" Target="../media/hdphoto10.wdp"/><Relationship Id="rId25" Type="http://schemas.microsoft.com/office/2007/relationships/hdphoto" Target="../media/hdphoto14.wdp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24" Type="http://schemas.openxmlformats.org/officeDocument/2006/relationships/image" Target="../media/image23.png"/><Relationship Id="rId32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microsoft.com/office/2007/relationships/hdphoto" Target="../media/hdphoto11.wdp"/><Relationship Id="rId31" Type="http://schemas.openxmlformats.org/officeDocument/2006/relationships/slide" Target="slide1.xml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microsoft.com/office/2007/relationships/hdphoto" Target="../media/hdphoto15.wdp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287428"/>
            <a:chOff x="-252538" y="0"/>
            <a:chExt cx="9396538" cy="128742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287428"/>
              <a:chOff x="0" y="0"/>
              <a:chExt cx="9144000" cy="128742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457200" algn="r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i="0" u="none" strike="noStrike" kern="1200" cap="none" spc="0" baseline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</a:t>
                </a:r>
                <a:r>
                  <a:rPr lang="th-TH" sz="3000" b="1" i="0" u="none" strike="noStrike" kern="1200" cap="none" spc="0" dirty="0">
                    <a:solidFill>
                      <a:srgbClr val="FFFFFF"/>
                    </a:solidFill>
                    <a:uFillTx/>
                    <a:latin typeface="TH Sarabun New" pitchFamily="34" charset="-34"/>
                    <a:cs typeface="TH Sarabun New" pitchFamily="34" charset="-34"/>
                  </a:rPr>
                  <a:t> ๓</a:t>
                </a:r>
                <a:endParaRPr lang="en-US" sz="3000" b="1" i="0" u="none" strike="noStrike" kern="1200" cap="none" spc="0" baseline="0" dirty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3600" b="1" dirty="0">
                  <a:solidFill>
                    <a:srgbClr val="FFC00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1751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chemeClr val="accent1">
                        <a:lumMod val="75000"/>
                      </a:schemeClr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chemeClr val="accent1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C:\Users\TSM3-A_Taksaporn\Desktop\pic สุข-ม.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658" b="10613"/>
          <a:stretch/>
        </p:blipFill>
        <p:spPr bwMode="auto">
          <a:xfrm>
            <a:off x="2463046" y="1988840"/>
            <a:ext cx="6429434" cy="3997159"/>
          </a:xfrm>
          <a:prstGeom prst="roundRect">
            <a:avLst>
              <a:gd name="adj" fmla="val 53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0" name="สี่เหลี่ยมผืนผ้า 28"/>
          <p:cNvSpPr/>
          <p:nvPr/>
        </p:nvSpPr>
        <p:spPr>
          <a:xfrm>
            <a:off x="0" y="1268760"/>
            <a:ext cx="1706920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2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3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26876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4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26876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65" name="สี่เหลี่ยมผืนผ้า 33"/>
          <p:cNvSpPr/>
          <p:nvPr/>
        </p:nvSpPr>
        <p:spPr>
          <a:xfrm>
            <a:off x="7427236" y="1268760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 29">
            <a:hlinkClick r:id="rId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268760"/>
            <a:ext cx="1143000" cy="2985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7" name="สี่เหลี่ยมผืนผ้า 28"/>
          <p:cNvSpPr/>
          <p:nvPr/>
        </p:nvSpPr>
        <p:spPr>
          <a:xfrm>
            <a:off x="0" y="1571591"/>
            <a:ext cx="170692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1" name="สี่เหลี่ยมผืนผ้า 29">
            <a:hlinkClick r:id="rId1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849920" y="1566313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30">
            <a:hlinkClick r:id="rId11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92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๘</a:t>
            </a:r>
          </a:p>
        </p:txBody>
      </p:sp>
      <p:sp>
        <p:nvSpPr>
          <p:cNvPr id="83" name="สี่เหลี่ยมผืนผ้า 31">
            <a:hlinkClick r:id="rId12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35920" y="1566313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๙</a:t>
            </a:r>
          </a:p>
        </p:txBody>
      </p:sp>
      <p:sp>
        <p:nvSpPr>
          <p:cNvPr id="84" name="สี่เหลี่ยมผืนผ้า 32">
            <a:hlinkClick r:id="rId13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278920" y="1566313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๑๐</a:t>
            </a:r>
          </a:p>
        </p:txBody>
      </p:sp>
      <p:sp>
        <p:nvSpPr>
          <p:cNvPr id="85" name="สี่เหลี่ยมผืนผ้า 33"/>
          <p:cNvSpPr/>
          <p:nvPr/>
        </p:nvSpPr>
        <p:spPr>
          <a:xfrm>
            <a:off x="7427236" y="1566313"/>
            <a:ext cx="1716763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6" name="สี่เหลี่ยมผืนผ้า 29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706920" y="1571591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pic>
        <p:nvPicPr>
          <p:cNvPr id="55" name="Picture 3" descr="C:\Users\FL4_Sirirat-Lon\Desktop\Picture3.png">
            <a:extLst>
              <a:ext uri="{FF2B5EF4-FFF2-40B4-BE49-F238E27FC236}">
                <a16:creationId xmlns:a16="http://schemas.microsoft.com/office/drawing/2014/main" xmlns="" id="{4AB5F4BE-A440-46AC-A637-7A57EDDC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49147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FL4_Sirirat-Lon\Desktop\Picture3.png">
            <a:extLst>
              <a:ext uri="{FF2B5EF4-FFF2-40B4-BE49-F238E27FC236}">
                <a16:creationId xmlns:a16="http://schemas.microsoft.com/office/drawing/2014/main" xmlns="" id="{5F7E14B7-CFAF-41F1-957A-3B5FFB4F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081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FL4_Sirirat-Lon\Desktop\Picture3.png">
            <a:extLst>
              <a:ext uri="{FF2B5EF4-FFF2-40B4-BE49-F238E27FC236}">
                <a16:creationId xmlns:a16="http://schemas.microsoft.com/office/drawing/2014/main" xmlns="" id="{36C03531-1B1E-46A6-AAB0-7F8B34F7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681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FL4_Sirirat-Lon\Desktop\Picture3.png">
            <a:extLst>
              <a:ext uri="{FF2B5EF4-FFF2-40B4-BE49-F238E27FC236}">
                <a16:creationId xmlns:a16="http://schemas.microsoft.com/office/drawing/2014/main" xmlns="" id="{B5903658-6C90-4E00-AA49-DD374C34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8282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FL4_Sirirat-Lon\Desktop\Picture3.png">
            <a:extLst>
              <a:ext uri="{FF2B5EF4-FFF2-40B4-BE49-F238E27FC236}">
                <a16:creationId xmlns:a16="http://schemas.microsoft.com/office/drawing/2014/main" xmlns="" id="{0563DFDF-06E4-4037-A4F8-B1FC122F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18826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FL4_Sirirat-Lon\Desktop\Picture3.png">
            <a:extLst>
              <a:ext uri="{FF2B5EF4-FFF2-40B4-BE49-F238E27FC236}">
                <a16:creationId xmlns:a16="http://schemas.microsoft.com/office/drawing/2014/main" xmlns="" id="{28CBA8F6-1B67-4F88-8766-8B2CDB43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4830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24">
            <a:hlinkClick r:id="rId16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C705578F-FA2A-40A1-A6A3-B43279D79EF9}"/>
              </a:ext>
            </a:extLst>
          </p:cNvPr>
          <p:cNvSpPr txBox="1"/>
          <p:nvPr/>
        </p:nvSpPr>
        <p:spPr>
          <a:xfrm>
            <a:off x="42990" y="193241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๑_หลักสูตรวิชาสุขศึกษา</a:t>
            </a:r>
          </a:p>
        </p:txBody>
      </p:sp>
      <p:sp>
        <p:nvSpPr>
          <p:cNvPr id="89" name="TextBox 24">
            <a:hlinkClick r:id="rId17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3329A3D7-5E16-41EA-872F-2024DE9CD1AB}"/>
              </a:ext>
            </a:extLst>
          </p:cNvPr>
          <p:cNvSpPr txBox="1"/>
          <p:nvPr/>
        </p:nvSpPr>
        <p:spPr>
          <a:xfrm>
            <a:off x="42990" y="227309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sp>
        <p:nvSpPr>
          <p:cNvPr id="91" name="TextBox 24">
            <a:hlinkClick r:id="rId18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FAC39148-1BB1-49DB-97BA-A8743DA5BD64}"/>
              </a:ext>
            </a:extLst>
          </p:cNvPr>
          <p:cNvSpPr txBox="1"/>
          <p:nvPr/>
        </p:nvSpPr>
        <p:spPr>
          <a:xfrm>
            <a:off x="42990" y="264453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92" name="TextBox 24">
            <a:hlinkClick r:id="rId19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128F8E9D-4549-4381-A587-7F69F39CFA30}"/>
              </a:ext>
            </a:extLst>
          </p:cNvPr>
          <p:cNvSpPr txBox="1"/>
          <p:nvPr/>
        </p:nvSpPr>
        <p:spPr>
          <a:xfrm>
            <a:off x="42990" y="298610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3" name="TextBox 24">
            <a:hlinkClick r:id="rId20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6CCD9AE9-5181-4FE0-B005-97FA6D52A880}"/>
              </a:ext>
            </a:extLst>
          </p:cNvPr>
          <p:cNvSpPr txBox="1"/>
          <p:nvPr/>
        </p:nvSpPr>
        <p:spPr>
          <a:xfrm>
            <a:off x="42990" y="334831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๕_ใบงาน_เฉลย</a:t>
            </a:r>
          </a:p>
        </p:txBody>
      </p:sp>
      <p:sp>
        <p:nvSpPr>
          <p:cNvPr id="94" name="TextBox 24">
            <a:hlinkClick r:id="rId21" action="ppaction://hlinkfile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A0EF61B6-9A37-425F-8389-43498FB17916}"/>
              </a:ext>
            </a:extLst>
          </p:cNvPr>
          <p:cNvSpPr txBox="1"/>
          <p:nvPr/>
        </p:nvSpPr>
        <p:spPr>
          <a:xfrm>
            <a:off x="42990" y="371051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๖_ข้อสอบประจำหน่วย_เฉลย</a:t>
            </a:r>
          </a:p>
        </p:txBody>
      </p:sp>
      <p:pic>
        <p:nvPicPr>
          <p:cNvPr id="95" name="Picture 3" descr="C:\Users\FL4_Sirirat-Lon\Desktop\Picture3.png">
            <a:extLst>
              <a:ext uri="{FF2B5EF4-FFF2-40B4-BE49-F238E27FC236}">
                <a16:creationId xmlns:a16="http://schemas.microsoft.com/office/drawing/2014/main" xmlns="" id="{074A5E2E-064A-4FD3-97DE-C6AE9277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0834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24">
            <a:hlinkClick r:id="rId22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9FF28ABD-E7BD-4D75-9CB5-FE17CEB08EB1}"/>
              </a:ext>
            </a:extLst>
          </p:cNvPr>
          <p:cNvSpPr txBox="1"/>
          <p:nvPr/>
        </p:nvSpPr>
        <p:spPr>
          <a:xfrm>
            <a:off x="42990" y="407488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pic>
        <p:nvPicPr>
          <p:cNvPr id="97" name="Picture 3" descr="C:\Users\FL4_Sirirat-Lon\Desktop\Picture3.png">
            <a:extLst>
              <a:ext uri="{FF2B5EF4-FFF2-40B4-BE49-F238E27FC236}">
                <a16:creationId xmlns:a16="http://schemas.microsoft.com/office/drawing/2014/main" xmlns="" id="{4B465315-917D-4524-9816-A23DE2EF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6838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24">
            <a:hlinkClick r:id="rId23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02F4DCBC-D3B4-473C-B0B5-07817A2F9DE1}"/>
              </a:ext>
            </a:extLst>
          </p:cNvPr>
          <p:cNvSpPr txBox="1"/>
          <p:nvPr/>
        </p:nvSpPr>
        <p:spPr>
          <a:xfrm>
            <a:off x="42990" y="443492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99" name="Picture 3" descr="C:\Users\FL4_Sirirat-Lon\Desktop\Picture3.png">
            <a:extLst>
              <a:ext uri="{FF2B5EF4-FFF2-40B4-BE49-F238E27FC236}">
                <a16:creationId xmlns:a16="http://schemas.microsoft.com/office/drawing/2014/main" xmlns="" id="{D12BB691-7D6A-4DF0-A520-8366E3B5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628426"/>
            <a:ext cx="2736304" cy="6727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24">
            <a:hlinkClick r:id="rId24" action="ppaction://hlinkfil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03B9EAD8-90B0-493D-AB73-C520AD6A531B}"/>
              </a:ext>
            </a:extLst>
          </p:cNvPr>
          <p:cNvSpPr txBox="1"/>
          <p:nvPr/>
        </p:nvSpPr>
        <p:spPr>
          <a:xfrm>
            <a:off x="42990" y="479496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216175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572000" y="1272984"/>
            <a:ext cx="4572000" cy="5544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68760"/>
            <a:ext cx="4572000" cy="5544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96" y="100081"/>
            <a:ext cx="6408712" cy="736631"/>
            <a:chOff x="0" y="182542"/>
            <a:chExt cx="6408712" cy="736631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0" y="182542"/>
              <a:ext cx="6408712" cy="720080"/>
            </a:xfrm>
            <a:prstGeom prst="round2DiagRect">
              <a:avLst>
                <a:gd name="adj1" fmla="val 47451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560" y="211287"/>
              <a:ext cx="53046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>
                  <a:latin typeface="TH Sarabun New" pitchFamily="34" charset="-34"/>
                  <a:cs typeface="TH Sarabun New" pitchFamily="34" charset="-34"/>
                </a:rPr>
                <a:t>แนวทางแก้ไขปัญหาสุขภาพในชุมชน</a:t>
              </a:r>
            </a:p>
          </p:txBody>
        </p:sp>
        <p:sp>
          <p:nvSpPr>
            <p:cNvPr id="7" name="Right Triangle 6"/>
            <p:cNvSpPr/>
            <p:nvPr/>
          </p:nvSpPr>
          <p:spPr>
            <a:xfrm rot="10800000">
              <a:off x="6050656" y="188640"/>
              <a:ext cx="358056" cy="36004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0" y="522117"/>
              <a:ext cx="360040" cy="36004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83568" y="908720"/>
            <a:ext cx="3240360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บทบาทของหน่วยงานต่างๆ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92080" y="908720"/>
            <a:ext cx="3240360" cy="5040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 New" pitchFamily="34" charset="-34"/>
                <a:cs typeface="TH Sarabun New" pitchFamily="34" charset="-34"/>
              </a:rPr>
              <a:t>บทบาทของนักเรียน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0922" y="2337180"/>
            <a:ext cx="4110713" cy="769441"/>
            <a:chOff x="270922" y="2337180"/>
            <a:chExt cx="4110713" cy="7694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922" y="2337180"/>
              <a:ext cx="556662" cy="633282"/>
            </a:xfrm>
            <a:prstGeom prst="ellips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899592" y="2337180"/>
              <a:ext cx="3482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ควบคุมอัตราการเพิ่มขึ้นของจำนวนประชากร</a:t>
              </a:r>
            </a:p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ด้วยวิธีการคุมกำเนิด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1520" y="3442970"/>
            <a:ext cx="3710986" cy="769441"/>
            <a:chOff x="251520" y="3442970"/>
            <a:chExt cx="3710986" cy="76944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01008"/>
              <a:ext cx="614439" cy="608689"/>
            </a:xfrm>
            <a:prstGeom prst="ellipse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918083" y="3442970"/>
              <a:ext cx="30444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จัดสวัสดิการในการรักษาพยาบาลให้แก่</a:t>
              </a:r>
            </a:p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ผู้ที่ยากจน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520" y="4536702"/>
            <a:ext cx="4259748" cy="802167"/>
            <a:chOff x="251520" y="4536702"/>
            <a:chExt cx="4259748" cy="802167"/>
          </a:xfrm>
        </p:grpSpPr>
        <p:grpSp>
          <p:nvGrpSpPr>
            <p:cNvPr id="9" name="Group 8"/>
            <p:cNvGrpSpPr/>
            <p:nvPr/>
          </p:nvGrpSpPr>
          <p:grpSpPr>
            <a:xfrm>
              <a:off x="251520" y="4536702"/>
              <a:ext cx="622682" cy="622681"/>
              <a:chOff x="251520" y="4536702"/>
              <a:chExt cx="622682" cy="62268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51520" y="4536702"/>
                <a:ext cx="622682" cy="62268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2778" y="4643612"/>
                <a:ext cx="329976" cy="338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3091" y="4812823"/>
                <a:ext cx="473266" cy="310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945868" y="4569428"/>
              <a:ext cx="35654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จัดให้มีการกระจายของบุคลากรทางการแพทย์</a:t>
              </a:r>
            </a:p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และสถานบริการสุขภาพอย่างทั่วถึง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520" y="5542186"/>
            <a:ext cx="4241879" cy="769441"/>
            <a:chOff x="251520" y="5542186"/>
            <a:chExt cx="4241879" cy="769441"/>
          </a:xfrm>
        </p:grpSpPr>
        <p:grpSp>
          <p:nvGrpSpPr>
            <p:cNvPr id="24" name="Group 23"/>
            <p:cNvGrpSpPr/>
            <p:nvPr/>
          </p:nvGrpSpPr>
          <p:grpSpPr>
            <a:xfrm>
              <a:off x="251520" y="5577540"/>
              <a:ext cx="648072" cy="648072"/>
              <a:chOff x="5796136" y="3284984"/>
              <a:chExt cx="941960" cy="94196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96136" y="3284984"/>
                <a:ext cx="941960" cy="94196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8638" y="3456918"/>
                <a:ext cx="595101" cy="63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919985" y="5542186"/>
              <a:ext cx="35734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ส่งเสริมแนวทางการสร้างเสริมสุขภาพในชุมชน</a:t>
              </a:r>
            </a:p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ด้วยกระบวนการสารธารณสุขมูลฐาน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16016" y="2274387"/>
            <a:ext cx="4047472" cy="1110481"/>
            <a:chOff x="4716016" y="2274387"/>
            <a:chExt cx="4047472" cy="1110481"/>
          </a:xfrm>
        </p:grpSpPr>
        <p:sp>
          <p:nvSpPr>
            <p:cNvPr id="31" name="Oval 30"/>
            <p:cNvSpPr/>
            <p:nvPr/>
          </p:nvSpPr>
          <p:spPr>
            <a:xfrm>
              <a:off x="4716016" y="2274387"/>
              <a:ext cx="1100360" cy="11003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506" y="2405648"/>
              <a:ext cx="852432" cy="690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868144" y="2276872"/>
              <a:ext cx="28953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การปรับปรุงสภาพแวดล้อม  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จัดการสุขาภิบาล สิ่งแวดล้อม เพื่อลด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ปัญหามลภาวะต่างๆ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16016" y="3544373"/>
            <a:ext cx="4195075" cy="1219013"/>
            <a:chOff x="4716016" y="3544373"/>
            <a:chExt cx="4195075" cy="1219013"/>
          </a:xfrm>
        </p:grpSpPr>
        <p:sp>
          <p:nvSpPr>
            <p:cNvPr id="42" name="Oval 41"/>
            <p:cNvSpPr/>
            <p:nvPr/>
          </p:nvSpPr>
          <p:spPr>
            <a:xfrm>
              <a:off x="4716016" y="3544373"/>
              <a:ext cx="1100360" cy="11003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220" y="3710836"/>
              <a:ext cx="638745" cy="8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5796136" y="3655390"/>
              <a:ext cx="311495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เน้นกิจกรรมสร้างเสริมสุขภาพให้มากขึ้น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เป็นแกนนำในการส่งเสริมให้ประชาชน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ออกกำลังกายเป็นประจำ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41900" y="5012623"/>
            <a:ext cx="4102683" cy="1491043"/>
            <a:chOff x="4741900" y="5012623"/>
            <a:chExt cx="4102683" cy="1491043"/>
          </a:xfrm>
        </p:grpSpPr>
        <p:sp>
          <p:nvSpPr>
            <p:cNvPr id="46" name="TextBox 45"/>
            <p:cNvSpPr txBox="1"/>
            <p:nvPr/>
          </p:nvSpPr>
          <p:spPr>
            <a:xfrm>
              <a:off x="5832220" y="5057116"/>
              <a:ext cx="301236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การปรับเปลี่ยนพฤติกรรมสุขภาพของ</a:t>
              </a:r>
            </a:p>
            <a:p>
              <a:r>
                <a:rPr lang="th-TH" sz="2200" dirty="0">
                  <a:solidFill>
                    <a:srgbClr val="C00000"/>
                  </a:solidFill>
                  <a:latin typeface="TH Sarabun New" pitchFamily="34" charset="-34"/>
                  <a:cs typeface="TH Sarabun New" pitchFamily="34" charset="-34"/>
                </a:rPr>
                <a:t>ประชาชน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ให้ความรู้แก่ประชาชนและส่งเสริมให้</a:t>
              </a:r>
            </a:p>
            <a:p>
              <a:r>
                <a:rPr lang="th-TH" sz="2200" dirty="0">
                  <a:latin typeface="TH Sarabun New" pitchFamily="34" charset="-34"/>
                  <a:cs typeface="TH Sarabun New" pitchFamily="34" charset="-34"/>
                </a:rPr>
                <a:t>ประชาชนลดพฤติกรรมเสียงต่อสุขภาพ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4741900" y="5012623"/>
              <a:ext cx="1100360" cy="11003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0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285" y="5172684"/>
              <a:ext cx="904268" cy="77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2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3" name="Picture 2" descr="K:\TSM 3-A\Logo Aksorn\Aksorn Charoen Tat_2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" name="รูปภาพ 1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4211961" y="1495832"/>
            <a:ext cx="4932040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1450856" y="856758"/>
            <a:ext cx="7513632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lvl="0" algn="r"/>
            <a:r>
              <a:rPr lang="th-TH" sz="44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การสร้างเสริมสุขภาพในชุมชน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278199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601680" y="5316299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จุดประสงค์การเรียนรู้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๗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30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1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2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15879" y="5788672"/>
            <a:ext cx="777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รวบรวมข้อมูลและเสนอแนวทางแก้ไขปัญหาสุขภาพในชุมชนได้</a:t>
            </a:r>
          </a:p>
        </p:txBody>
      </p:sp>
    </p:spTree>
    <p:extLst>
      <p:ext uri="{BB962C8B-B14F-4D97-AF65-F5344CB8AC3E}">
        <p14:creationId xmlns:p14="http://schemas.microsoft.com/office/powerpoint/2010/main" val="252003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563888" y="2309971"/>
            <a:ext cx="2320726" cy="8309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116632"/>
            <a:ext cx="6444208" cy="730533"/>
            <a:chOff x="0" y="188640"/>
            <a:chExt cx="6444208" cy="730533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0" y="188640"/>
              <a:ext cx="6444208" cy="720080"/>
            </a:xfrm>
            <a:prstGeom prst="round2DiagRect">
              <a:avLst>
                <a:gd name="adj1" fmla="val 47451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9508" y="211287"/>
              <a:ext cx="4626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แนวคิดเกี่ยวกับสุขภาพในชุมชน</a:t>
              </a:r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6084168" y="211287"/>
              <a:ext cx="360040" cy="36004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0" y="548680"/>
              <a:ext cx="360040" cy="36004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4232" y="1024283"/>
            <a:ext cx="828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การสร้างเสริมสุขภาพในชุมชน ต้องมีความรู้ ความเข้าใจในเบื้องต้นเกี่ยวกับชุมชนของตนก่อน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เพราะชุมชนที่มีความแตกต่างกัน มีสภาพและความเหมาะสมที่แตกต่างกันออกไป โดยในการสร้างเสริมสุขภาพในชุมชนจะต้องดำเนินการในลักษณะการจัดการชุมชน ๓ ลักษณะ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75410" y="2253065"/>
            <a:ext cx="2320726" cy="8309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3810" y="2253065"/>
            <a:ext cx="1923925" cy="830997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การจัดการสร้างเสริม</a:t>
            </a:r>
          </a:p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สุขภาพในชุมชน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7544" y="3205196"/>
            <a:ext cx="2448272" cy="3368863"/>
            <a:chOff x="467544" y="3205196"/>
            <a:chExt cx="2448272" cy="3368863"/>
          </a:xfrm>
        </p:grpSpPr>
        <p:grpSp>
          <p:nvGrpSpPr>
            <p:cNvPr id="21" name="Group 20"/>
            <p:cNvGrpSpPr/>
            <p:nvPr/>
          </p:nvGrpSpPr>
          <p:grpSpPr>
            <a:xfrm>
              <a:off x="467544" y="3205196"/>
              <a:ext cx="2361319" cy="3368863"/>
              <a:chOff x="819508" y="3205196"/>
              <a:chExt cx="2361319" cy="336886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19508" y="3716706"/>
                <a:ext cx="2361319" cy="2857353"/>
                <a:chOff x="949984" y="3429000"/>
                <a:chExt cx="2361319" cy="2857353"/>
              </a:xfrm>
            </p:grpSpPr>
            <p:sp>
              <p:nvSpPr>
                <p:cNvPr id="16" name="Pentagon 15"/>
                <p:cNvSpPr/>
                <p:nvPr/>
              </p:nvSpPr>
              <p:spPr>
                <a:xfrm rot="5400000">
                  <a:off x="773976" y="3749025"/>
                  <a:ext cx="2713336" cy="2361319"/>
                </a:xfrm>
                <a:custGeom>
                  <a:avLst/>
                  <a:gdLst>
                    <a:gd name="connsiteX0" fmla="*/ 0 w 3198242"/>
                    <a:gd name="connsiteY0" fmla="*/ 0 h 2361319"/>
                    <a:gd name="connsiteX1" fmla="*/ 2017583 w 3198242"/>
                    <a:gd name="connsiteY1" fmla="*/ 0 h 2361319"/>
                    <a:gd name="connsiteX2" fmla="*/ 3198242 w 3198242"/>
                    <a:gd name="connsiteY2" fmla="*/ 1180660 h 2361319"/>
                    <a:gd name="connsiteX3" fmla="*/ 2017583 w 3198242"/>
                    <a:gd name="connsiteY3" fmla="*/ 2361319 h 2361319"/>
                    <a:gd name="connsiteX4" fmla="*/ 0 w 3198242"/>
                    <a:gd name="connsiteY4" fmla="*/ 2361319 h 2361319"/>
                    <a:gd name="connsiteX5" fmla="*/ 0 w 3198242"/>
                    <a:gd name="connsiteY5" fmla="*/ 0 h 2361319"/>
                    <a:gd name="connsiteX0" fmla="*/ 0 w 2713336"/>
                    <a:gd name="connsiteY0" fmla="*/ 0 h 2361319"/>
                    <a:gd name="connsiteX1" fmla="*/ 2017583 w 2713336"/>
                    <a:gd name="connsiteY1" fmla="*/ 0 h 2361319"/>
                    <a:gd name="connsiteX2" fmla="*/ 2713336 w 2713336"/>
                    <a:gd name="connsiteY2" fmla="*/ 1152951 h 2361319"/>
                    <a:gd name="connsiteX3" fmla="*/ 2017583 w 2713336"/>
                    <a:gd name="connsiteY3" fmla="*/ 2361319 h 2361319"/>
                    <a:gd name="connsiteX4" fmla="*/ 0 w 2713336"/>
                    <a:gd name="connsiteY4" fmla="*/ 2361319 h 2361319"/>
                    <a:gd name="connsiteX5" fmla="*/ 0 w 2713336"/>
                    <a:gd name="connsiteY5" fmla="*/ 0 h 236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36" h="2361319">
                      <a:moveTo>
                        <a:pt x="0" y="0"/>
                      </a:moveTo>
                      <a:lnTo>
                        <a:pt x="2017583" y="0"/>
                      </a:lnTo>
                      <a:lnTo>
                        <a:pt x="2713336" y="1152951"/>
                      </a:lnTo>
                      <a:lnTo>
                        <a:pt x="2017583" y="2361319"/>
                      </a:lnTo>
                      <a:lnTo>
                        <a:pt x="0" y="2361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17" name="Pentagon 15"/>
                <p:cNvSpPr/>
                <p:nvPr/>
              </p:nvSpPr>
              <p:spPr>
                <a:xfrm rot="5400000">
                  <a:off x="773976" y="3605008"/>
                  <a:ext cx="2713336" cy="2361319"/>
                </a:xfrm>
                <a:custGeom>
                  <a:avLst/>
                  <a:gdLst>
                    <a:gd name="connsiteX0" fmla="*/ 0 w 3198242"/>
                    <a:gd name="connsiteY0" fmla="*/ 0 h 2361319"/>
                    <a:gd name="connsiteX1" fmla="*/ 2017583 w 3198242"/>
                    <a:gd name="connsiteY1" fmla="*/ 0 h 2361319"/>
                    <a:gd name="connsiteX2" fmla="*/ 3198242 w 3198242"/>
                    <a:gd name="connsiteY2" fmla="*/ 1180660 h 2361319"/>
                    <a:gd name="connsiteX3" fmla="*/ 2017583 w 3198242"/>
                    <a:gd name="connsiteY3" fmla="*/ 2361319 h 2361319"/>
                    <a:gd name="connsiteX4" fmla="*/ 0 w 3198242"/>
                    <a:gd name="connsiteY4" fmla="*/ 2361319 h 2361319"/>
                    <a:gd name="connsiteX5" fmla="*/ 0 w 3198242"/>
                    <a:gd name="connsiteY5" fmla="*/ 0 h 2361319"/>
                    <a:gd name="connsiteX0" fmla="*/ 0 w 2713336"/>
                    <a:gd name="connsiteY0" fmla="*/ 0 h 2361319"/>
                    <a:gd name="connsiteX1" fmla="*/ 2017583 w 2713336"/>
                    <a:gd name="connsiteY1" fmla="*/ 0 h 2361319"/>
                    <a:gd name="connsiteX2" fmla="*/ 2713336 w 2713336"/>
                    <a:gd name="connsiteY2" fmla="*/ 1152951 h 2361319"/>
                    <a:gd name="connsiteX3" fmla="*/ 2017583 w 2713336"/>
                    <a:gd name="connsiteY3" fmla="*/ 2361319 h 2361319"/>
                    <a:gd name="connsiteX4" fmla="*/ 0 w 2713336"/>
                    <a:gd name="connsiteY4" fmla="*/ 2361319 h 2361319"/>
                    <a:gd name="connsiteX5" fmla="*/ 0 w 2713336"/>
                    <a:gd name="connsiteY5" fmla="*/ 0 h 236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36" h="2361319">
                      <a:moveTo>
                        <a:pt x="0" y="0"/>
                      </a:moveTo>
                      <a:lnTo>
                        <a:pt x="2017583" y="0"/>
                      </a:lnTo>
                      <a:lnTo>
                        <a:pt x="2713336" y="1152951"/>
                      </a:lnTo>
                      <a:lnTo>
                        <a:pt x="2017583" y="2361319"/>
                      </a:lnTo>
                      <a:lnTo>
                        <a:pt x="0" y="2361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1211456" y="3205196"/>
                <a:ext cx="1601799" cy="102301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48125" y="3362762"/>
                <a:ext cx="928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ดำเนินงาน</a:t>
                </a:r>
              </a:p>
              <a:p>
                <a:pPr algn="ctr"/>
                <a:r>
                  <a:rPr lang="th-TH" sz="2000" b="1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เป็นระบบ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94960" y="4224735"/>
              <a:ext cx="242085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ออกแบบการจัดการสุขภาพให้มี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ประสิทธิภาพและเกิดประโยชน์แก่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ประชาชนทุก”ครัวเรือน” ทุก “บ้าน”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ไม่ใช่เกิดผลต่อสุขภาพของบุคคลใด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บุคคลหนึ่งเพียงลำพัง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19872" y="3216462"/>
            <a:ext cx="2448272" cy="3368863"/>
            <a:chOff x="3419872" y="3216462"/>
            <a:chExt cx="2448272" cy="3368863"/>
          </a:xfrm>
        </p:grpSpPr>
        <p:grpSp>
          <p:nvGrpSpPr>
            <p:cNvPr id="22" name="Group 21"/>
            <p:cNvGrpSpPr/>
            <p:nvPr/>
          </p:nvGrpSpPr>
          <p:grpSpPr>
            <a:xfrm>
              <a:off x="3419872" y="3216462"/>
              <a:ext cx="2361319" cy="3368863"/>
              <a:chOff x="819508" y="3205196"/>
              <a:chExt cx="2361319" cy="336886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19508" y="3716706"/>
                <a:ext cx="2361319" cy="2857353"/>
                <a:chOff x="949984" y="3429000"/>
                <a:chExt cx="2361319" cy="2857353"/>
              </a:xfrm>
            </p:grpSpPr>
            <p:sp>
              <p:nvSpPr>
                <p:cNvPr id="26" name="Pentagon 15"/>
                <p:cNvSpPr/>
                <p:nvPr/>
              </p:nvSpPr>
              <p:spPr>
                <a:xfrm rot="5400000">
                  <a:off x="773976" y="3749025"/>
                  <a:ext cx="2713336" cy="2361319"/>
                </a:xfrm>
                <a:custGeom>
                  <a:avLst/>
                  <a:gdLst>
                    <a:gd name="connsiteX0" fmla="*/ 0 w 3198242"/>
                    <a:gd name="connsiteY0" fmla="*/ 0 h 2361319"/>
                    <a:gd name="connsiteX1" fmla="*/ 2017583 w 3198242"/>
                    <a:gd name="connsiteY1" fmla="*/ 0 h 2361319"/>
                    <a:gd name="connsiteX2" fmla="*/ 3198242 w 3198242"/>
                    <a:gd name="connsiteY2" fmla="*/ 1180660 h 2361319"/>
                    <a:gd name="connsiteX3" fmla="*/ 2017583 w 3198242"/>
                    <a:gd name="connsiteY3" fmla="*/ 2361319 h 2361319"/>
                    <a:gd name="connsiteX4" fmla="*/ 0 w 3198242"/>
                    <a:gd name="connsiteY4" fmla="*/ 2361319 h 2361319"/>
                    <a:gd name="connsiteX5" fmla="*/ 0 w 3198242"/>
                    <a:gd name="connsiteY5" fmla="*/ 0 h 2361319"/>
                    <a:gd name="connsiteX0" fmla="*/ 0 w 2713336"/>
                    <a:gd name="connsiteY0" fmla="*/ 0 h 2361319"/>
                    <a:gd name="connsiteX1" fmla="*/ 2017583 w 2713336"/>
                    <a:gd name="connsiteY1" fmla="*/ 0 h 2361319"/>
                    <a:gd name="connsiteX2" fmla="*/ 2713336 w 2713336"/>
                    <a:gd name="connsiteY2" fmla="*/ 1152951 h 2361319"/>
                    <a:gd name="connsiteX3" fmla="*/ 2017583 w 2713336"/>
                    <a:gd name="connsiteY3" fmla="*/ 2361319 h 2361319"/>
                    <a:gd name="connsiteX4" fmla="*/ 0 w 2713336"/>
                    <a:gd name="connsiteY4" fmla="*/ 2361319 h 2361319"/>
                    <a:gd name="connsiteX5" fmla="*/ 0 w 2713336"/>
                    <a:gd name="connsiteY5" fmla="*/ 0 h 236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36" h="2361319">
                      <a:moveTo>
                        <a:pt x="0" y="0"/>
                      </a:moveTo>
                      <a:lnTo>
                        <a:pt x="2017583" y="0"/>
                      </a:lnTo>
                      <a:lnTo>
                        <a:pt x="2713336" y="1152951"/>
                      </a:lnTo>
                      <a:lnTo>
                        <a:pt x="2017583" y="2361319"/>
                      </a:lnTo>
                      <a:lnTo>
                        <a:pt x="0" y="2361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27" name="Pentagon 15"/>
                <p:cNvSpPr/>
                <p:nvPr/>
              </p:nvSpPr>
              <p:spPr>
                <a:xfrm rot="5400000">
                  <a:off x="773976" y="3605008"/>
                  <a:ext cx="2713336" cy="2361319"/>
                </a:xfrm>
                <a:custGeom>
                  <a:avLst/>
                  <a:gdLst>
                    <a:gd name="connsiteX0" fmla="*/ 0 w 3198242"/>
                    <a:gd name="connsiteY0" fmla="*/ 0 h 2361319"/>
                    <a:gd name="connsiteX1" fmla="*/ 2017583 w 3198242"/>
                    <a:gd name="connsiteY1" fmla="*/ 0 h 2361319"/>
                    <a:gd name="connsiteX2" fmla="*/ 3198242 w 3198242"/>
                    <a:gd name="connsiteY2" fmla="*/ 1180660 h 2361319"/>
                    <a:gd name="connsiteX3" fmla="*/ 2017583 w 3198242"/>
                    <a:gd name="connsiteY3" fmla="*/ 2361319 h 2361319"/>
                    <a:gd name="connsiteX4" fmla="*/ 0 w 3198242"/>
                    <a:gd name="connsiteY4" fmla="*/ 2361319 h 2361319"/>
                    <a:gd name="connsiteX5" fmla="*/ 0 w 3198242"/>
                    <a:gd name="connsiteY5" fmla="*/ 0 h 2361319"/>
                    <a:gd name="connsiteX0" fmla="*/ 0 w 2713336"/>
                    <a:gd name="connsiteY0" fmla="*/ 0 h 2361319"/>
                    <a:gd name="connsiteX1" fmla="*/ 2017583 w 2713336"/>
                    <a:gd name="connsiteY1" fmla="*/ 0 h 2361319"/>
                    <a:gd name="connsiteX2" fmla="*/ 2713336 w 2713336"/>
                    <a:gd name="connsiteY2" fmla="*/ 1152951 h 2361319"/>
                    <a:gd name="connsiteX3" fmla="*/ 2017583 w 2713336"/>
                    <a:gd name="connsiteY3" fmla="*/ 2361319 h 2361319"/>
                    <a:gd name="connsiteX4" fmla="*/ 0 w 2713336"/>
                    <a:gd name="connsiteY4" fmla="*/ 2361319 h 2361319"/>
                    <a:gd name="connsiteX5" fmla="*/ 0 w 2713336"/>
                    <a:gd name="connsiteY5" fmla="*/ 0 h 236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36" h="2361319">
                      <a:moveTo>
                        <a:pt x="0" y="0"/>
                      </a:moveTo>
                      <a:lnTo>
                        <a:pt x="2017583" y="0"/>
                      </a:lnTo>
                      <a:lnTo>
                        <a:pt x="2713336" y="1152951"/>
                      </a:lnTo>
                      <a:lnTo>
                        <a:pt x="2017583" y="2361319"/>
                      </a:lnTo>
                      <a:lnTo>
                        <a:pt x="0" y="2361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1211456" y="3205196"/>
                <a:ext cx="1601799" cy="102301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21302" y="3362762"/>
                <a:ext cx="13821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เน้นการจัดการ</a:t>
                </a:r>
              </a:p>
              <a:p>
                <a:pPr algn="ctr"/>
                <a:r>
                  <a:rPr lang="th-TH" sz="2000" b="1" dirty="0">
                    <a:solidFill>
                      <a:srgbClr val="7030A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ที่สุขภาพโดยรวม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423244" y="4221088"/>
              <a:ext cx="24449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การรวมเอาสุขภาวะทางด้านร่างกาย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จิตใจ อารมณ์ สังคม และสติปัญญา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ตลอดจนสิ่งแวดล้อมเข้าไว้ด้วยกัน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00192" y="3205196"/>
            <a:ext cx="2425664" cy="3368863"/>
            <a:chOff x="6300192" y="3205196"/>
            <a:chExt cx="2425664" cy="3368863"/>
          </a:xfrm>
        </p:grpSpPr>
        <p:grpSp>
          <p:nvGrpSpPr>
            <p:cNvPr id="28" name="Group 27"/>
            <p:cNvGrpSpPr/>
            <p:nvPr/>
          </p:nvGrpSpPr>
          <p:grpSpPr>
            <a:xfrm>
              <a:off x="6300192" y="3205196"/>
              <a:ext cx="2361319" cy="3368863"/>
              <a:chOff x="819508" y="3205196"/>
              <a:chExt cx="2361319" cy="336886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819508" y="3716706"/>
                <a:ext cx="2361319" cy="2857353"/>
                <a:chOff x="949984" y="3429000"/>
                <a:chExt cx="2361319" cy="2857353"/>
              </a:xfrm>
            </p:grpSpPr>
            <p:sp>
              <p:nvSpPr>
                <p:cNvPr id="32" name="Pentagon 15"/>
                <p:cNvSpPr/>
                <p:nvPr/>
              </p:nvSpPr>
              <p:spPr>
                <a:xfrm rot="5400000">
                  <a:off x="773976" y="3749025"/>
                  <a:ext cx="2713336" cy="2361319"/>
                </a:xfrm>
                <a:custGeom>
                  <a:avLst/>
                  <a:gdLst>
                    <a:gd name="connsiteX0" fmla="*/ 0 w 3198242"/>
                    <a:gd name="connsiteY0" fmla="*/ 0 h 2361319"/>
                    <a:gd name="connsiteX1" fmla="*/ 2017583 w 3198242"/>
                    <a:gd name="connsiteY1" fmla="*/ 0 h 2361319"/>
                    <a:gd name="connsiteX2" fmla="*/ 3198242 w 3198242"/>
                    <a:gd name="connsiteY2" fmla="*/ 1180660 h 2361319"/>
                    <a:gd name="connsiteX3" fmla="*/ 2017583 w 3198242"/>
                    <a:gd name="connsiteY3" fmla="*/ 2361319 h 2361319"/>
                    <a:gd name="connsiteX4" fmla="*/ 0 w 3198242"/>
                    <a:gd name="connsiteY4" fmla="*/ 2361319 h 2361319"/>
                    <a:gd name="connsiteX5" fmla="*/ 0 w 3198242"/>
                    <a:gd name="connsiteY5" fmla="*/ 0 h 2361319"/>
                    <a:gd name="connsiteX0" fmla="*/ 0 w 2713336"/>
                    <a:gd name="connsiteY0" fmla="*/ 0 h 2361319"/>
                    <a:gd name="connsiteX1" fmla="*/ 2017583 w 2713336"/>
                    <a:gd name="connsiteY1" fmla="*/ 0 h 2361319"/>
                    <a:gd name="connsiteX2" fmla="*/ 2713336 w 2713336"/>
                    <a:gd name="connsiteY2" fmla="*/ 1152951 h 2361319"/>
                    <a:gd name="connsiteX3" fmla="*/ 2017583 w 2713336"/>
                    <a:gd name="connsiteY3" fmla="*/ 2361319 h 2361319"/>
                    <a:gd name="connsiteX4" fmla="*/ 0 w 2713336"/>
                    <a:gd name="connsiteY4" fmla="*/ 2361319 h 2361319"/>
                    <a:gd name="connsiteX5" fmla="*/ 0 w 2713336"/>
                    <a:gd name="connsiteY5" fmla="*/ 0 h 236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36" h="2361319">
                      <a:moveTo>
                        <a:pt x="0" y="0"/>
                      </a:moveTo>
                      <a:lnTo>
                        <a:pt x="2017583" y="0"/>
                      </a:lnTo>
                      <a:lnTo>
                        <a:pt x="2713336" y="1152951"/>
                      </a:lnTo>
                      <a:lnTo>
                        <a:pt x="2017583" y="2361319"/>
                      </a:lnTo>
                      <a:lnTo>
                        <a:pt x="0" y="2361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33" name="Pentagon 15"/>
                <p:cNvSpPr/>
                <p:nvPr/>
              </p:nvSpPr>
              <p:spPr>
                <a:xfrm rot="5400000">
                  <a:off x="773976" y="3605008"/>
                  <a:ext cx="2713336" cy="2361319"/>
                </a:xfrm>
                <a:custGeom>
                  <a:avLst/>
                  <a:gdLst>
                    <a:gd name="connsiteX0" fmla="*/ 0 w 3198242"/>
                    <a:gd name="connsiteY0" fmla="*/ 0 h 2361319"/>
                    <a:gd name="connsiteX1" fmla="*/ 2017583 w 3198242"/>
                    <a:gd name="connsiteY1" fmla="*/ 0 h 2361319"/>
                    <a:gd name="connsiteX2" fmla="*/ 3198242 w 3198242"/>
                    <a:gd name="connsiteY2" fmla="*/ 1180660 h 2361319"/>
                    <a:gd name="connsiteX3" fmla="*/ 2017583 w 3198242"/>
                    <a:gd name="connsiteY3" fmla="*/ 2361319 h 2361319"/>
                    <a:gd name="connsiteX4" fmla="*/ 0 w 3198242"/>
                    <a:gd name="connsiteY4" fmla="*/ 2361319 h 2361319"/>
                    <a:gd name="connsiteX5" fmla="*/ 0 w 3198242"/>
                    <a:gd name="connsiteY5" fmla="*/ 0 h 2361319"/>
                    <a:gd name="connsiteX0" fmla="*/ 0 w 2713336"/>
                    <a:gd name="connsiteY0" fmla="*/ 0 h 2361319"/>
                    <a:gd name="connsiteX1" fmla="*/ 2017583 w 2713336"/>
                    <a:gd name="connsiteY1" fmla="*/ 0 h 2361319"/>
                    <a:gd name="connsiteX2" fmla="*/ 2713336 w 2713336"/>
                    <a:gd name="connsiteY2" fmla="*/ 1152951 h 2361319"/>
                    <a:gd name="connsiteX3" fmla="*/ 2017583 w 2713336"/>
                    <a:gd name="connsiteY3" fmla="*/ 2361319 h 2361319"/>
                    <a:gd name="connsiteX4" fmla="*/ 0 w 2713336"/>
                    <a:gd name="connsiteY4" fmla="*/ 2361319 h 2361319"/>
                    <a:gd name="connsiteX5" fmla="*/ 0 w 2713336"/>
                    <a:gd name="connsiteY5" fmla="*/ 0 h 2361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13336" h="2361319">
                      <a:moveTo>
                        <a:pt x="0" y="0"/>
                      </a:moveTo>
                      <a:lnTo>
                        <a:pt x="2017583" y="0"/>
                      </a:lnTo>
                      <a:lnTo>
                        <a:pt x="2713336" y="1152951"/>
                      </a:lnTo>
                      <a:lnTo>
                        <a:pt x="2017583" y="2361319"/>
                      </a:lnTo>
                      <a:lnTo>
                        <a:pt x="0" y="2361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1211456" y="3205196"/>
                <a:ext cx="1601799" cy="102301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53549" y="3362762"/>
                <a:ext cx="11176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ดำเนินงาน</a:t>
                </a:r>
              </a:p>
              <a:p>
                <a:pPr algn="ctr"/>
                <a:r>
                  <a:rPr lang="th-TH" sz="20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โดยชุมชนเอง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300192" y="4214324"/>
              <a:ext cx="242566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การเปิดโอกาสให้ประชาชนในชุมชน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มีส่วนร่วมและเป็นผู้กระทำส่วนใหญ่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หรือมีบทบาทหน้าที่ในการจัดการ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แก้ไขปัญหาสุขภาพในชุมชนด้วย</a:t>
              </a:r>
            </a:p>
            <a:p>
              <a:r>
                <a: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ตนเอง</a:t>
              </a:r>
            </a:p>
          </p:txBody>
        </p:sp>
      </p:grpSp>
      <p:grpSp>
        <p:nvGrpSpPr>
          <p:cNvPr id="4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5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496" y="106179"/>
            <a:ext cx="4644008" cy="730533"/>
            <a:chOff x="0" y="188640"/>
            <a:chExt cx="4644008" cy="730533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0" y="188640"/>
              <a:ext cx="4644008" cy="720080"/>
            </a:xfrm>
            <a:prstGeom prst="round2DiagRect">
              <a:avLst>
                <a:gd name="adj1" fmla="val 47451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60" y="211287"/>
              <a:ext cx="33794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000" b="1" dirty="0">
                  <a:latin typeface="TH Sarabun New" pitchFamily="34" charset="-34"/>
                  <a:cs typeface="TH Sarabun New" pitchFamily="34" charset="-34"/>
                </a:rPr>
                <a:t>ปัญหาสุขภาพในชุมชน</a:t>
              </a:r>
            </a:p>
          </p:txBody>
        </p:sp>
        <p:sp>
          <p:nvSpPr>
            <p:cNvPr id="12" name="Right Triangle 11"/>
            <p:cNvSpPr/>
            <p:nvPr/>
          </p:nvSpPr>
          <p:spPr>
            <a:xfrm rot="10800000">
              <a:off x="4384546" y="211288"/>
              <a:ext cx="259462" cy="36004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0" y="548680"/>
              <a:ext cx="360040" cy="360040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530743" y="1196752"/>
            <a:ext cx="2481418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ปัญหาสุขภาพในชุมชน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9512" y="2229407"/>
            <a:ext cx="8827984" cy="1459152"/>
            <a:chOff x="179512" y="2229407"/>
            <a:chExt cx="8827984" cy="1459152"/>
          </a:xfrm>
        </p:grpSpPr>
        <p:grpSp>
          <p:nvGrpSpPr>
            <p:cNvPr id="24" name="Group 23"/>
            <p:cNvGrpSpPr/>
            <p:nvPr/>
          </p:nvGrpSpPr>
          <p:grpSpPr>
            <a:xfrm>
              <a:off x="179512" y="2229407"/>
              <a:ext cx="7386956" cy="1459152"/>
              <a:chOff x="971600" y="2229407"/>
              <a:chExt cx="7386956" cy="145915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971600" y="2229407"/>
                <a:ext cx="7386956" cy="1459152"/>
                <a:chOff x="2267744" y="2312180"/>
                <a:chExt cx="5832648" cy="1152128"/>
              </a:xfrm>
            </p:grpSpPr>
            <p:sp>
              <p:nvSpPr>
                <p:cNvPr id="15" name="Pentagon 14"/>
                <p:cNvSpPr/>
                <p:nvPr/>
              </p:nvSpPr>
              <p:spPr>
                <a:xfrm>
                  <a:off x="2771800" y="2348880"/>
                  <a:ext cx="5328592" cy="1008112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16" name="Chevron 15"/>
                <p:cNvSpPr/>
                <p:nvPr/>
              </p:nvSpPr>
              <p:spPr>
                <a:xfrm>
                  <a:off x="7323776" y="2420888"/>
                  <a:ext cx="632600" cy="864096"/>
                </a:xfrm>
                <a:custGeom>
                  <a:avLst/>
                  <a:gdLst>
                    <a:gd name="connsiteX0" fmla="*/ 0 w 792088"/>
                    <a:gd name="connsiteY0" fmla="*/ 0 h 864096"/>
                    <a:gd name="connsiteX1" fmla="*/ 396044 w 792088"/>
                    <a:gd name="connsiteY1" fmla="*/ 0 h 864096"/>
                    <a:gd name="connsiteX2" fmla="*/ 792088 w 792088"/>
                    <a:gd name="connsiteY2" fmla="*/ 432048 h 864096"/>
                    <a:gd name="connsiteX3" fmla="*/ 396044 w 792088"/>
                    <a:gd name="connsiteY3" fmla="*/ 864096 h 864096"/>
                    <a:gd name="connsiteX4" fmla="*/ 0 w 792088"/>
                    <a:gd name="connsiteY4" fmla="*/ 864096 h 864096"/>
                    <a:gd name="connsiteX5" fmla="*/ 396044 w 792088"/>
                    <a:gd name="connsiteY5" fmla="*/ 432048 h 864096"/>
                    <a:gd name="connsiteX6" fmla="*/ 0 w 792088"/>
                    <a:gd name="connsiteY6" fmla="*/ 0 h 864096"/>
                    <a:gd name="connsiteX0" fmla="*/ 0 w 792088"/>
                    <a:gd name="connsiteY0" fmla="*/ 0 h 864096"/>
                    <a:gd name="connsiteX1" fmla="*/ 396044 w 792088"/>
                    <a:gd name="connsiteY1" fmla="*/ 0 h 864096"/>
                    <a:gd name="connsiteX2" fmla="*/ 792088 w 792088"/>
                    <a:gd name="connsiteY2" fmla="*/ 432048 h 864096"/>
                    <a:gd name="connsiteX3" fmla="*/ 396044 w 792088"/>
                    <a:gd name="connsiteY3" fmla="*/ 864096 h 864096"/>
                    <a:gd name="connsiteX4" fmla="*/ 0 w 792088"/>
                    <a:gd name="connsiteY4" fmla="*/ 864096 h 864096"/>
                    <a:gd name="connsiteX5" fmla="*/ 502369 w 792088"/>
                    <a:gd name="connsiteY5" fmla="*/ 432048 h 864096"/>
                    <a:gd name="connsiteX6" fmla="*/ 0 w 792088"/>
                    <a:gd name="connsiteY6" fmla="*/ 0 h 864096"/>
                    <a:gd name="connsiteX0" fmla="*/ 159488 w 792088"/>
                    <a:gd name="connsiteY0" fmla="*/ 10633 h 864096"/>
                    <a:gd name="connsiteX1" fmla="*/ 396044 w 792088"/>
                    <a:gd name="connsiteY1" fmla="*/ 0 h 864096"/>
                    <a:gd name="connsiteX2" fmla="*/ 792088 w 792088"/>
                    <a:gd name="connsiteY2" fmla="*/ 432048 h 864096"/>
                    <a:gd name="connsiteX3" fmla="*/ 396044 w 792088"/>
                    <a:gd name="connsiteY3" fmla="*/ 864096 h 864096"/>
                    <a:gd name="connsiteX4" fmla="*/ 0 w 792088"/>
                    <a:gd name="connsiteY4" fmla="*/ 864096 h 864096"/>
                    <a:gd name="connsiteX5" fmla="*/ 502369 w 792088"/>
                    <a:gd name="connsiteY5" fmla="*/ 432048 h 864096"/>
                    <a:gd name="connsiteX6" fmla="*/ 159488 w 792088"/>
                    <a:gd name="connsiteY6" fmla="*/ 10633 h 864096"/>
                    <a:gd name="connsiteX0" fmla="*/ 0 w 632600"/>
                    <a:gd name="connsiteY0" fmla="*/ 10633 h 864096"/>
                    <a:gd name="connsiteX1" fmla="*/ 236556 w 632600"/>
                    <a:gd name="connsiteY1" fmla="*/ 0 h 864096"/>
                    <a:gd name="connsiteX2" fmla="*/ 632600 w 632600"/>
                    <a:gd name="connsiteY2" fmla="*/ 432048 h 864096"/>
                    <a:gd name="connsiteX3" fmla="*/ 236556 w 632600"/>
                    <a:gd name="connsiteY3" fmla="*/ 864096 h 864096"/>
                    <a:gd name="connsiteX4" fmla="*/ 53164 w 632600"/>
                    <a:gd name="connsiteY4" fmla="*/ 864096 h 864096"/>
                    <a:gd name="connsiteX5" fmla="*/ 342881 w 632600"/>
                    <a:gd name="connsiteY5" fmla="*/ 432048 h 864096"/>
                    <a:gd name="connsiteX6" fmla="*/ 0 w 632600"/>
                    <a:gd name="connsiteY6" fmla="*/ 10633 h 864096"/>
                    <a:gd name="connsiteX0" fmla="*/ 0 w 632600"/>
                    <a:gd name="connsiteY0" fmla="*/ 10633 h 864096"/>
                    <a:gd name="connsiteX1" fmla="*/ 236556 w 632600"/>
                    <a:gd name="connsiteY1" fmla="*/ 0 h 864096"/>
                    <a:gd name="connsiteX2" fmla="*/ 632600 w 632600"/>
                    <a:gd name="connsiteY2" fmla="*/ 432048 h 864096"/>
                    <a:gd name="connsiteX3" fmla="*/ 236556 w 632600"/>
                    <a:gd name="connsiteY3" fmla="*/ 864096 h 864096"/>
                    <a:gd name="connsiteX4" fmla="*/ 10633 w 632600"/>
                    <a:gd name="connsiteY4" fmla="*/ 842831 h 864096"/>
                    <a:gd name="connsiteX5" fmla="*/ 342881 w 632600"/>
                    <a:gd name="connsiteY5" fmla="*/ 432048 h 864096"/>
                    <a:gd name="connsiteX6" fmla="*/ 0 w 632600"/>
                    <a:gd name="connsiteY6" fmla="*/ 10633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600" h="864096">
                      <a:moveTo>
                        <a:pt x="0" y="10633"/>
                      </a:moveTo>
                      <a:lnTo>
                        <a:pt x="236556" y="0"/>
                      </a:lnTo>
                      <a:lnTo>
                        <a:pt x="632600" y="432048"/>
                      </a:lnTo>
                      <a:lnTo>
                        <a:pt x="236556" y="864096"/>
                      </a:lnTo>
                      <a:lnTo>
                        <a:pt x="10633" y="842831"/>
                      </a:lnTo>
                      <a:lnTo>
                        <a:pt x="342881" y="432048"/>
                      </a:lnTo>
                      <a:lnTo>
                        <a:pt x="0" y="10633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267744" y="2312180"/>
                  <a:ext cx="1152128" cy="115212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200" dirty="0">
                      <a:solidFill>
                        <a:schemeClr val="accent6">
                          <a:lumMod val="50000"/>
                        </a:schemeClr>
                      </a:solidFill>
                      <a:latin typeface="TH Sarabun New" pitchFamily="34" charset="-34"/>
                      <a:cs typeface="TH Sarabun New" pitchFamily="34" charset="-34"/>
                    </a:rPr>
                    <a:t>โรค ติดต่อ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491754" y="2426862"/>
                <a:ext cx="528381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ประชาชนส่วนใหญ่ไม่มีความรู้ในการป้องกันโรค ซึ่งโรคติดต่อที่พบได้บ่อย</a:t>
                </a:r>
              </a:p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เช่นโรคเอดส์ โรควัณโรค โรคไข้หวัด ปัจจัยที่ทำให้เกิดการแพร่ระบาดของโรค</a:t>
                </a:r>
              </a:p>
              <a:p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ได้แก่ การมีพฤติกรรมเสียงและชุมชนมีความแออัด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344" y="2304362"/>
              <a:ext cx="1339152" cy="1309655"/>
            </a:xfrm>
            <a:prstGeom prst="roundRect">
              <a:avLst>
                <a:gd name="adj" fmla="val 7737"/>
              </a:avLst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7429" y="4293095"/>
            <a:ext cx="8539085" cy="1584711"/>
            <a:chOff x="317429" y="4293095"/>
            <a:chExt cx="8539085" cy="1584711"/>
          </a:xfrm>
        </p:grpSpPr>
        <p:grpSp>
          <p:nvGrpSpPr>
            <p:cNvPr id="26" name="Group 25"/>
            <p:cNvGrpSpPr/>
            <p:nvPr/>
          </p:nvGrpSpPr>
          <p:grpSpPr>
            <a:xfrm flipH="1">
              <a:off x="1469557" y="4293095"/>
              <a:ext cx="7386957" cy="1520896"/>
              <a:chOff x="971600" y="2229406"/>
              <a:chExt cx="7386957" cy="152089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971600" y="2229406"/>
                <a:ext cx="7386957" cy="1520896"/>
                <a:chOff x="2267744" y="2312179"/>
                <a:chExt cx="5832649" cy="1200880"/>
              </a:xfrm>
            </p:grpSpPr>
            <p:sp>
              <p:nvSpPr>
                <p:cNvPr id="29" name="Pentagon 28"/>
                <p:cNvSpPr/>
                <p:nvPr/>
              </p:nvSpPr>
              <p:spPr>
                <a:xfrm>
                  <a:off x="2771801" y="2348879"/>
                  <a:ext cx="5328592" cy="1115427"/>
                </a:xfrm>
                <a:prstGeom prst="homePlat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30" name="Chevron 15"/>
                <p:cNvSpPr/>
                <p:nvPr/>
              </p:nvSpPr>
              <p:spPr>
                <a:xfrm>
                  <a:off x="7323776" y="2420887"/>
                  <a:ext cx="632600" cy="952430"/>
                </a:xfrm>
                <a:custGeom>
                  <a:avLst/>
                  <a:gdLst>
                    <a:gd name="connsiteX0" fmla="*/ 0 w 792088"/>
                    <a:gd name="connsiteY0" fmla="*/ 0 h 864096"/>
                    <a:gd name="connsiteX1" fmla="*/ 396044 w 792088"/>
                    <a:gd name="connsiteY1" fmla="*/ 0 h 864096"/>
                    <a:gd name="connsiteX2" fmla="*/ 792088 w 792088"/>
                    <a:gd name="connsiteY2" fmla="*/ 432048 h 864096"/>
                    <a:gd name="connsiteX3" fmla="*/ 396044 w 792088"/>
                    <a:gd name="connsiteY3" fmla="*/ 864096 h 864096"/>
                    <a:gd name="connsiteX4" fmla="*/ 0 w 792088"/>
                    <a:gd name="connsiteY4" fmla="*/ 864096 h 864096"/>
                    <a:gd name="connsiteX5" fmla="*/ 396044 w 792088"/>
                    <a:gd name="connsiteY5" fmla="*/ 432048 h 864096"/>
                    <a:gd name="connsiteX6" fmla="*/ 0 w 792088"/>
                    <a:gd name="connsiteY6" fmla="*/ 0 h 864096"/>
                    <a:gd name="connsiteX0" fmla="*/ 0 w 792088"/>
                    <a:gd name="connsiteY0" fmla="*/ 0 h 864096"/>
                    <a:gd name="connsiteX1" fmla="*/ 396044 w 792088"/>
                    <a:gd name="connsiteY1" fmla="*/ 0 h 864096"/>
                    <a:gd name="connsiteX2" fmla="*/ 792088 w 792088"/>
                    <a:gd name="connsiteY2" fmla="*/ 432048 h 864096"/>
                    <a:gd name="connsiteX3" fmla="*/ 396044 w 792088"/>
                    <a:gd name="connsiteY3" fmla="*/ 864096 h 864096"/>
                    <a:gd name="connsiteX4" fmla="*/ 0 w 792088"/>
                    <a:gd name="connsiteY4" fmla="*/ 864096 h 864096"/>
                    <a:gd name="connsiteX5" fmla="*/ 502369 w 792088"/>
                    <a:gd name="connsiteY5" fmla="*/ 432048 h 864096"/>
                    <a:gd name="connsiteX6" fmla="*/ 0 w 792088"/>
                    <a:gd name="connsiteY6" fmla="*/ 0 h 864096"/>
                    <a:gd name="connsiteX0" fmla="*/ 159488 w 792088"/>
                    <a:gd name="connsiteY0" fmla="*/ 10633 h 864096"/>
                    <a:gd name="connsiteX1" fmla="*/ 396044 w 792088"/>
                    <a:gd name="connsiteY1" fmla="*/ 0 h 864096"/>
                    <a:gd name="connsiteX2" fmla="*/ 792088 w 792088"/>
                    <a:gd name="connsiteY2" fmla="*/ 432048 h 864096"/>
                    <a:gd name="connsiteX3" fmla="*/ 396044 w 792088"/>
                    <a:gd name="connsiteY3" fmla="*/ 864096 h 864096"/>
                    <a:gd name="connsiteX4" fmla="*/ 0 w 792088"/>
                    <a:gd name="connsiteY4" fmla="*/ 864096 h 864096"/>
                    <a:gd name="connsiteX5" fmla="*/ 502369 w 792088"/>
                    <a:gd name="connsiteY5" fmla="*/ 432048 h 864096"/>
                    <a:gd name="connsiteX6" fmla="*/ 159488 w 792088"/>
                    <a:gd name="connsiteY6" fmla="*/ 10633 h 864096"/>
                    <a:gd name="connsiteX0" fmla="*/ 0 w 632600"/>
                    <a:gd name="connsiteY0" fmla="*/ 10633 h 864096"/>
                    <a:gd name="connsiteX1" fmla="*/ 236556 w 632600"/>
                    <a:gd name="connsiteY1" fmla="*/ 0 h 864096"/>
                    <a:gd name="connsiteX2" fmla="*/ 632600 w 632600"/>
                    <a:gd name="connsiteY2" fmla="*/ 432048 h 864096"/>
                    <a:gd name="connsiteX3" fmla="*/ 236556 w 632600"/>
                    <a:gd name="connsiteY3" fmla="*/ 864096 h 864096"/>
                    <a:gd name="connsiteX4" fmla="*/ 53164 w 632600"/>
                    <a:gd name="connsiteY4" fmla="*/ 864096 h 864096"/>
                    <a:gd name="connsiteX5" fmla="*/ 342881 w 632600"/>
                    <a:gd name="connsiteY5" fmla="*/ 432048 h 864096"/>
                    <a:gd name="connsiteX6" fmla="*/ 0 w 632600"/>
                    <a:gd name="connsiteY6" fmla="*/ 10633 h 864096"/>
                    <a:gd name="connsiteX0" fmla="*/ 0 w 632600"/>
                    <a:gd name="connsiteY0" fmla="*/ 10633 h 864096"/>
                    <a:gd name="connsiteX1" fmla="*/ 236556 w 632600"/>
                    <a:gd name="connsiteY1" fmla="*/ 0 h 864096"/>
                    <a:gd name="connsiteX2" fmla="*/ 632600 w 632600"/>
                    <a:gd name="connsiteY2" fmla="*/ 432048 h 864096"/>
                    <a:gd name="connsiteX3" fmla="*/ 236556 w 632600"/>
                    <a:gd name="connsiteY3" fmla="*/ 864096 h 864096"/>
                    <a:gd name="connsiteX4" fmla="*/ 10633 w 632600"/>
                    <a:gd name="connsiteY4" fmla="*/ 842831 h 864096"/>
                    <a:gd name="connsiteX5" fmla="*/ 342881 w 632600"/>
                    <a:gd name="connsiteY5" fmla="*/ 432048 h 864096"/>
                    <a:gd name="connsiteX6" fmla="*/ 0 w 632600"/>
                    <a:gd name="connsiteY6" fmla="*/ 10633 h 864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600" h="864096">
                      <a:moveTo>
                        <a:pt x="0" y="10633"/>
                      </a:moveTo>
                      <a:lnTo>
                        <a:pt x="236556" y="0"/>
                      </a:lnTo>
                      <a:lnTo>
                        <a:pt x="632600" y="432048"/>
                      </a:lnTo>
                      <a:lnTo>
                        <a:pt x="236556" y="864096"/>
                      </a:lnTo>
                      <a:lnTo>
                        <a:pt x="10633" y="842831"/>
                      </a:lnTo>
                      <a:lnTo>
                        <a:pt x="342881" y="432048"/>
                      </a:lnTo>
                      <a:lnTo>
                        <a:pt x="0" y="10633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schemeClr val="tx1"/>
                    </a:solidFill>
                    <a:latin typeface="TH Sarabun New" pitchFamily="34" charset="-34"/>
                    <a:cs typeface="TH Sarabun New" pitchFamily="34" charset="-34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267744" y="2312179"/>
                  <a:ext cx="1200880" cy="120088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200" dirty="0">
                      <a:solidFill>
                        <a:schemeClr val="accent6">
                          <a:lumMod val="50000"/>
                        </a:schemeClr>
                      </a:solidFill>
                      <a:latin typeface="TH Sarabun New" pitchFamily="34" charset="-34"/>
                      <a:cs typeface="TH Sarabun New" pitchFamily="34" charset="-34"/>
                    </a:rPr>
                    <a:t>โรคไม่ ติดต่อ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2420567" y="2373423"/>
                <a:ext cx="523419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ประชาชนส่วนใหญ่มีพฤติกรรม การดำรงชีวิตที่เสี่ยงต่อการเกิดโรค เช่น </a:t>
                </a:r>
              </a:p>
              <a:p>
                <a:pPr algn="r"/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การรับประทานอาหารที่ไม่ถูกหลักโภชนาการ ไม่ออกกำลังกาย สูบบุหรี่ ดื่ม</a:t>
                </a:r>
              </a:p>
              <a:p>
                <a:pPr algn="r"/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เครื่องดื่มแอลกอฮอล์ ส่งผลให้เกิดโรคต่างๆ พบว่าในชุมชนส่วนใหญ่ป่วยด้วย</a:t>
                </a:r>
              </a:p>
              <a:p>
                <a:pPr algn="r"/>
                <a:r>
                  <a:rPr lang="th-TH" sz="2000" dirty="0">
                    <a:latin typeface="TH Sarabun New" pitchFamily="34" charset="-34"/>
                    <a:cs typeface="TH Sarabun New" pitchFamily="34" charset="-34"/>
                  </a:rPr>
                  <a:t>โรคเบาหวาน โรคความดันโลหิตสูงและมะเร็ง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429" y="4437112"/>
              <a:ext cx="1152128" cy="1440694"/>
            </a:xfrm>
            <a:prstGeom prst="roundRect">
              <a:avLst>
                <a:gd name="adj" fmla="val 7438"/>
              </a:avLst>
            </a:prstGeom>
          </p:spPr>
        </p:pic>
      </p:grpSp>
      <p:grpSp>
        <p:nvGrpSpPr>
          <p:cNvPr id="3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3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39" name="Picture 2" descr="K:\TSM 3-A\Logo Aksorn\Aksorn Charoen Tat_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3789039"/>
            <a:ext cx="4572000" cy="3068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789039"/>
            <a:ext cx="4572000" cy="30689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25"/>
            <a:ext cx="4572000" cy="37890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4572000" cy="37890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31640" y="116632"/>
            <a:ext cx="6696744" cy="864096"/>
            <a:chOff x="1691680" y="116632"/>
            <a:chExt cx="6336704" cy="864096"/>
          </a:xfrm>
        </p:grpSpPr>
        <p:sp>
          <p:nvSpPr>
            <p:cNvPr id="15" name="Round Same Side Corner Rectangle 14"/>
            <p:cNvSpPr/>
            <p:nvPr/>
          </p:nvSpPr>
          <p:spPr>
            <a:xfrm flipV="1">
              <a:off x="1691680" y="116632"/>
              <a:ext cx="6264696" cy="792088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flipV="1">
              <a:off x="1763688" y="188640"/>
              <a:ext cx="6264696" cy="7920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75384" y="272842"/>
            <a:ext cx="589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วิธีการเก็บรวบรวมข้อมูลด้านสุขภาพในชุมชน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27142" y="1192739"/>
            <a:ext cx="3377241" cy="2380277"/>
            <a:chOff x="327142" y="1192739"/>
            <a:chExt cx="3377241" cy="2380277"/>
          </a:xfrm>
        </p:grpSpPr>
        <p:sp>
          <p:nvSpPr>
            <p:cNvPr id="34" name="Rounded Rectangle 33"/>
            <p:cNvSpPr/>
            <p:nvPr/>
          </p:nvSpPr>
          <p:spPr>
            <a:xfrm>
              <a:off x="327142" y="1192739"/>
              <a:ext cx="3257006" cy="2380277"/>
            </a:xfrm>
            <a:prstGeom prst="roundRect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35" name="Round Diagonal Corner Rectangle 34"/>
            <p:cNvSpPr/>
            <p:nvPr/>
          </p:nvSpPr>
          <p:spPr>
            <a:xfrm>
              <a:off x="1045469" y="1288952"/>
              <a:ext cx="2658914" cy="351188"/>
            </a:xfrm>
            <a:prstGeom prst="round2DiagRect">
              <a:avLst>
                <a:gd name="adj1" fmla="val 16667"/>
                <a:gd name="adj2" fmla="val 30865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400" dirty="0">
                  <a:solidFill>
                    <a:srgbClr val="002060"/>
                  </a:solidFill>
                  <a:latin typeface="TH Sarabun New" pitchFamily="34" charset="-34"/>
                  <a:cs typeface="TH Sarabun New" pitchFamily="34" charset="-34"/>
                </a:rPr>
                <a:t>การสังเกต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142" y="1772816"/>
              <a:ext cx="325700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รวบรวมข้อมูลบุคคล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รวบรวมข้อมูลสถานการณ์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อาศัยประสาทสัมผัสของผู้สังเกต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ความสามารถในการรับรู้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92080" y="1192739"/>
            <a:ext cx="3377241" cy="2380277"/>
            <a:chOff x="5292080" y="1192739"/>
            <a:chExt cx="3377241" cy="2380277"/>
          </a:xfrm>
        </p:grpSpPr>
        <p:grpSp>
          <p:nvGrpSpPr>
            <p:cNvPr id="8" name="Group 7"/>
            <p:cNvGrpSpPr/>
            <p:nvPr/>
          </p:nvGrpSpPr>
          <p:grpSpPr>
            <a:xfrm>
              <a:off x="5292080" y="1192739"/>
              <a:ext cx="3377241" cy="2380277"/>
              <a:chOff x="7243431" y="908720"/>
              <a:chExt cx="3377241" cy="2380277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243431" y="908720"/>
                <a:ext cx="3257006" cy="2380277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2" name="Round Diagonal Corner Rectangle 31"/>
              <p:cNvSpPr/>
              <p:nvPr/>
            </p:nvSpPr>
            <p:spPr>
              <a:xfrm>
                <a:off x="7961758" y="1004933"/>
                <a:ext cx="2658914" cy="351188"/>
              </a:xfrm>
              <a:prstGeom prst="round2DiagRect">
                <a:avLst>
                  <a:gd name="adj1" fmla="val 16667"/>
                  <a:gd name="adj2" fmla="val 30865"/>
                </a:avLst>
              </a:prstGeom>
              <a:gradFill flip="none" rotWithShape="1">
                <a:gsLst>
                  <a:gs pos="0">
                    <a:schemeClr val="accent3">
                      <a:tint val="66000"/>
                      <a:satMod val="160000"/>
                    </a:schemeClr>
                  </a:gs>
                  <a:gs pos="50000">
                    <a:schemeClr val="accent3">
                      <a:tint val="44500"/>
                      <a:satMod val="160000"/>
                    </a:schemeClr>
                  </a:gs>
                  <a:gs pos="100000">
                    <a:schemeClr val="accent3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>
                    <a:solidFill>
                      <a:srgbClr val="002060"/>
                    </a:solidFill>
                    <a:latin typeface="TH Sarabun New" pitchFamily="34" charset="-34"/>
                    <a:cs typeface="TH Sarabun New" pitchFamily="34" charset="-34"/>
                  </a:rPr>
                  <a:t>การสัมภาษณ์</a:t>
                </a: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5292080" y="1772816"/>
              <a:ext cx="325700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เก็บรวบรวมการสนทนา</a:t>
              </a:r>
              <a:br>
                <a:rPr lang="th-TH" sz="20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ตามวัตถุประสงค์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การตั้งคำถาม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การบันทึกข้อมูลที่ได้รับ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3528" y="4001051"/>
            <a:ext cx="3346702" cy="2380277"/>
            <a:chOff x="323528" y="4001051"/>
            <a:chExt cx="3346702" cy="2380277"/>
          </a:xfrm>
        </p:grpSpPr>
        <p:grpSp>
          <p:nvGrpSpPr>
            <p:cNvPr id="6" name="Group 5"/>
            <p:cNvGrpSpPr/>
            <p:nvPr/>
          </p:nvGrpSpPr>
          <p:grpSpPr>
            <a:xfrm>
              <a:off x="327142" y="4001051"/>
              <a:ext cx="3343088" cy="2380277"/>
              <a:chOff x="327142" y="926891"/>
              <a:chExt cx="3343088" cy="238027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327142" y="926891"/>
                <a:ext cx="3257006" cy="2380277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0" name="Round Diagonal Corner Rectangle 29"/>
              <p:cNvSpPr/>
              <p:nvPr/>
            </p:nvSpPr>
            <p:spPr>
              <a:xfrm>
                <a:off x="1069278" y="1004933"/>
                <a:ext cx="2600952" cy="351188"/>
              </a:xfrm>
              <a:prstGeom prst="round2DiagRect">
                <a:avLst>
                  <a:gd name="adj1" fmla="val 16667"/>
                  <a:gd name="adj2" fmla="val 30865"/>
                </a:avLst>
              </a:prstGeom>
              <a:gradFill flip="none" rotWithShape="1">
                <a:gsLst>
                  <a:gs pos="0">
                    <a:schemeClr val="accent4">
                      <a:tint val="66000"/>
                      <a:satMod val="160000"/>
                    </a:schemeClr>
                  </a:gs>
                  <a:gs pos="50000">
                    <a:schemeClr val="accent4">
                      <a:tint val="44500"/>
                      <a:satMod val="160000"/>
                    </a:schemeClr>
                  </a:gs>
                  <a:gs pos="100000">
                    <a:schemeClr val="accent4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>
                    <a:solidFill>
                      <a:srgbClr val="002060"/>
                    </a:solidFill>
                    <a:latin typeface="TH Sarabun New" pitchFamily="34" charset="-34"/>
                    <a:cs typeface="TH Sarabun New" pitchFamily="34" charset="-34"/>
                  </a:rPr>
                  <a:t>แบบสอบถาม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23528" y="4653136"/>
              <a:ext cx="325700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รูปแบบคำถามที่จัดไว้เป็นชุด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การรวบรวมข้อมูลเกี่ยวกับความคิดเห็น ความสนใจ ทัศนคติ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75434" y="3929043"/>
            <a:ext cx="3353581" cy="2380277"/>
            <a:chOff x="5275434" y="3929043"/>
            <a:chExt cx="3353581" cy="2380277"/>
          </a:xfrm>
        </p:grpSpPr>
        <p:grpSp>
          <p:nvGrpSpPr>
            <p:cNvPr id="7" name="Group 6"/>
            <p:cNvGrpSpPr/>
            <p:nvPr/>
          </p:nvGrpSpPr>
          <p:grpSpPr>
            <a:xfrm>
              <a:off x="5283651" y="3929043"/>
              <a:ext cx="3345364" cy="2380277"/>
              <a:chOff x="3756254" y="915802"/>
              <a:chExt cx="3345364" cy="238027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756254" y="915802"/>
                <a:ext cx="3257006" cy="2380277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1" name="Round Diagonal Corner Rectangle 30"/>
              <p:cNvSpPr/>
              <p:nvPr/>
            </p:nvSpPr>
            <p:spPr>
              <a:xfrm>
                <a:off x="4528534" y="1004933"/>
                <a:ext cx="2573084" cy="351188"/>
              </a:xfrm>
              <a:prstGeom prst="round2DiagRect">
                <a:avLst>
                  <a:gd name="adj1" fmla="val 16667"/>
                  <a:gd name="adj2" fmla="val 30865"/>
                </a:avLst>
              </a:prstGeom>
              <a:gradFill flip="none" rotWithShape="1">
                <a:gsLst>
                  <a:gs pos="0">
                    <a:schemeClr val="accent6">
                      <a:tint val="66000"/>
                      <a:satMod val="160000"/>
                    </a:schemeClr>
                  </a:gs>
                  <a:gs pos="50000">
                    <a:schemeClr val="accent6">
                      <a:tint val="44500"/>
                      <a:satMod val="160000"/>
                    </a:schemeClr>
                  </a:gs>
                  <a:gs pos="100000">
                    <a:schemeClr val="accent6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>
                    <a:solidFill>
                      <a:srgbClr val="002060"/>
                    </a:solidFill>
                    <a:latin typeface="TH Sarabun New" pitchFamily="34" charset="-34"/>
                    <a:cs typeface="TH Sarabun New" pitchFamily="34" charset="-34"/>
                  </a:rPr>
                  <a:t>แบบทดสอบ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5275434" y="4653136"/>
              <a:ext cx="325700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ชุดคำถามที่สร้างขึ้นมา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การเก็บข้อมูลทางพฤติกรรมด้าน</a:t>
              </a:r>
              <a:br>
                <a:rPr lang="th-TH" sz="20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ความรู้ ความจำ ความถนัด</a:t>
              </a:r>
              <a:br>
                <a:rPr lang="th-TH" sz="2000" b="1" dirty="0">
                  <a:latin typeface="TH Sarabun New" pitchFamily="34" charset="-34"/>
                  <a:cs typeface="TH Sarabun New" pitchFamily="34" charset="-34"/>
                </a:rPr>
              </a:br>
              <a:r>
                <a:rPr lang="th-TH" sz="2000" b="1" dirty="0">
                  <a:latin typeface="TH Sarabun New" pitchFamily="34" charset="-34"/>
                  <a:cs typeface="TH Sarabun New" pitchFamily="34" charset="-34"/>
                </a:rPr>
                <a:t>สติปัญญา บุคลิกภาพ</a:t>
              </a:r>
            </a:p>
          </p:txBody>
        </p:sp>
      </p:grpSp>
      <p:sp>
        <p:nvSpPr>
          <p:cNvPr id="42" name="Oval 41"/>
          <p:cNvSpPr/>
          <p:nvPr/>
        </p:nvSpPr>
        <p:spPr>
          <a:xfrm>
            <a:off x="3773166" y="4079093"/>
            <a:ext cx="366786" cy="1755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93544" y="4077072"/>
            <a:ext cx="366786" cy="1755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166" y="2348880"/>
            <a:ext cx="1518914" cy="1886384"/>
          </a:xfrm>
          <a:prstGeom prst="rect">
            <a:avLst/>
          </a:prstGeom>
        </p:spPr>
      </p:pic>
      <p:grpSp>
        <p:nvGrpSpPr>
          <p:cNvPr id="36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4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9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6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1640" y="116632"/>
            <a:ext cx="6696744" cy="864096"/>
            <a:chOff x="1691680" y="116632"/>
            <a:chExt cx="6336704" cy="864096"/>
          </a:xfrm>
        </p:grpSpPr>
        <p:sp>
          <p:nvSpPr>
            <p:cNvPr id="5" name="Round Same Side Corner Rectangle 4"/>
            <p:cNvSpPr/>
            <p:nvPr/>
          </p:nvSpPr>
          <p:spPr>
            <a:xfrm flipV="1">
              <a:off x="1691680" y="116632"/>
              <a:ext cx="6264696" cy="792088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flipV="1">
              <a:off x="1763688" y="188640"/>
              <a:ext cx="6264696" cy="7920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7795" y="272842"/>
            <a:ext cx="5216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การวิเคราะห์ปัญหาด้านสุขภาพในชุมชน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286" y="1196752"/>
            <a:ext cx="814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   การวิเคราะห์ปัญหาสุขภาพในชุมชนเน้นไปที่ปัญหาที่สำคัญ หรือเร่งด่วนที่ต้องดำเนินการแก้ไข</a:t>
            </a:r>
          </a:p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เรียกกระบวนการในขั้นตอนนี้ว่า “การจัดลำดับความสำคัญของปัญหาสุขภาพในชุมชน”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9512" y="2204864"/>
            <a:ext cx="3352249" cy="1848401"/>
            <a:chOff x="179512" y="2204864"/>
            <a:chExt cx="3352249" cy="1848401"/>
          </a:xfrm>
        </p:grpSpPr>
        <p:sp>
          <p:nvSpPr>
            <p:cNvPr id="10" name="TextBox 9"/>
            <p:cNvSpPr txBox="1"/>
            <p:nvPr/>
          </p:nvSpPr>
          <p:spPr>
            <a:xfrm>
              <a:off x="179512" y="2204864"/>
              <a:ext cx="3352249" cy="5107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การให้สมาชิกในกลุ่ม หรือทีมตัดสินใจ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9552" y="2852936"/>
              <a:ext cx="25410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ทำการรวบรวมข้อมูล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ให้สมาชิกอภิปรายถึงปัญหา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มีผลดี – ผลเสียในการดำเนินการที่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จะแก้ไขปัญหาอย่างไร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81667" y="2132856"/>
            <a:ext cx="4520789" cy="1915845"/>
            <a:chOff x="4581667" y="2132856"/>
            <a:chExt cx="4520789" cy="1915845"/>
          </a:xfrm>
        </p:grpSpPr>
        <p:sp>
          <p:nvSpPr>
            <p:cNvPr id="17" name="TextBox 16"/>
            <p:cNvSpPr txBox="1"/>
            <p:nvPr/>
          </p:nvSpPr>
          <p:spPr>
            <a:xfrm>
              <a:off x="5364088" y="2132856"/>
              <a:ext cx="2075518" cy="5107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rPr>
                <a:t>ขั้นตอนการดำเนินการ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1667" y="2848372"/>
              <a:ext cx="45207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แจกบัตรออกเสียงที่สร้างขึ้นแก่สมาชิกที่มีสิทธิออกเสียง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กำหนดเลขประจำปัญหาแต่ละปัญหา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ให้สมาชิกที่มีสิทธิออกเสียงเลือกปัญหาที่มีความสำคัญมากที่สุด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ส่งบัตรออกเสียงทั้งหมดให้กับผู้เป็นประธานของกลุ่มเพื่อรวมคะแนน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9552" y="4077072"/>
            <a:ext cx="8562904" cy="2452206"/>
            <a:chOff x="539552" y="4077072"/>
            <a:chExt cx="8562904" cy="24522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82633" y="4077072"/>
              <a:ext cx="4442682" cy="2088232"/>
            </a:xfrm>
            <a:prstGeom prst="roundRect">
              <a:avLst>
                <a:gd name="adj" fmla="val 765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39552" y="6159946"/>
              <a:ext cx="85629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การวิเคราะห์ปัญหาเป็นการวิเคราะห์ข้อมูลตามสภาพที่เป็นจริงในชุมชน โดยเน้นไปยังปัญหาสำคัญที่ต้องเร่งทำการแก้ไขก่อนเป็นอันดับแรก</a:t>
              </a:r>
            </a:p>
          </p:txBody>
        </p:sp>
      </p:grpSp>
      <p:grpSp>
        <p:nvGrpSpPr>
          <p:cNvPr id="2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2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25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57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1640" y="116632"/>
            <a:ext cx="6696744" cy="864096"/>
            <a:chOff x="1691680" y="116632"/>
            <a:chExt cx="6336704" cy="864096"/>
          </a:xfrm>
        </p:grpSpPr>
        <p:sp>
          <p:nvSpPr>
            <p:cNvPr id="5" name="Round Same Side Corner Rectangle 4"/>
            <p:cNvSpPr/>
            <p:nvPr/>
          </p:nvSpPr>
          <p:spPr>
            <a:xfrm flipV="1">
              <a:off x="1691680" y="116632"/>
              <a:ext cx="6264696" cy="792088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flipV="1">
              <a:off x="1763688" y="188640"/>
              <a:ext cx="6264696" cy="7920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47795" y="272842"/>
            <a:ext cx="5216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การวิเคราะห์ปัญหาด้านสุขภาพในชุมชน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63888" y="3068960"/>
            <a:ext cx="2016224" cy="1296144"/>
            <a:chOff x="3563888" y="2780928"/>
            <a:chExt cx="2016224" cy="1296144"/>
          </a:xfrm>
        </p:grpSpPr>
        <p:sp>
          <p:nvSpPr>
            <p:cNvPr id="14" name="Oval 13"/>
            <p:cNvSpPr/>
            <p:nvPr/>
          </p:nvSpPr>
          <p:spPr>
            <a:xfrm>
              <a:off x="3563888" y="2780928"/>
              <a:ext cx="2016224" cy="12961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0828" y="2996952"/>
              <a:ext cx="1550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4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องค์ประกอบ</a:t>
              </a:r>
            </a:p>
            <a:p>
              <a:pPr algn="ctr"/>
              <a:r>
                <a:rPr lang="th-TH" sz="2400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ของการวิเคราะห์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1552" y="1052736"/>
            <a:ext cx="3027668" cy="2880320"/>
            <a:chOff x="451552" y="1052736"/>
            <a:chExt cx="3027668" cy="2880320"/>
          </a:xfrm>
        </p:grpSpPr>
        <p:grpSp>
          <p:nvGrpSpPr>
            <p:cNvPr id="18" name="Group 17"/>
            <p:cNvGrpSpPr/>
            <p:nvPr/>
          </p:nvGrpSpPr>
          <p:grpSpPr>
            <a:xfrm>
              <a:off x="456235" y="1052736"/>
              <a:ext cx="3022985" cy="2880320"/>
              <a:chOff x="709187" y="2420888"/>
              <a:chExt cx="2679978" cy="255350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09187" y="2420888"/>
                <a:ext cx="2232248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995963" y="3581187"/>
                <a:ext cx="1393202" cy="13932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051720" y="3645024"/>
                <a:ext cx="1137852" cy="113785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chemeClr val="bg2">
                        <a:lumMod val="10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ขนาดของปัญหา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51552" y="1196752"/>
              <a:ext cx="253627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พิจารณาปัญหา หรือโรคที่เกิดในชุม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ชนเมื่อเกิดขึ้นขะมีผู้ป่วย หรือผู้ประสบ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ปัญหาจำนวนเท่าใด (ถ้าเป็นโรคติดต่อ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สามารถติดต่อหรือแพร่กระจายง่ายหรือ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ไม่มีแนวโน้มของโรค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เป็นอย่างไร)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92772" y="1052736"/>
            <a:ext cx="3155692" cy="2880320"/>
            <a:chOff x="5592772" y="1052736"/>
            <a:chExt cx="3155692" cy="2880320"/>
          </a:xfrm>
        </p:grpSpPr>
        <p:grpSp>
          <p:nvGrpSpPr>
            <p:cNvPr id="28" name="Group 27"/>
            <p:cNvGrpSpPr/>
            <p:nvPr/>
          </p:nvGrpSpPr>
          <p:grpSpPr>
            <a:xfrm flipH="1">
              <a:off x="5592772" y="1052736"/>
              <a:ext cx="3035746" cy="2880320"/>
              <a:chOff x="709187" y="2420888"/>
              <a:chExt cx="2691291" cy="2553501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09187" y="2420888"/>
                <a:ext cx="2232248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007276" y="3581187"/>
                <a:ext cx="1393202" cy="13932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051720" y="3645024"/>
                <a:ext cx="1137852" cy="113785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chemeClr val="bg2">
                        <a:lumMod val="10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ความรุนแรง</a:t>
                </a:r>
              </a:p>
              <a:p>
                <a:pPr algn="ctr"/>
                <a:r>
                  <a:rPr lang="th-TH" sz="1800" dirty="0">
                    <a:solidFill>
                      <a:schemeClr val="bg2">
                        <a:lumMod val="10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ของปัญหา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085556" y="1196752"/>
              <a:ext cx="266290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พิจารณาถึงปัญหาว่าเกิดขึ้นแล้วจะทำ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ให้มีอัตราการตายหรือความทุพพลภาพ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มากน้อยเพียงใด ทำให้เกิดผลเสียแก่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ครอบครัวชุมชน และประเทศชาติในด้าน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                    เศรษฐกิจอย่างไร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9552" y="3890765"/>
            <a:ext cx="3024336" cy="2751129"/>
            <a:chOff x="539552" y="3890765"/>
            <a:chExt cx="3024336" cy="2751129"/>
          </a:xfrm>
        </p:grpSpPr>
        <p:grpSp>
          <p:nvGrpSpPr>
            <p:cNvPr id="24" name="Group 23"/>
            <p:cNvGrpSpPr/>
            <p:nvPr/>
          </p:nvGrpSpPr>
          <p:grpSpPr>
            <a:xfrm>
              <a:off x="539552" y="3890765"/>
              <a:ext cx="3024336" cy="2751129"/>
              <a:chOff x="709187" y="2420888"/>
              <a:chExt cx="2681176" cy="243896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09187" y="2420888"/>
                <a:ext cx="2232248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997161" y="3607456"/>
                <a:ext cx="1393202" cy="125240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051720" y="3645024"/>
                <a:ext cx="1137852" cy="113785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chemeClr val="bg2">
                        <a:lumMod val="10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ความสนใจ ความร่วมมือ</a:t>
                </a:r>
              </a:p>
              <a:p>
                <a:pPr algn="ctr"/>
                <a:r>
                  <a:rPr lang="th-TH" sz="1800" dirty="0">
                    <a:solidFill>
                      <a:schemeClr val="bg2">
                        <a:lumMod val="10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หรือ ความวิตกกังวลต่อปัญหา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52414" y="4050938"/>
              <a:ext cx="25074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พิจารณาว่ามีความรู้ด้านวิชาการใน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การนำมาใช้แก้ไขปัญหาได้หรือไม่ วัสดุ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อุปกรณ์ บุคลากร งบประมาณ วิธีการ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ดำเนินการ นโยบายของผู้บริหารมีส่วน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ร่วมหรือไม่ รวมทั้งมี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ระยะเวลาเพียงพอที่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จะแก้ไขปัญหานั้นๆ 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หรือไม่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60074" y="1198064"/>
            <a:ext cx="2977475" cy="796467"/>
            <a:chOff x="3060074" y="1198064"/>
            <a:chExt cx="2977475" cy="796467"/>
          </a:xfrm>
        </p:grpSpPr>
        <p:sp>
          <p:nvSpPr>
            <p:cNvPr id="39" name="Oval 38"/>
            <p:cNvSpPr/>
            <p:nvPr/>
          </p:nvSpPr>
          <p:spPr>
            <a:xfrm>
              <a:off x="3060074" y="1831931"/>
              <a:ext cx="179569" cy="1626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426886" y="1505407"/>
              <a:ext cx="331482" cy="30015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07897" y="1198064"/>
              <a:ext cx="408125" cy="36955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762142" y="1252526"/>
              <a:ext cx="447300" cy="4050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1802" y="1455042"/>
              <a:ext cx="585747" cy="5303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 flipV="1">
            <a:off x="3106693" y="4751506"/>
            <a:ext cx="2977475" cy="796467"/>
            <a:chOff x="3060074" y="1198064"/>
            <a:chExt cx="2977475" cy="796467"/>
          </a:xfrm>
        </p:grpSpPr>
        <p:sp>
          <p:nvSpPr>
            <p:cNvPr id="52" name="Oval 51"/>
            <p:cNvSpPr/>
            <p:nvPr/>
          </p:nvSpPr>
          <p:spPr>
            <a:xfrm>
              <a:off x="3060074" y="1831931"/>
              <a:ext cx="179569" cy="1626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426886" y="1505407"/>
              <a:ext cx="331482" cy="30015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007897" y="1198064"/>
              <a:ext cx="408125" cy="36955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762142" y="1252526"/>
              <a:ext cx="447300" cy="40503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451802" y="1455042"/>
              <a:ext cx="585747" cy="5303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92772" y="3829611"/>
            <a:ext cx="3127054" cy="2812282"/>
            <a:chOff x="5592772" y="3829611"/>
            <a:chExt cx="3127054" cy="2812282"/>
          </a:xfrm>
        </p:grpSpPr>
        <p:grpSp>
          <p:nvGrpSpPr>
            <p:cNvPr id="32" name="Group 31"/>
            <p:cNvGrpSpPr/>
            <p:nvPr/>
          </p:nvGrpSpPr>
          <p:grpSpPr>
            <a:xfrm flipH="1">
              <a:off x="5592772" y="3829611"/>
              <a:ext cx="3031128" cy="2812282"/>
              <a:chOff x="709187" y="2420888"/>
              <a:chExt cx="2687197" cy="2493183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709187" y="2420888"/>
                <a:ext cx="2232248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003182" y="3597833"/>
                <a:ext cx="1393202" cy="13162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051720" y="3645024"/>
                <a:ext cx="1137852" cy="113785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800" dirty="0">
                    <a:solidFill>
                      <a:schemeClr val="bg2">
                        <a:lumMod val="10000"/>
                      </a:schemeClr>
                    </a:solidFill>
                    <a:latin typeface="TH Sarabun New" pitchFamily="34" charset="-34"/>
                    <a:cs typeface="TH Sarabun New" pitchFamily="34" charset="-34"/>
                  </a:rPr>
                  <a:t>ความยาก - ง่ายในการแก้ไขปัญหา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084168" y="4039904"/>
              <a:ext cx="263565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  พิจารณาว่าประชาชนภายในชุมชนเห็น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ว่าปัญหาต่างๆ ที่เกิดขึ้นมีความสำคัญ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หรือไม่ มีความวิตกกังวล หรือสนใจ หรือ</a:t>
              </a:r>
            </a:p>
            <a:p>
              <a:r>
                <a:rPr lang="th-TH" sz="1800" dirty="0">
                  <a:latin typeface="TH Sarabun New" pitchFamily="34" charset="-34"/>
                  <a:cs typeface="TH Sarabun New" pitchFamily="34" charset="-34"/>
                </a:rPr>
                <a:t>ต้องการที่จะแก้ไขปัญหาที่เกิดขึ้นหรือไม่</a:t>
              </a:r>
            </a:p>
          </p:txBody>
        </p:sp>
      </p:grpSp>
      <p:grpSp>
        <p:nvGrpSpPr>
          <p:cNvPr id="57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8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7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988840"/>
            <a:ext cx="91440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268760"/>
            <a:ext cx="8326984" cy="20162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1640" y="116632"/>
            <a:ext cx="6696744" cy="864096"/>
            <a:chOff x="1691680" y="116632"/>
            <a:chExt cx="6336704" cy="864096"/>
          </a:xfrm>
        </p:grpSpPr>
        <p:sp>
          <p:nvSpPr>
            <p:cNvPr id="5" name="Round Same Side Corner Rectangle 4"/>
            <p:cNvSpPr/>
            <p:nvPr/>
          </p:nvSpPr>
          <p:spPr>
            <a:xfrm flipV="1">
              <a:off x="1691680" y="116632"/>
              <a:ext cx="6264696" cy="792088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flipV="1">
              <a:off x="1763688" y="188640"/>
              <a:ext cx="6264696" cy="7920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47795" y="272842"/>
            <a:ext cx="5216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การวิเคราะห์ปัญหาด้านสุขภาพในชุมชน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345992"/>
            <a:ext cx="811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ตัวอย่าง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การจัดลำดับความสำคัญของปัญหา โดยวิธีการกำหนดคะแนนตามองค์ประกอบ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จากการสำรวจข้อมูลของชุมชนเกือบสุขพบว่า มีปัญหาด้านสุขภาพที่สำรวจพบ ๓ ปัญหา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คือ ปัญหาโรคเบาหวานในผู้สูงอายุ ปัญหาแหล่งน้ำเสื่อมโทรม และปัญหาอุบัติเหตุที่เกิดขึ้นในชุมชน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ชาวบ้านจึงได้ดำเนินการประชุมร่วมกัน และจัดลำดับความสำคัญของปัญหาสุขภาพในชุมชนได้</a:t>
            </a:r>
          </a:p>
          <a:p>
            <a:pPr algn="thaiDist"/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ดังตาราง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520" y="3429000"/>
            <a:ext cx="8646456" cy="2880320"/>
          </a:xfrm>
          <a:prstGeom prst="roundRect">
            <a:avLst>
              <a:gd name="adj" fmla="val 90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ounded Rectangle 16"/>
          <p:cNvSpPr/>
          <p:nvPr/>
        </p:nvSpPr>
        <p:spPr>
          <a:xfrm>
            <a:off x="251520" y="4581128"/>
            <a:ext cx="8646456" cy="1676553"/>
          </a:xfrm>
          <a:custGeom>
            <a:avLst/>
            <a:gdLst>
              <a:gd name="connsiteX0" fmla="*/ 0 w 8646456"/>
              <a:gd name="connsiteY0" fmla="*/ 169641 h 1872208"/>
              <a:gd name="connsiteX1" fmla="*/ 169641 w 8646456"/>
              <a:gd name="connsiteY1" fmla="*/ 0 h 1872208"/>
              <a:gd name="connsiteX2" fmla="*/ 8476815 w 8646456"/>
              <a:gd name="connsiteY2" fmla="*/ 0 h 1872208"/>
              <a:gd name="connsiteX3" fmla="*/ 8646456 w 8646456"/>
              <a:gd name="connsiteY3" fmla="*/ 169641 h 1872208"/>
              <a:gd name="connsiteX4" fmla="*/ 8646456 w 8646456"/>
              <a:gd name="connsiteY4" fmla="*/ 1702567 h 1872208"/>
              <a:gd name="connsiteX5" fmla="*/ 8476815 w 8646456"/>
              <a:gd name="connsiteY5" fmla="*/ 1872208 h 1872208"/>
              <a:gd name="connsiteX6" fmla="*/ 169641 w 8646456"/>
              <a:gd name="connsiteY6" fmla="*/ 1872208 h 1872208"/>
              <a:gd name="connsiteX7" fmla="*/ 0 w 8646456"/>
              <a:gd name="connsiteY7" fmla="*/ 1702567 h 1872208"/>
              <a:gd name="connsiteX8" fmla="*/ 0 w 8646456"/>
              <a:gd name="connsiteY8" fmla="*/ 169641 h 1872208"/>
              <a:gd name="connsiteX0" fmla="*/ 0 w 8646456"/>
              <a:gd name="connsiteY0" fmla="*/ 192318 h 1894885"/>
              <a:gd name="connsiteX1" fmla="*/ 8476815 w 8646456"/>
              <a:gd name="connsiteY1" fmla="*/ 22677 h 1894885"/>
              <a:gd name="connsiteX2" fmla="*/ 8646456 w 8646456"/>
              <a:gd name="connsiteY2" fmla="*/ 192318 h 1894885"/>
              <a:gd name="connsiteX3" fmla="*/ 8646456 w 8646456"/>
              <a:gd name="connsiteY3" fmla="*/ 1725244 h 1894885"/>
              <a:gd name="connsiteX4" fmla="*/ 8476815 w 8646456"/>
              <a:gd name="connsiteY4" fmla="*/ 1894885 h 1894885"/>
              <a:gd name="connsiteX5" fmla="*/ 169641 w 8646456"/>
              <a:gd name="connsiteY5" fmla="*/ 1894885 h 1894885"/>
              <a:gd name="connsiteX6" fmla="*/ 0 w 8646456"/>
              <a:gd name="connsiteY6" fmla="*/ 1725244 h 1894885"/>
              <a:gd name="connsiteX7" fmla="*/ 0 w 8646456"/>
              <a:gd name="connsiteY7" fmla="*/ 192318 h 1894885"/>
              <a:gd name="connsiteX0" fmla="*/ 0 w 8646456"/>
              <a:gd name="connsiteY0" fmla="*/ 0 h 1702567"/>
              <a:gd name="connsiteX1" fmla="*/ 8646456 w 8646456"/>
              <a:gd name="connsiteY1" fmla="*/ 0 h 1702567"/>
              <a:gd name="connsiteX2" fmla="*/ 8646456 w 8646456"/>
              <a:gd name="connsiteY2" fmla="*/ 1532926 h 1702567"/>
              <a:gd name="connsiteX3" fmla="*/ 8476815 w 8646456"/>
              <a:gd name="connsiteY3" fmla="*/ 1702567 h 1702567"/>
              <a:gd name="connsiteX4" fmla="*/ 169641 w 8646456"/>
              <a:gd name="connsiteY4" fmla="*/ 1702567 h 1702567"/>
              <a:gd name="connsiteX5" fmla="*/ 0 w 8646456"/>
              <a:gd name="connsiteY5" fmla="*/ 1532926 h 1702567"/>
              <a:gd name="connsiteX6" fmla="*/ 0 w 8646456"/>
              <a:gd name="connsiteY6" fmla="*/ 0 h 1702567"/>
              <a:gd name="connsiteX0" fmla="*/ 0 w 8646456"/>
              <a:gd name="connsiteY0" fmla="*/ 116183 h 1818750"/>
              <a:gd name="connsiteX1" fmla="*/ 8646456 w 8646456"/>
              <a:gd name="connsiteY1" fmla="*/ 116183 h 1818750"/>
              <a:gd name="connsiteX2" fmla="*/ 8646456 w 8646456"/>
              <a:gd name="connsiteY2" fmla="*/ 1649109 h 1818750"/>
              <a:gd name="connsiteX3" fmla="*/ 8476815 w 8646456"/>
              <a:gd name="connsiteY3" fmla="*/ 1818750 h 1818750"/>
              <a:gd name="connsiteX4" fmla="*/ 169641 w 8646456"/>
              <a:gd name="connsiteY4" fmla="*/ 1818750 h 1818750"/>
              <a:gd name="connsiteX5" fmla="*/ 0 w 8646456"/>
              <a:gd name="connsiteY5" fmla="*/ 1649109 h 1818750"/>
              <a:gd name="connsiteX6" fmla="*/ 0 w 8646456"/>
              <a:gd name="connsiteY6" fmla="*/ 116183 h 1818750"/>
              <a:gd name="connsiteX0" fmla="*/ 0 w 8646456"/>
              <a:gd name="connsiteY0" fmla="*/ 4466 h 1707033"/>
              <a:gd name="connsiteX1" fmla="*/ 8646456 w 8646456"/>
              <a:gd name="connsiteY1" fmla="*/ 4466 h 1707033"/>
              <a:gd name="connsiteX2" fmla="*/ 8646456 w 8646456"/>
              <a:gd name="connsiteY2" fmla="*/ 1537392 h 1707033"/>
              <a:gd name="connsiteX3" fmla="*/ 8476815 w 8646456"/>
              <a:gd name="connsiteY3" fmla="*/ 1707033 h 1707033"/>
              <a:gd name="connsiteX4" fmla="*/ 169641 w 8646456"/>
              <a:gd name="connsiteY4" fmla="*/ 1707033 h 1707033"/>
              <a:gd name="connsiteX5" fmla="*/ 0 w 8646456"/>
              <a:gd name="connsiteY5" fmla="*/ 1537392 h 1707033"/>
              <a:gd name="connsiteX6" fmla="*/ 0 w 8646456"/>
              <a:gd name="connsiteY6" fmla="*/ 4466 h 17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6456" h="1707033">
                <a:moveTo>
                  <a:pt x="0" y="4466"/>
                </a:moveTo>
                <a:cubicBezTo>
                  <a:pt x="8641976" y="-7182"/>
                  <a:pt x="19720" y="8058"/>
                  <a:pt x="8646456" y="4466"/>
                </a:cubicBezTo>
                <a:lnTo>
                  <a:pt x="8646456" y="1537392"/>
                </a:lnTo>
                <a:cubicBezTo>
                  <a:pt x="8646456" y="1631082"/>
                  <a:pt x="8570505" y="1707033"/>
                  <a:pt x="8476815" y="1707033"/>
                </a:cubicBezTo>
                <a:lnTo>
                  <a:pt x="169641" y="1707033"/>
                </a:lnTo>
                <a:cubicBezTo>
                  <a:pt x="75951" y="1707033"/>
                  <a:pt x="0" y="1631082"/>
                  <a:pt x="0" y="1537392"/>
                </a:cubicBezTo>
                <a:lnTo>
                  <a:pt x="0" y="44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520" y="4629330"/>
            <a:ext cx="8646456" cy="1679990"/>
          </a:xfrm>
          <a:custGeom>
            <a:avLst/>
            <a:gdLst>
              <a:gd name="connsiteX0" fmla="*/ 0 w 8646456"/>
              <a:gd name="connsiteY0" fmla="*/ 169641 h 1872208"/>
              <a:gd name="connsiteX1" fmla="*/ 169641 w 8646456"/>
              <a:gd name="connsiteY1" fmla="*/ 0 h 1872208"/>
              <a:gd name="connsiteX2" fmla="*/ 8476815 w 8646456"/>
              <a:gd name="connsiteY2" fmla="*/ 0 h 1872208"/>
              <a:gd name="connsiteX3" fmla="*/ 8646456 w 8646456"/>
              <a:gd name="connsiteY3" fmla="*/ 169641 h 1872208"/>
              <a:gd name="connsiteX4" fmla="*/ 8646456 w 8646456"/>
              <a:gd name="connsiteY4" fmla="*/ 1702567 h 1872208"/>
              <a:gd name="connsiteX5" fmla="*/ 8476815 w 8646456"/>
              <a:gd name="connsiteY5" fmla="*/ 1872208 h 1872208"/>
              <a:gd name="connsiteX6" fmla="*/ 169641 w 8646456"/>
              <a:gd name="connsiteY6" fmla="*/ 1872208 h 1872208"/>
              <a:gd name="connsiteX7" fmla="*/ 0 w 8646456"/>
              <a:gd name="connsiteY7" fmla="*/ 1702567 h 1872208"/>
              <a:gd name="connsiteX8" fmla="*/ 0 w 8646456"/>
              <a:gd name="connsiteY8" fmla="*/ 169641 h 1872208"/>
              <a:gd name="connsiteX0" fmla="*/ 0 w 8646456"/>
              <a:gd name="connsiteY0" fmla="*/ 192318 h 1894885"/>
              <a:gd name="connsiteX1" fmla="*/ 8476815 w 8646456"/>
              <a:gd name="connsiteY1" fmla="*/ 22677 h 1894885"/>
              <a:gd name="connsiteX2" fmla="*/ 8646456 w 8646456"/>
              <a:gd name="connsiteY2" fmla="*/ 192318 h 1894885"/>
              <a:gd name="connsiteX3" fmla="*/ 8646456 w 8646456"/>
              <a:gd name="connsiteY3" fmla="*/ 1725244 h 1894885"/>
              <a:gd name="connsiteX4" fmla="*/ 8476815 w 8646456"/>
              <a:gd name="connsiteY4" fmla="*/ 1894885 h 1894885"/>
              <a:gd name="connsiteX5" fmla="*/ 169641 w 8646456"/>
              <a:gd name="connsiteY5" fmla="*/ 1894885 h 1894885"/>
              <a:gd name="connsiteX6" fmla="*/ 0 w 8646456"/>
              <a:gd name="connsiteY6" fmla="*/ 1725244 h 1894885"/>
              <a:gd name="connsiteX7" fmla="*/ 0 w 8646456"/>
              <a:gd name="connsiteY7" fmla="*/ 192318 h 1894885"/>
              <a:gd name="connsiteX0" fmla="*/ 0 w 8646456"/>
              <a:gd name="connsiteY0" fmla="*/ 0 h 1702567"/>
              <a:gd name="connsiteX1" fmla="*/ 8646456 w 8646456"/>
              <a:gd name="connsiteY1" fmla="*/ 0 h 1702567"/>
              <a:gd name="connsiteX2" fmla="*/ 8646456 w 8646456"/>
              <a:gd name="connsiteY2" fmla="*/ 1532926 h 1702567"/>
              <a:gd name="connsiteX3" fmla="*/ 8476815 w 8646456"/>
              <a:gd name="connsiteY3" fmla="*/ 1702567 h 1702567"/>
              <a:gd name="connsiteX4" fmla="*/ 169641 w 8646456"/>
              <a:gd name="connsiteY4" fmla="*/ 1702567 h 1702567"/>
              <a:gd name="connsiteX5" fmla="*/ 0 w 8646456"/>
              <a:gd name="connsiteY5" fmla="*/ 1532926 h 1702567"/>
              <a:gd name="connsiteX6" fmla="*/ 0 w 8646456"/>
              <a:gd name="connsiteY6" fmla="*/ 0 h 1702567"/>
              <a:gd name="connsiteX0" fmla="*/ 0 w 8646456"/>
              <a:gd name="connsiteY0" fmla="*/ 116183 h 1818750"/>
              <a:gd name="connsiteX1" fmla="*/ 8646456 w 8646456"/>
              <a:gd name="connsiteY1" fmla="*/ 116183 h 1818750"/>
              <a:gd name="connsiteX2" fmla="*/ 8646456 w 8646456"/>
              <a:gd name="connsiteY2" fmla="*/ 1649109 h 1818750"/>
              <a:gd name="connsiteX3" fmla="*/ 8476815 w 8646456"/>
              <a:gd name="connsiteY3" fmla="*/ 1818750 h 1818750"/>
              <a:gd name="connsiteX4" fmla="*/ 169641 w 8646456"/>
              <a:gd name="connsiteY4" fmla="*/ 1818750 h 1818750"/>
              <a:gd name="connsiteX5" fmla="*/ 0 w 8646456"/>
              <a:gd name="connsiteY5" fmla="*/ 1649109 h 1818750"/>
              <a:gd name="connsiteX6" fmla="*/ 0 w 8646456"/>
              <a:gd name="connsiteY6" fmla="*/ 116183 h 1818750"/>
              <a:gd name="connsiteX0" fmla="*/ 0 w 8646456"/>
              <a:gd name="connsiteY0" fmla="*/ 4466 h 1707033"/>
              <a:gd name="connsiteX1" fmla="*/ 8646456 w 8646456"/>
              <a:gd name="connsiteY1" fmla="*/ 4466 h 1707033"/>
              <a:gd name="connsiteX2" fmla="*/ 8646456 w 8646456"/>
              <a:gd name="connsiteY2" fmla="*/ 1537392 h 1707033"/>
              <a:gd name="connsiteX3" fmla="*/ 8476815 w 8646456"/>
              <a:gd name="connsiteY3" fmla="*/ 1707033 h 1707033"/>
              <a:gd name="connsiteX4" fmla="*/ 169641 w 8646456"/>
              <a:gd name="connsiteY4" fmla="*/ 1707033 h 1707033"/>
              <a:gd name="connsiteX5" fmla="*/ 0 w 8646456"/>
              <a:gd name="connsiteY5" fmla="*/ 1537392 h 1707033"/>
              <a:gd name="connsiteX6" fmla="*/ 0 w 8646456"/>
              <a:gd name="connsiteY6" fmla="*/ 4466 h 17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6456" h="1707033">
                <a:moveTo>
                  <a:pt x="0" y="4466"/>
                </a:moveTo>
                <a:cubicBezTo>
                  <a:pt x="8641976" y="-7182"/>
                  <a:pt x="19720" y="8058"/>
                  <a:pt x="8646456" y="4466"/>
                </a:cubicBezTo>
                <a:lnTo>
                  <a:pt x="8646456" y="1537392"/>
                </a:lnTo>
                <a:cubicBezTo>
                  <a:pt x="8646456" y="1631082"/>
                  <a:pt x="8570505" y="1707033"/>
                  <a:pt x="8476815" y="1707033"/>
                </a:cubicBezTo>
                <a:lnTo>
                  <a:pt x="169641" y="1707033"/>
                </a:lnTo>
                <a:cubicBezTo>
                  <a:pt x="75951" y="1707033"/>
                  <a:pt x="0" y="1631082"/>
                  <a:pt x="0" y="1537392"/>
                </a:cubicBezTo>
                <a:lnTo>
                  <a:pt x="0" y="446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56210" y="3429000"/>
            <a:ext cx="0" cy="28286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74980" y="3428999"/>
            <a:ext cx="0" cy="28286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97512" y="3454819"/>
            <a:ext cx="0" cy="28286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07338" y="3429000"/>
            <a:ext cx="0" cy="28286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3896" y="3454819"/>
            <a:ext cx="0" cy="28286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520" y="3429000"/>
            <a:ext cx="220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ปัญหา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6211" y="3429000"/>
            <a:ext cx="121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ขนาดของ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ปัญหา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4981" y="3429000"/>
            <a:ext cx="122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รุนแรงของ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ปัญหา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24520" y="3429000"/>
            <a:ext cx="1791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 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ยาก-ง่าย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ในการแก้ไขปัญหา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8460" y="3429000"/>
            <a:ext cx="128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ความสนใจ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ของชุมชน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3896" y="3429000"/>
            <a:ext cx="111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คะแนน</a:t>
            </a:r>
            <a:b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รวม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51520" y="5157192"/>
            <a:ext cx="86464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520" y="5733256"/>
            <a:ext cx="86464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/>
          <p:cNvGrpSpPr/>
          <p:nvPr/>
        </p:nvGrpSpPr>
        <p:grpSpPr>
          <a:xfrm>
            <a:off x="251520" y="4695527"/>
            <a:ext cx="8637532" cy="491282"/>
            <a:chOff x="251520" y="4695527"/>
            <a:chExt cx="8637532" cy="491282"/>
          </a:xfrm>
        </p:grpSpPr>
        <p:sp>
          <p:nvSpPr>
            <p:cNvPr id="35" name="TextBox 34"/>
            <p:cNvSpPr txBox="1"/>
            <p:nvPr/>
          </p:nvSpPr>
          <p:spPr>
            <a:xfrm>
              <a:off x="251520" y="4695527"/>
              <a:ext cx="2204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๑. โรคเบาหวาน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6208" y="4725144"/>
              <a:ext cx="1218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81616" y="4725144"/>
              <a:ext cx="1218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3817" y="4725144"/>
              <a:ext cx="1594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02321" y="4725144"/>
              <a:ext cx="1283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73896" y="4725144"/>
              <a:ext cx="1115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๑๑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251520" y="5271591"/>
            <a:ext cx="8633340" cy="461665"/>
            <a:chOff x="251520" y="5271591"/>
            <a:chExt cx="8633340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251520" y="5271591"/>
              <a:ext cx="2204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๒. แหล่งน้ำเสื่อมโทรม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60553" y="5271591"/>
              <a:ext cx="1218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77424" y="5271591"/>
              <a:ext cx="1218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99625" y="5271591"/>
              <a:ext cx="1594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98129" y="5271591"/>
              <a:ext cx="1283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๒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69704" y="5271591"/>
              <a:ext cx="1115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๙</a:t>
              </a:r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251520" y="5847655"/>
            <a:ext cx="8640960" cy="461665"/>
            <a:chOff x="251520" y="5847655"/>
            <a:chExt cx="8640960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251520" y="5847655"/>
              <a:ext cx="2204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๓. อุบัติเหตุ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60908" y="5847655"/>
              <a:ext cx="1218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๓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85044" y="5847655"/>
              <a:ext cx="1218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07245" y="5847655"/>
              <a:ext cx="15946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05749" y="5847655"/>
              <a:ext cx="1283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๔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77324" y="5847655"/>
              <a:ext cx="1115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itchFamily="34" charset="-34"/>
                  <a:cs typeface="TH Sarabun New" pitchFamily="34" charset="-34"/>
                </a:rPr>
                <a:t>๑๕</a:t>
              </a:r>
            </a:p>
          </p:txBody>
        </p:sp>
      </p:grpSp>
      <p:grpSp>
        <p:nvGrpSpPr>
          <p:cNvPr id="53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54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55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33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851920" y="3145378"/>
            <a:ext cx="5292079" cy="3712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0" y="453312"/>
            <a:ext cx="9144000" cy="58026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51920" y="983978"/>
            <a:ext cx="5292079" cy="2156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80728"/>
            <a:ext cx="3851920" cy="587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1640" y="44624"/>
            <a:ext cx="6696744" cy="864096"/>
            <a:chOff x="1691680" y="116632"/>
            <a:chExt cx="6336704" cy="864096"/>
          </a:xfrm>
        </p:grpSpPr>
        <p:sp>
          <p:nvSpPr>
            <p:cNvPr id="5" name="Round Same Side Corner Rectangle 4"/>
            <p:cNvSpPr/>
            <p:nvPr/>
          </p:nvSpPr>
          <p:spPr>
            <a:xfrm flipV="1">
              <a:off x="1691680" y="116632"/>
              <a:ext cx="6264696" cy="792088"/>
            </a:xfrm>
            <a:prstGeom prst="round2Same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flipV="1">
              <a:off x="1763688" y="188640"/>
              <a:ext cx="6264696" cy="7920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23728" y="262389"/>
            <a:ext cx="501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ปัจจัยที่มีผลกระทบต่อสุขภาพในชุมชน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9975" y="1046014"/>
            <a:ext cx="1157518" cy="51077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ชุมชนเมือง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7843" y="1556792"/>
            <a:ext cx="2043193" cy="556293"/>
            <a:chOff x="377843" y="1556792"/>
            <a:chExt cx="2043193" cy="556293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43" y="1556792"/>
              <a:ext cx="576066" cy="556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71600" y="1634883"/>
              <a:ext cx="14494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ปัจจัยสิ่งแวดล้อม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3916" y="2348880"/>
            <a:ext cx="2267570" cy="512367"/>
            <a:chOff x="393916" y="2348880"/>
            <a:chExt cx="2267570" cy="51236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16" y="2348880"/>
              <a:ext cx="559988" cy="512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71600" y="2422049"/>
              <a:ext cx="16898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ปัจจัยด้านที่อยู่อาศัย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5536" y="3140969"/>
            <a:ext cx="2459913" cy="533179"/>
            <a:chOff x="395536" y="3140969"/>
            <a:chExt cx="2459913" cy="53317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51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140969"/>
              <a:ext cx="533178" cy="533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71600" y="3214137"/>
              <a:ext cx="18838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ปัจจัยด้านอาชญากรรม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528" y="3973691"/>
            <a:ext cx="2137582" cy="535429"/>
            <a:chOff x="323528" y="3973691"/>
            <a:chExt cx="2137582" cy="535429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3738" b="99718" l="790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05" t="54932"/>
            <a:stretch/>
          </p:blipFill>
          <p:spPr bwMode="auto">
            <a:xfrm>
              <a:off x="323528" y="3973691"/>
              <a:ext cx="630379" cy="535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971600" y="4017838"/>
              <a:ext cx="14895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ปัจจัยด้านสุขภาพ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5536" y="4869160"/>
            <a:ext cx="1927716" cy="544792"/>
            <a:chOff x="395536" y="4869160"/>
            <a:chExt cx="1927716" cy="544792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869160"/>
              <a:ext cx="544790" cy="544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971600" y="4941168"/>
              <a:ext cx="13516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ปัจจัยด้านสังคม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9907" y="5733257"/>
            <a:ext cx="1767397" cy="555157"/>
            <a:chOff x="369907" y="5733257"/>
            <a:chExt cx="1767397" cy="555157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21686" l="0" r="58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25" b="78019"/>
            <a:stretch/>
          </p:blipFill>
          <p:spPr bwMode="auto">
            <a:xfrm>
              <a:off x="369907" y="5733257"/>
              <a:ext cx="673701" cy="555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971600" y="5805264"/>
              <a:ext cx="11657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ปัจจัยด้านอื่น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851920" y="983978"/>
            <a:ext cx="0" cy="574830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73107" y="1081499"/>
            <a:ext cx="1522829" cy="5107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ชุมชนชานเมือง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117883" y="1654709"/>
            <a:ext cx="2619518" cy="498515"/>
            <a:chOff x="4117883" y="1654709"/>
            <a:chExt cx="2619518" cy="498515"/>
          </a:xfrm>
        </p:grpSpPr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51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883" y="1654709"/>
              <a:ext cx="456012" cy="45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721177" y="1722337"/>
              <a:ext cx="20162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ปัจจัยเรื่องอาชญากรรม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64401" y="2245043"/>
            <a:ext cx="1827289" cy="568157"/>
            <a:chOff x="4064401" y="2245043"/>
            <a:chExt cx="1827289" cy="568157"/>
          </a:xfrm>
        </p:grpSpPr>
        <p:pic>
          <p:nvPicPr>
            <p:cNvPr id="42" name="Picture 10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3738" b="99718" l="790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05" t="54932"/>
            <a:stretch/>
          </p:blipFill>
          <p:spPr bwMode="auto">
            <a:xfrm>
              <a:off x="4064401" y="2245043"/>
              <a:ext cx="539145" cy="457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4721177" y="2382313"/>
              <a:ext cx="11705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ปัจจัยสุขภาพ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34962" y="2399421"/>
            <a:ext cx="1947181" cy="515877"/>
            <a:chOff x="6634962" y="2399421"/>
            <a:chExt cx="1947181" cy="515877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962" y="2399421"/>
              <a:ext cx="438664" cy="4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7097441" y="2484411"/>
              <a:ext cx="148470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ปัจจัยมลพิษต่างๆ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3851920" y="3140968"/>
            <a:ext cx="518457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693323" y="3284984"/>
            <a:ext cx="1282395" cy="5107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ชุมชนชนบท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63531" y="3861048"/>
            <a:ext cx="2164653" cy="508469"/>
            <a:chOff x="4063531" y="3861048"/>
            <a:chExt cx="2164653" cy="508469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531" y="3861048"/>
              <a:ext cx="508469" cy="50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4597609" y="3933056"/>
              <a:ext cx="163057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ปัจจัยด้านเศรษฐกิจ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67944" y="4493254"/>
            <a:ext cx="1872208" cy="519922"/>
            <a:chOff x="4067944" y="4493254"/>
            <a:chExt cx="1872208" cy="519922"/>
          </a:xfrm>
        </p:grpSpPr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493254"/>
              <a:ext cx="504056" cy="50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4588500" y="4582289"/>
              <a:ext cx="13516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ปัจจัยด้านสังคม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05901" y="5173485"/>
            <a:ext cx="2078267" cy="559771"/>
            <a:chOff x="4005901" y="5173485"/>
            <a:chExt cx="2078267" cy="559771"/>
          </a:xfrm>
        </p:grpSpPr>
        <p:pic>
          <p:nvPicPr>
            <p:cNvPr id="53" name="Picture 10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53738" b="99718" l="7905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05" t="54932"/>
            <a:stretch/>
          </p:blipFill>
          <p:spPr bwMode="auto">
            <a:xfrm>
              <a:off x="4005901" y="5173485"/>
              <a:ext cx="566099" cy="558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4594658" y="5302369"/>
              <a:ext cx="14895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ปัจจัยด้านสุขภาพ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34036" y="5919330"/>
            <a:ext cx="3543667" cy="534006"/>
            <a:chOff x="4034036" y="5919330"/>
            <a:chExt cx="3543667" cy="53400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9" r="19792"/>
            <a:stretch/>
          </p:blipFill>
          <p:spPr>
            <a:xfrm>
              <a:off x="4034036" y="5919330"/>
              <a:ext cx="580477" cy="534006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4594194" y="6021288"/>
              <a:ext cx="29835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ปัจจัยด้านการจัดบริการสุขภาพของรัฐ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85178" y="1592277"/>
            <a:ext cx="2274284" cy="580875"/>
            <a:chOff x="6585178" y="1592277"/>
            <a:chExt cx="2274284" cy="580875"/>
          </a:xfrm>
        </p:grpSpPr>
        <p:sp>
          <p:nvSpPr>
            <p:cNvPr id="41" name="Rectangle 40"/>
            <p:cNvSpPr/>
            <p:nvPr/>
          </p:nvSpPr>
          <p:spPr>
            <a:xfrm>
              <a:off x="7097441" y="1741152"/>
              <a:ext cx="176202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200" dirty="0"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ปัจจัยเรื่องสารเสพติด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3" r="25560" b="13049"/>
            <a:stretch/>
          </p:blipFill>
          <p:spPr>
            <a:xfrm>
              <a:off x="6585178" y="1592277"/>
              <a:ext cx="564767" cy="580875"/>
            </a:xfrm>
            <a:prstGeom prst="rect">
              <a:avLst/>
            </a:prstGeom>
          </p:spPr>
        </p:pic>
      </p:grpSp>
      <p:grpSp>
        <p:nvGrpSpPr>
          <p:cNvPr id="64" name="กลุ่ม 38"/>
          <p:cNvGrpSpPr/>
          <p:nvPr/>
        </p:nvGrpSpPr>
        <p:grpSpPr>
          <a:xfrm>
            <a:off x="73600" y="6651201"/>
            <a:ext cx="8582339" cy="166391"/>
            <a:chOff x="73600" y="6554470"/>
            <a:chExt cx="9070399" cy="258906"/>
          </a:xfrm>
        </p:grpSpPr>
        <p:sp>
          <p:nvSpPr>
            <p:cNvPr id="65" name="สี่เหลี่ยมผืนผ้า 39"/>
            <p:cNvSpPr/>
            <p:nvPr/>
          </p:nvSpPr>
          <p:spPr>
            <a:xfrm>
              <a:off x="827587" y="6742237"/>
              <a:ext cx="8316412" cy="711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6" name="Picture 2" descr="K:\TSM 3-A\Logo Aksorn\Aksorn Charoen Tat_2.png"/>
            <p:cNvPicPr>
              <a:picLocks noChangeAspect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>
            <a:xfrm>
              <a:off x="73600" y="6554470"/>
              <a:ext cx="613791" cy="2523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" name="รูปภาพ 119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9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1117</Words>
  <Application>Microsoft Office PowerPoint</Application>
  <PresentationFormat>นำเสนอทางหน้าจอ (4:3)</PresentationFormat>
  <Paragraphs>197</Paragraphs>
  <Slides>10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8" baseType="lpstr">
      <vt:lpstr>Calibri</vt:lpstr>
      <vt:lpstr>Angsana New</vt:lpstr>
      <vt:lpstr>TH SarabunPSK</vt:lpstr>
      <vt:lpstr>TH Sarabun New Bold</vt:lpstr>
      <vt:lpstr>Arial</vt:lpstr>
      <vt:lpstr>Cordia New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Supapon Tasvad</dc:creator>
  <cp:lastModifiedBy>User</cp:lastModifiedBy>
  <cp:revision>58</cp:revision>
  <dcterms:created xsi:type="dcterms:W3CDTF">2017-02-28T03:09:04Z</dcterms:created>
  <dcterms:modified xsi:type="dcterms:W3CDTF">2024-01-30T16:33:44Z</dcterms:modified>
</cp:coreProperties>
</file>