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81" r:id="rId2"/>
    <p:sldId id="272" r:id="rId3"/>
    <p:sldId id="259" r:id="rId4"/>
    <p:sldId id="260" r:id="rId5"/>
    <p:sldId id="274" r:id="rId6"/>
    <p:sldId id="275" r:id="rId7"/>
    <p:sldId id="276" r:id="rId8"/>
    <p:sldId id="278" r:id="rId9"/>
    <p:sldId id="264" r:id="rId10"/>
    <p:sldId id="265" r:id="rId11"/>
    <p:sldId id="266" r:id="rId12"/>
    <p:sldId id="280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rdia New" panose="020B0304020202020204" pitchFamily="34" charset="-34"/>
      <p:regular r:id="rId26"/>
      <p:bold r:id="rId27"/>
      <p:italic r:id="rId28"/>
      <p:boldItalic r:id="rId29"/>
    </p:embeddedFont>
    <p:embeddedFont>
      <p:font typeface="TH Sarabun New" panose="020B0500040200020003" pitchFamily="34" charset="-34"/>
      <p:regular r:id="rId30"/>
      <p:bold r:id="rId31"/>
      <p:italic r:id="rId32"/>
      <p:boldItalic r:id="rId33"/>
    </p:embeddedFont>
    <p:embeddedFont>
      <p:font typeface="TH Sarabun New Bold" panose="020B0500040200020003" pitchFamily="34" charset="-34"/>
      <p:bold r:id="rId3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0000"/>
    <a:srgbClr val="E8EECA"/>
    <a:srgbClr val="F4F7ED"/>
    <a:srgbClr val="F7EAE9"/>
    <a:srgbClr val="F5F3F7"/>
    <a:srgbClr val="FEF1E6"/>
    <a:srgbClr val="FB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6" autoAdjust="0"/>
    <p:restoredTop sz="94660"/>
  </p:normalViewPr>
  <p:slideViewPr>
    <p:cSldViewPr>
      <p:cViewPr varScale="1">
        <p:scale>
          <a:sx n="108" d="100"/>
          <a:sy n="108" d="100"/>
        </p:scale>
        <p:origin x="19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620A-560C-4B89-9B9F-E34CB4EB42FA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C9642-8ECC-4AC8-91E5-29CFDAC33C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237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9642-8ECC-4AC8-91E5-29CFDAC33CA7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067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99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133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272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72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08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616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32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632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921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721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24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F868-FFB9-4B1D-9258-18CA1176E1AF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150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5/&#3627;&#3609;&#3656;&#3623;&#3618;%205_&#3629;&#3634;&#3627;&#3634;&#3619;&#3607;&#3637;&#3656;&#3648;&#3627;&#3617;&#3634;&#3632;&#3626;&#3617;&#3585;&#3633;&#3610;&#3623;&#3633;&#3618;.pptx" TargetMode="External"/><Relationship Id="rId13" Type="http://schemas.openxmlformats.org/officeDocument/2006/relationships/hyperlink" Target="../&#3627;&#3609;&#3656;&#3623;&#3618;10/&#3627;&#3609;&#3656;&#3623;&#3618;10_&#3585;&#3634;&#3619;&#3594;&#3656;&#3623;&#3618;&#3615;&#3639;&#3657;&#3609;&#3588;&#3639;&#3609;&#3594;&#3637;&#3614;.pptx" TargetMode="External"/><Relationship Id="rId18" Type="http://schemas.openxmlformats.org/officeDocument/2006/relationships/hyperlink" Target="../../3_PowerPoint_&#3611;&#3619;&#3632;&#3585;&#3629;&#3610;&#3585;&#3634;&#3619;&#3626;&#3629;&#3609;" TargetMode="External"/><Relationship Id="rId3" Type="http://schemas.openxmlformats.org/officeDocument/2006/relationships/image" Target="../media/image2.jpeg"/><Relationship Id="rId21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7" Type="http://schemas.openxmlformats.org/officeDocument/2006/relationships/hyperlink" Target="../&#3627;&#3609;&#3656;&#3623;&#3618;4/&#3627;&#3609;&#3656;&#3623;&#3618;%204_&#3585;&#3634;&#3619;&#3626;&#3619;&#3657;&#3634;&#3591;&#3626;&#3633;&#3617;&#3614;&#3633;&#3609;&#3608;&#3616;&#3634;&#3614;&#3651;&#3609;&#3588;&#3619;&#3629;&#3610;&#3588;&#3619;&#3633;&#3623;.pptx" TargetMode="External"/><Relationship Id="rId12" Type="http://schemas.openxmlformats.org/officeDocument/2006/relationships/hyperlink" Target="../&#3627;&#3609;&#3656;&#3623;&#3618;9/&#3627;&#3609;&#3656;&#3623;&#3618;9_&#3614;&#3620;&#3605;&#3636;&#3585;&#3619;&#3619;&#3617;&#3648;&#3626;&#3637;&#3656;&#3618;&#3591;&#3605;&#3656;&#3629;&#3626;&#3640;&#3586;&#3616;&#3634;&#3614;&#3649;&#3621;&#3632;&#3588;&#3623;&#3634;&#3617;&#3619;&#3640;&#3609;&#3649;&#3619;&#3591;.pptx" TargetMode="External"/><Relationship Id="rId17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20" Type="http://schemas.openxmlformats.org/officeDocument/2006/relationships/hyperlink" Target="../../5_&#3651;&#3610;&#3591;&#3634;&#3609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3/&#3627;&#3609;&#3656;&#3623;&#3618;%203_&#3629;&#3609;&#3634;&#3617;&#3633;&#3618;&#3648;&#3592;&#3619;&#3636;&#3597;&#3614;&#3633;&#3609;&#3608;&#3640;&#3660;&#3649;&#3621;&#3632;&#3585;&#3634;&#3619;&#3605;&#3633;&#3657;&#3591;&#3588;&#3619;&#3619;&#3616;&#3660;.pptx" TargetMode="External"/><Relationship Id="rId11" Type="http://schemas.openxmlformats.org/officeDocument/2006/relationships/hyperlink" Target="../&#3627;&#3609;&#3656;&#3623;&#3618;8/&#3627;&#3609;&#3656;&#3623;&#3618;8_&#3585;&#3634;&#3619;&#3614;&#3633;&#3602;&#3609;&#3634;&#3626;&#3617;&#3619;&#3619;&#3606;&#3616;&#3634;&#3614;&#3607;&#3634;&#3591;&#3585;&#3634;&#3618;&#3648;&#3614;&#3639;&#3656;&#3629;&#3626;&#3640;&#3586;&#3616;&#3634;&#3614;.pptx" TargetMode="External"/><Relationship Id="rId24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5" Type="http://schemas.openxmlformats.org/officeDocument/2006/relationships/hyperlink" Target="../&#3627;&#3609;&#3656;&#3623;&#3618;2/&#3627;&#3609;&#3656;&#3623;&#3618;%202_&#3629;&#3636;&#3607;&#3608;&#3636;&#3614;&#3621;&#3586;&#3629;&#3591;&#3626;&#3633;&#3591;&#3588;&#3617;&#3605;&#3656;&#3629;&#3614;&#3633;&#3602;&#3609;&#3634;&#3585;&#3634;&#3619;&#3586;&#3629;&#3591;&#3623;&#3633;&#3618;&#3619;&#3640;&#3656;&#3609;.pptx" TargetMode="External"/><Relationship Id="rId15" Type="http://schemas.openxmlformats.org/officeDocument/2006/relationships/image" Target="../media/image3.png"/><Relationship Id="rId23" Type="http://schemas.openxmlformats.org/officeDocument/2006/relationships/hyperlink" Target="../../8_&#3648;&#3626;&#3619;&#3636;&#3617;&#3626;&#3634;&#3619;&#3632;" TargetMode="External"/><Relationship Id="rId10" Type="http://schemas.openxmlformats.org/officeDocument/2006/relationships/hyperlink" Target="../&#3627;&#3609;&#3656;&#3623;&#3618;7/&#3627;&#3609;&#3656;&#3623;&#3618;7_&#3585;&#3634;&#3619;&#3626;&#3619;&#3657;&#3634;&#3591;&#3648;&#3626;&#3619;&#3636;&#3617;&#3626;&#3640;&#3586;&#3616;&#3634;&#3614;&#3651;&#3609;&#3594;&#3640;&#3617;&#3594;&#3609;.pptx" TargetMode="External"/><Relationship Id="rId19" Type="http://schemas.openxmlformats.org/officeDocument/2006/relationships/hyperlink" Target="../../4_Clip" TargetMode="External"/><Relationship Id="rId4" Type="http://schemas.microsoft.com/office/2007/relationships/hdphoto" Target="../media/hdphoto1.wdp"/><Relationship Id="rId9" Type="http://schemas.openxmlformats.org/officeDocument/2006/relationships/hyperlink" Target="../&#3627;&#3609;&#3656;&#3623;&#3618;1/&#3627;&#3609;&#3656;&#3623;&#3618;1_&#3623;&#3633;&#3618;&#3649;&#3621;&#3632;&#3585;&#3634;&#3619;&#3648;&#3611;&#3621;&#3637;&#3656;&#3618;&#3609;&#3649;&#3611;&#3621;&#3591;.pptx" TargetMode="External"/><Relationship Id="rId14" Type="http://schemas.openxmlformats.org/officeDocument/2006/relationships/hyperlink" Target="../&#3627;&#3609;&#3656;&#3623;&#3618;6/&#3627;&#3609;&#3656;&#3623;&#3618;%206_&#3650;&#3619;&#3588;&#3649;&#3621;&#3632;&#3585;&#3634;&#3619;&#3611;&#3657;&#3629;&#3591;&#3585;&#3633;&#3609;.pptx" TargetMode="External"/><Relationship Id="rId22" Type="http://schemas.openxmlformats.org/officeDocument/2006/relationships/hyperlink" Target="../../7_&#3585;&#3634;&#3619;&#3623;&#3633;&#3604;&#3649;&#3621;&#3632;&#3611;&#3619;&#3632;&#3648;&#3617;&#3636;&#3609;&#3612;&#3621;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microsoft.com/office/2007/relationships/hdphoto" Target="../media/hdphoto4.wdp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1.png"/><Relationship Id="rId7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slide" Target="slide1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87428"/>
            <a:chOff x="-252538" y="0"/>
            <a:chExt cx="9396538" cy="128742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87428"/>
              <a:chOff x="0" y="0"/>
              <a:chExt cx="9144000" cy="128742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457200" algn="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i="0" u="none" strike="noStrike" kern="1200" cap="none" spc="0" baseline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</a:t>
                </a:r>
                <a:r>
                  <a:rPr lang="th-TH" sz="3000" b="1" i="0" u="none" strike="noStrike" kern="1200" cap="none" spc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 ๓</a:t>
                </a:r>
                <a:endParaRPr lang="en-US" sz="3000" b="1" i="0" u="none" strike="noStrike" kern="1200" cap="none" spc="0" baseline="0" dirty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3600" b="1" dirty="0">
                  <a:solidFill>
                    <a:srgbClr val="FFC00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1751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chemeClr val="accent1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C:\Users\TSM3-A_Taksaporn\Desktop\pic สุข-ม.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58" b="10613"/>
          <a:stretch/>
        </p:blipFill>
        <p:spPr bwMode="auto">
          <a:xfrm>
            <a:off x="2463046" y="1988840"/>
            <a:ext cx="6429434" cy="3997159"/>
          </a:xfrm>
          <a:prstGeom prst="roundRect">
            <a:avLst>
              <a:gd name="adj" fmla="val 5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0" name="สี่เหลี่ยมผืนผ้า 28"/>
          <p:cNvSpPr/>
          <p:nvPr/>
        </p:nvSpPr>
        <p:spPr>
          <a:xfrm>
            <a:off x="0" y="1268760"/>
            <a:ext cx="1706920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2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3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4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26876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65" name="สี่เหลี่ยมผืนผ้า 33"/>
          <p:cNvSpPr/>
          <p:nvPr/>
        </p:nvSpPr>
        <p:spPr>
          <a:xfrm>
            <a:off x="7427236" y="1268760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 29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268760"/>
            <a:ext cx="1143000" cy="2985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7" name="สี่เหลี่ยมผืนผ้า 28"/>
          <p:cNvSpPr/>
          <p:nvPr/>
        </p:nvSpPr>
        <p:spPr>
          <a:xfrm>
            <a:off x="0" y="1571591"/>
            <a:ext cx="170692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1" name="สี่เหลี่ยมผืนผ้า 29">
            <a:hlinkClick r:id="rId1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30">
            <a:hlinkClick r:id="rId1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566313"/>
            <a:ext cx="114300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83" name="สี่เหลี่ยมผืนผ้า 31">
            <a:hlinkClick r:id="rId12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๙</a:t>
            </a:r>
          </a:p>
        </p:txBody>
      </p:sp>
      <p:sp>
        <p:nvSpPr>
          <p:cNvPr id="84" name="สี่เหลี่ยมผืนผ้า 32">
            <a:hlinkClick r:id="rId13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566313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๑๐</a:t>
            </a:r>
          </a:p>
        </p:txBody>
      </p:sp>
      <p:sp>
        <p:nvSpPr>
          <p:cNvPr id="85" name="สี่เหลี่ยมผืนผ้า 33"/>
          <p:cNvSpPr/>
          <p:nvPr/>
        </p:nvSpPr>
        <p:spPr>
          <a:xfrm>
            <a:off x="7427236" y="1566313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6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571591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pic>
        <p:nvPicPr>
          <p:cNvPr id="55" name="Picture 3" descr="C:\Users\FL4_Sirirat-Lon\Desktop\Picture3.png">
            <a:extLst>
              <a:ext uri="{FF2B5EF4-FFF2-40B4-BE49-F238E27FC236}">
                <a16:creationId xmlns:a16="http://schemas.microsoft.com/office/drawing/2014/main" id="{DD3BA8DA-3C4C-4DFA-AB21-0194E304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49147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FL4_Sirirat-Lon\Desktop\Picture3.png">
            <a:extLst>
              <a:ext uri="{FF2B5EF4-FFF2-40B4-BE49-F238E27FC236}">
                <a16:creationId xmlns:a16="http://schemas.microsoft.com/office/drawing/2014/main" id="{B23352B8-28CC-4552-9E87-14A2B44B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081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FL4_Sirirat-Lon\Desktop\Picture3.png">
            <a:extLst>
              <a:ext uri="{FF2B5EF4-FFF2-40B4-BE49-F238E27FC236}">
                <a16:creationId xmlns:a16="http://schemas.microsoft.com/office/drawing/2014/main" id="{CC293D36-C5A2-497A-AB62-2916FE9E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681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FL4_Sirirat-Lon\Desktop\Picture3.png">
            <a:extLst>
              <a:ext uri="{FF2B5EF4-FFF2-40B4-BE49-F238E27FC236}">
                <a16:creationId xmlns:a16="http://schemas.microsoft.com/office/drawing/2014/main" id="{32EB6F54-48A8-45F8-A6A2-9363B44F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282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FL4_Sirirat-Lon\Desktop\Picture3.png">
            <a:extLst>
              <a:ext uri="{FF2B5EF4-FFF2-40B4-BE49-F238E27FC236}">
                <a16:creationId xmlns:a16="http://schemas.microsoft.com/office/drawing/2014/main" id="{3FFA78B3-FA75-496C-9ED1-59BB7FA1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882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FL4_Sirirat-Lon\Desktop\Picture3.png">
            <a:extLst>
              <a:ext uri="{FF2B5EF4-FFF2-40B4-BE49-F238E27FC236}">
                <a16:creationId xmlns:a16="http://schemas.microsoft.com/office/drawing/2014/main" id="{65A02B8F-1825-422F-80EA-73668187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483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EAF340E-7CC2-4404-9458-0DCC2058BC15}"/>
              </a:ext>
            </a:extLst>
          </p:cNvPr>
          <p:cNvSpPr txBox="1"/>
          <p:nvPr/>
        </p:nvSpPr>
        <p:spPr>
          <a:xfrm>
            <a:off x="42990" y="193241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๑_หลักสูตรวิชาสุขศึกษา</a:t>
            </a:r>
          </a:p>
        </p:txBody>
      </p:sp>
      <p:sp>
        <p:nvSpPr>
          <p:cNvPr id="89" name="TextBox 24">
            <a:hlinkClick r:id="rId17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89F7761-DDC7-438C-B273-598741928087}"/>
              </a:ext>
            </a:extLst>
          </p:cNvPr>
          <p:cNvSpPr txBox="1"/>
          <p:nvPr/>
        </p:nvSpPr>
        <p:spPr>
          <a:xfrm>
            <a:off x="42990" y="22730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sp>
        <p:nvSpPr>
          <p:cNvPr id="91" name="TextBox 24">
            <a:hlinkClick r:id="rId18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F583425-9060-4B0C-9BAD-669C8A65C8F6}"/>
              </a:ext>
            </a:extLst>
          </p:cNvPr>
          <p:cNvSpPr txBox="1"/>
          <p:nvPr/>
        </p:nvSpPr>
        <p:spPr>
          <a:xfrm>
            <a:off x="42990" y="264453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92" name="TextBox 24">
            <a:hlinkClick r:id="rId19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FAD0148-D995-4210-B310-91FD0530DA60}"/>
              </a:ext>
            </a:extLst>
          </p:cNvPr>
          <p:cNvSpPr txBox="1"/>
          <p:nvPr/>
        </p:nvSpPr>
        <p:spPr>
          <a:xfrm>
            <a:off x="42990" y="298610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3" name="TextBox 24">
            <a:hlinkClick r:id="rId20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ECA609C-E75C-49EE-9D6A-01C6C3B81E92}"/>
              </a:ext>
            </a:extLst>
          </p:cNvPr>
          <p:cNvSpPr txBox="1"/>
          <p:nvPr/>
        </p:nvSpPr>
        <p:spPr>
          <a:xfrm>
            <a:off x="42990" y="334831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๕_ใบงาน_เฉลย</a:t>
            </a:r>
          </a:p>
        </p:txBody>
      </p:sp>
      <p:sp>
        <p:nvSpPr>
          <p:cNvPr id="94" name="TextBox 24">
            <a:hlinkClick r:id="rId21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0D30DEC-608D-4DF9-AE1E-04270E3CFE6A}"/>
              </a:ext>
            </a:extLst>
          </p:cNvPr>
          <p:cNvSpPr txBox="1"/>
          <p:nvPr/>
        </p:nvSpPr>
        <p:spPr>
          <a:xfrm>
            <a:off x="42990" y="371051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๖_ข้อสอบประจำหน่วย_เฉลย</a:t>
            </a:r>
          </a:p>
        </p:txBody>
      </p:sp>
      <p:pic>
        <p:nvPicPr>
          <p:cNvPr id="95" name="Picture 3" descr="C:\Users\FL4_Sirirat-Lon\Desktop\Picture3.png">
            <a:extLst>
              <a:ext uri="{FF2B5EF4-FFF2-40B4-BE49-F238E27FC236}">
                <a16:creationId xmlns:a16="http://schemas.microsoft.com/office/drawing/2014/main" id="{A6A354F1-AE0A-4921-8063-675F4490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083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24">
            <a:hlinkClick r:id="rId22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EBFB9ED-3D53-43F9-90E0-AB8AA55104BA}"/>
              </a:ext>
            </a:extLst>
          </p:cNvPr>
          <p:cNvSpPr txBox="1"/>
          <p:nvPr/>
        </p:nvSpPr>
        <p:spPr>
          <a:xfrm>
            <a:off x="42990" y="407488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97" name="Picture 3" descr="C:\Users\FL4_Sirirat-Lon\Desktop\Picture3.png">
            <a:extLst>
              <a:ext uri="{FF2B5EF4-FFF2-40B4-BE49-F238E27FC236}">
                <a16:creationId xmlns:a16="http://schemas.microsoft.com/office/drawing/2014/main" id="{0ADF66E0-8DB8-4801-B468-CC4F9C4E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683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24">
            <a:hlinkClick r:id="rId23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E93FECD-CF97-4243-B4D9-FC99E55B2493}"/>
              </a:ext>
            </a:extLst>
          </p:cNvPr>
          <p:cNvSpPr txBox="1"/>
          <p:nvPr/>
        </p:nvSpPr>
        <p:spPr>
          <a:xfrm>
            <a:off x="42990" y="443492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99" name="Picture 3" descr="C:\Users\FL4_Sirirat-Lon\Desktop\Picture3.png">
            <a:extLst>
              <a:ext uri="{FF2B5EF4-FFF2-40B4-BE49-F238E27FC236}">
                <a16:creationId xmlns:a16="http://schemas.microsoft.com/office/drawing/2014/main" id="{5B34FA86-DF6D-4B1A-BFB3-9C485EC5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6284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24">
            <a:hlinkClick r:id="rId24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41A2E21-7C4E-48DA-853C-CA07B770F464}"/>
              </a:ext>
            </a:extLst>
          </p:cNvPr>
          <p:cNvSpPr txBox="1"/>
          <p:nvPr/>
        </p:nvSpPr>
        <p:spPr>
          <a:xfrm>
            <a:off x="42990" y="479496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16175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3601" y="764704"/>
            <a:ext cx="8962896" cy="5877190"/>
          </a:xfrm>
          <a:prstGeom prst="roundRect">
            <a:avLst>
              <a:gd name="adj" fmla="val 37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23928" y="620688"/>
            <a:ext cx="5220071" cy="0"/>
          </a:xfrm>
          <a:prstGeom prst="line">
            <a:avLst/>
          </a:prstGeom>
          <a:ln w="28575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95936" y="188640"/>
            <a:ext cx="5014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ขั้นตอนการวางแผนและจัดเวลาในการพักผ่อน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77993" y="952365"/>
            <a:ext cx="3745935" cy="3412739"/>
          </a:xfrm>
          <a:prstGeom prst="roundRect">
            <a:avLst>
              <a:gd name="adj" fmla="val 375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29647"/>
            <a:ext cx="934935" cy="5711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512" y="1668864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การนอนหลับ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เป็นการพักผ่อนอย่างหนึ่ง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ควรเลือกสถานที่ในการนอนหลับที่เงียบสงบ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มีอากาศปลอดโปร่ง ไม่มีกลิ่นเหม็น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ทำจิตใจให้สบาย ไม่คิดถึงเรื่องที่ทำให้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   สมองไม่ได้รับการผ่อนคลาย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ไม่ควรดื่มกาแฟ หรือชาก่อนเข้านอน เนื่องจากมีสารคาเฟอีนที่ไปกระตุ้นการตื่นตัวให้กับร่างกายจึงเป็นสาเหตุให้นอนไม่หลับ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44733" y="952365"/>
            <a:ext cx="4530528" cy="3412739"/>
          </a:xfrm>
          <a:prstGeom prst="roundRect">
            <a:avLst>
              <a:gd name="adj" fmla="val 375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1048763"/>
            <a:ext cx="589539" cy="9400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4048" y="1668864"/>
            <a:ext cx="38411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การผ่อนคลาย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เป็นการเลือกปฏิบัติกิจกรรมต่างๆ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เลือกตามความชอบและความสนใจ เป็นกิจกรรม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 ที่สามารถทำได้ตามความสามารถของตนเอง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ไม่ควรเลือกกิจกรรมที่หักโหม หรือสร้างความ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 เครียดจนไม่เกิดการพักผ่อนอย่างแท้จริง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เลือกกิจกรรมกลุ่ม สามารถช่วยสร้างความสัมพันธ์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 ที่ดีร่วมกับผู้อื่นได้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1520" y="4653136"/>
            <a:ext cx="8490056" cy="1728192"/>
            <a:chOff x="251520" y="4653136"/>
            <a:chExt cx="8490056" cy="1728192"/>
          </a:xfrm>
        </p:grpSpPr>
        <p:grpSp>
          <p:nvGrpSpPr>
            <p:cNvPr id="26" name="Group 25"/>
            <p:cNvGrpSpPr/>
            <p:nvPr/>
          </p:nvGrpSpPr>
          <p:grpSpPr>
            <a:xfrm>
              <a:off x="251520" y="4653136"/>
              <a:ext cx="1567259" cy="576064"/>
              <a:chOff x="539552" y="5589240"/>
              <a:chExt cx="1567259" cy="5760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539552" y="5589240"/>
                <a:ext cx="1567259" cy="57606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4726" y="5661248"/>
                <a:ext cx="14269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b="1" dirty="0">
                    <a:solidFill>
                      <a:srgbClr val="C00000"/>
                    </a:solidFill>
                    <a:latin typeface="TH Sarabun New" pitchFamily="34" charset="-34"/>
                    <a:cs typeface="TH Sarabun New" pitchFamily="34" charset="-34"/>
                  </a:rPr>
                  <a:t>การประเมินผล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19453" y="5180999"/>
              <a:ext cx="82221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     เป็นการวิเคราะห์ผลจากกิจกรรมการพักผ่อนบางประเภท ที่สามารถวัดผลหรือประเมินผลได้ เช่น </a:t>
              </a:r>
            </a:p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งานศิลปหัตถกรรม การเล่นดนตรี เพื่อนำผลที่ได้ไปพัฒนาให้เกิดความก้าวหน้า เช่นเดียวกับกิจกรรม</a:t>
              </a:r>
            </a:p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การออกกำลังกาย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59548" y="2198195"/>
            <a:ext cx="1372492" cy="1014781"/>
            <a:chOff x="2267744" y="1916832"/>
            <a:chExt cx="1372492" cy="1014781"/>
          </a:xfrm>
        </p:grpSpPr>
        <p:sp>
          <p:nvSpPr>
            <p:cNvPr id="16" name="Oval 15"/>
            <p:cNvSpPr/>
            <p:nvPr/>
          </p:nvSpPr>
          <p:spPr>
            <a:xfrm>
              <a:off x="2267744" y="1916832"/>
              <a:ext cx="1368152" cy="10147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67744" y="2204582"/>
              <a:ext cx="13724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การเตรียมการ</a:t>
              </a:r>
            </a:p>
          </p:txBody>
        </p:sp>
      </p:grpSp>
      <p:grpSp>
        <p:nvGrpSpPr>
          <p:cNvPr id="2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0" name="Picture 2" descr="K:\TSM 3-A\Logo Aksorn\Aksorn Charoen Tat_2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572000" y="1197333"/>
            <a:ext cx="4572000" cy="56341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97333"/>
            <a:ext cx="4572000" cy="5634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1600" y="171210"/>
            <a:ext cx="7128792" cy="545784"/>
            <a:chOff x="-1140811" y="116632"/>
            <a:chExt cx="9495257" cy="720080"/>
          </a:xfrm>
        </p:grpSpPr>
        <p:sp>
          <p:nvSpPr>
            <p:cNvPr id="10" name="Rounded Rectangle 9"/>
            <p:cNvSpPr/>
            <p:nvPr/>
          </p:nvSpPr>
          <p:spPr>
            <a:xfrm>
              <a:off x="-1140811" y="188639"/>
              <a:ext cx="9431933" cy="64807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-980662" y="116632"/>
              <a:ext cx="9335108" cy="64807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การวางแผนและจัดเวลาในการสร้างเสริมสมรรถภาพทางกาย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0495" y="908721"/>
            <a:ext cx="3759849" cy="504056"/>
            <a:chOff x="380495" y="1196752"/>
            <a:chExt cx="3759849" cy="504056"/>
          </a:xfrm>
        </p:grpSpPr>
        <p:sp>
          <p:nvSpPr>
            <p:cNvPr id="12" name="Rounded Rectangle 11"/>
            <p:cNvSpPr/>
            <p:nvPr/>
          </p:nvSpPr>
          <p:spPr>
            <a:xfrm>
              <a:off x="380495" y="1196752"/>
              <a:ext cx="3759849" cy="50405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544" y="1269921"/>
              <a:ext cx="36728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ประโยชน์ของการสร้างเสริมสมรรถภาพทางกาย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60623" y="908720"/>
            <a:ext cx="3822367" cy="842611"/>
            <a:chOff x="5060623" y="1196751"/>
            <a:chExt cx="3822367" cy="842611"/>
          </a:xfrm>
        </p:grpSpPr>
        <p:sp>
          <p:nvSpPr>
            <p:cNvPr id="31" name="Rounded Rectangle 30"/>
            <p:cNvSpPr/>
            <p:nvPr/>
          </p:nvSpPr>
          <p:spPr>
            <a:xfrm>
              <a:off x="5060623" y="1196751"/>
              <a:ext cx="3759849" cy="78196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47672" y="1269921"/>
              <a:ext cx="37353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ขั้นตอนการวางแผนและจัดเวลาในการสร้างเสริม</a:t>
              </a:r>
            </a:p>
            <a:p>
              <a:pPr algn="ctr"/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สมรรถภาพทางกาย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4202724" y="5466161"/>
            <a:ext cx="792088" cy="3895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9" name="Picture 2" descr="C:\Users\tongchai.cha\Desktop\TOM\Private\infor\infographic36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270" y="2287266"/>
            <a:ext cx="1502518" cy="35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251520" y="1738282"/>
            <a:ext cx="3663182" cy="698869"/>
            <a:chOff x="251520" y="1738282"/>
            <a:chExt cx="3663182" cy="698869"/>
          </a:xfrm>
        </p:grpSpPr>
        <p:grpSp>
          <p:nvGrpSpPr>
            <p:cNvPr id="3" name="Group 2"/>
            <p:cNvGrpSpPr/>
            <p:nvPr/>
          </p:nvGrpSpPr>
          <p:grpSpPr>
            <a:xfrm>
              <a:off x="979506" y="1749157"/>
              <a:ext cx="2935196" cy="646331"/>
              <a:chOff x="819938" y="1483270"/>
              <a:chExt cx="2834430" cy="646331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827586" y="1495505"/>
                <a:ext cx="2736302" cy="589706"/>
              </a:xfrm>
              <a:prstGeom prst="roundRect">
                <a:avLst>
                  <a:gd name="adj" fmla="val 1020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19938" y="1483270"/>
                <a:ext cx="28344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ทำให้ร่างกายเจริญเติบโตแข็งแรง ได้สัดส่วน 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กล้ามเนื้อแข็งแรง มีความยืดหยุ่น อ่อนตัว</a:t>
                </a:r>
              </a:p>
            </p:txBody>
          </p:sp>
        </p:grpSp>
        <p:pic>
          <p:nvPicPr>
            <p:cNvPr id="6148" name="Picture 4" descr="C:\Users\tongchai.cha\Desktop\Picture7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38282"/>
              <a:ext cx="720080" cy="69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251520" y="4725144"/>
            <a:ext cx="3543944" cy="711892"/>
            <a:chOff x="251520" y="4725144"/>
            <a:chExt cx="3543944" cy="711892"/>
          </a:xfrm>
        </p:grpSpPr>
        <p:grpSp>
          <p:nvGrpSpPr>
            <p:cNvPr id="24" name="Group 23"/>
            <p:cNvGrpSpPr/>
            <p:nvPr/>
          </p:nvGrpSpPr>
          <p:grpSpPr>
            <a:xfrm>
              <a:off x="987348" y="4790705"/>
              <a:ext cx="2808116" cy="646331"/>
              <a:chOff x="987348" y="4507815"/>
              <a:chExt cx="2808116" cy="64633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987348" y="4507815"/>
                <a:ext cx="2808115" cy="589706"/>
              </a:xfrm>
              <a:prstGeom prst="roundRect">
                <a:avLst>
                  <a:gd name="adj" fmla="val 1020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23664" y="4507815"/>
                <a:ext cx="2771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มีบุคลิกภาพดี สง่างาม คล่องแคล่ว และ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สามารถรักษาความสมดุลของร่างกายได้</a:t>
                </a:r>
              </a:p>
            </p:txBody>
          </p:sp>
        </p:grpSp>
        <p:pic>
          <p:nvPicPr>
            <p:cNvPr id="6149" name="Picture 5" descr="C:\Users\tongchai.cha\Desktop\Picture8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725144"/>
              <a:ext cx="720080" cy="69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251520" y="3581441"/>
            <a:ext cx="3629602" cy="1008112"/>
            <a:chOff x="251520" y="3581441"/>
            <a:chExt cx="3629602" cy="1008112"/>
          </a:xfrm>
        </p:grpSpPr>
        <p:grpSp>
          <p:nvGrpSpPr>
            <p:cNvPr id="23" name="Group 22"/>
            <p:cNvGrpSpPr/>
            <p:nvPr/>
          </p:nvGrpSpPr>
          <p:grpSpPr>
            <a:xfrm>
              <a:off x="979506" y="3581441"/>
              <a:ext cx="2901616" cy="1008112"/>
              <a:chOff x="979506" y="3419629"/>
              <a:chExt cx="2901616" cy="100811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987349" y="3419629"/>
                <a:ext cx="2808115" cy="1008112"/>
              </a:xfrm>
              <a:prstGeom prst="roundRect">
                <a:avLst>
                  <a:gd name="adj" fmla="val 1020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79506" y="3499273"/>
                <a:ext cx="290161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ช่วยสร้างเสริมคุณภาพชีวิต และแบบแผน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การดำเนินชีวิตที่ทำให้มีสุขภาพดี ช่วยอารมณ์แจ่มใส</a:t>
                </a:r>
              </a:p>
            </p:txBody>
          </p:sp>
        </p:grpSp>
        <p:pic>
          <p:nvPicPr>
            <p:cNvPr id="6150" name="Picture 6" descr="C:\Users\tongchai.cha\Desktop\Picture9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38243"/>
              <a:ext cx="720080" cy="69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5247640" y="5589240"/>
            <a:ext cx="3829365" cy="989463"/>
            <a:chOff x="5247640" y="5589240"/>
            <a:chExt cx="3829365" cy="989463"/>
          </a:xfrm>
        </p:grpSpPr>
        <p:grpSp>
          <p:nvGrpSpPr>
            <p:cNvPr id="38" name="Group 37"/>
            <p:cNvGrpSpPr/>
            <p:nvPr/>
          </p:nvGrpSpPr>
          <p:grpSpPr>
            <a:xfrm>
              <a:off x="5247640" y="5589240"/>
              <a:ext cx="3104819" cy="989463"/>
              <a:chOff x="5319648" y="5589240"/>
              <a:chExt cx="3104819" cy="9894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5319648" y="5589240"/>
                <a:ext cx="3104819" cy="989463"/>
              </a:xfrm>
              <a:prstGeom prst="roundRect">
                <a:avLst>
                  <a:gd name="adj" fmla="val 10206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364088" y="5622306"/>
                <a:ext cx="305687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คำนึงถึงความปลอดภัย โดยการปฏิบัติตามกฎ   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ระเบียบ กติกาอย่างเคร่งครัด และมีความรู้    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เกี่ยวกับการปฐมพยาบาลเบื้องต้น</a:t>
                </a:r>
              </a:p>
            </p:txBody>
          </p:sp>
        </p:grpSp>
        <p:pic>
          <p:nvPicPr>
            <p:cNvPr id="6151" name="Picture 7" descr="C:\Users\tongchai.cha\Desktop\Picture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459" y="5683003"/>
              <a:ext cx="724546" cy="69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251520" y="5588272"/>
            <a:ext cx="3888432" cy="937409"/>
            <a:chOff x="251520" y="5588272"/>
            <a:chExt cx="3888432" cy="937409"/>
          </a:xfrm>
        </p:grpSpPr>
        <p:grpSp>
          <p:nvGrpSpPr>
            <p:cNvPr id="25" name="Group 24"/>
            <p:cNvGrpSpPr/>
            <p:nvPr/>
          </p:nvGrpSpPr>
          <p:grpSpPr>
            <a:xfrm>
              <a:off x="986956" y="5588272"/>
              <a:ext cx="3152996" cy="937409"/>
              <a:chOff x="986956" y="5299903"/>
              <a:chExt cx="3152996" cy="937409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986956" y="5299903"/>
                <a:ext cx="2808508" cy="875796"/>
              </a:xfrm>
              <a:prstGeom prst="roundRect">
                <a:avLst>
                  <a:gd name="adj" fmla="val 1020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87152" y="5313982"/>
                <a:ext cx="31528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ช่วยสร้างความปลอดภัยในชีวิต เพราะการมี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สุขภาพและสมรรถภาพทางกายที่ดีย่อม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ทำให้ร่างกายมีประสิทธิภาพในการเคลื่อนไหว</a:t>
                </a:r>
              </a:p>
            </p:txBody>
          </p:sp>
        </p:grpSp>
        <p:pic>
          <p:nvPicPr>
            <p:cNvPr id="6152" name="Picture 8" descr="C:\Users\tongchai.cha\Desktop\Picture3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676735"/>
              <a:ext cx="720080" cy="69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5220072" y="3666223"/>
            <a:ext cx="3923928" cy="932795"/>
            <a:chOff x="5220072" y="3666223"/>
            <a:chExt cx="3923928" cy="932795"/>
          </a:xfrm>
        </p:grpSpPr>
        <p:grpSp>
          <p:nvGrpSpPr>
            <p:cNvPr id="34" name="Group 33"/>
            <p:cNvGrpSpPr/>
            <p:nvPr/>
          </p:nvGrpSpPr>
          <p:grpSpPr>
            <a:xfrm>
              <a:off x="5220072" y="3666223"/>
              <a:ext cx="3427465" cy="932795"/>
              <a:chOff x="5292080" y="3666223"/>
              <a:chExt cx="3427465" cy="932795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5292080" y="3666223"/>
                <a:ext cx="3132387" cy="914905"/>
              </a:xfrm>
              <a:prstGeom prst="roundRect">
                <a:avLst>
                  <a:gd name="adj" fmla="val 10206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327240" y="3675688"/>
                <a:ext cx="339230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สร้างพฤติกรรมสุขภาพที่ดีให้แก่ตนเอง ในการดูแล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และควบคุมเรื่องการรับประทานอาหาร การออก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กำลังกาย</a:t>
                </a:r>
              </a:p>
            </p:txBody>
          </p:sp>
        </p:grpSp>
        <p:pic>
          <p:nvPicPr>
            <p:cNvPr id="6153" name="Picture 9" descr="C:\Users\tongchai.cha\Desktop\Picture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920" y="3805902"/>
              <a:ext cx="720080" cy="69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251520" y="2564904"/>
            <a:ext cx="3543943" cy="698869"/>
            <a:chOff x="251520" y="2564904"/>
            <a:chExt cx="3543943" cy="698869"/>
          </a:xfrm>
        </p:grpSpPr>
        <p:grpSp>
          <p:nvGrpSpPr>
            <p:cNvPr id="22" name="Group 21"/>
            <p:cNvGrpSpPr/>
            <p:nvPr/>
          </p:nvGrpSpPr>
          <p:grpSpPr>
            <a:xfrm>
              <a:off x="987154" y="2590317"/>
              <a:ext cx="2808309" cy="657818"/>
              <a:chOff x="987154" y="2553702"/>
              <a:chExt cx="2808309" cy="657818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987154" y="2553702"/>
                <a:ext cx="2808309" cy="589706"/>
              </a:xfrm>
              <a:prstGeom prst="roundRect">
                <a:avLst>
                  <a:gd name="adj" fmla="val 1020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066215" y="2565189"/>
                <a:ext cx="26460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ทำให้มีสุขภาพดี ปราศจากโรคภัยไข้เจ็บ 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และมีภูมิคุ้มกันโรคที่ดี</a:t>
                </a:r>
              </a:p>
            </p:txBody>
          </p:sp>
        </p:grpSp>
        <p:pic>
          <p:nvPicPr>
            <p:cNvPr id="6154" name="Picture 10" descr="C:\Users\tongchai.cha\Desktop\Picture5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564904"/>
              <a:ext cx="720080" cy="69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5220073" y="1772816"/>
            <a:ext cx="3816423" cy="698869"/>
            <a:chOff x="5220073" y="1772816"/>
            <a:chExt cx="3816423" cy="698869"/>
          </a:xfrm>
        </p:grpSpPr>
        <p:grpSp>
          <p:nvGrpSpPr>
            <p:cNvPr id="26" name="Group 25"/>
            <p:cNvGrpSpPr/>
            <p:nvPr/>
          </p:nvGrpSpPr>
          <p:grpSpPr>
            <a:xfrm>
              <a:off x="5220073" y="1772816"/>
              <a:ext cx="3304311" cy="664335"/>
              <a:chOff x="5292081" y="1772816"/>
              <a:chExt cx="3304311" cy="664335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292081" y="1772816"/>
                <a:ext cx="3132386" cy="642389"/>
              </a:xfrm>
              <a:prstGeom prst="roundRect">
                <a:avLst>
                  <a:gd name="adj" fmla="val 10206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300598" y="1790820"/>
                <a:ext cx="32957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การสร้างจิตสำนึกต่อตนเอง เพื่อให้เห็นความสำคัญ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ความรับผิดชอบ และก่อให้เกิดความตระหนัก</a:t>
                </a:r>
              </a:p>
            </p:txBody>
          </p:sp>
        </p:grpSp>
        <p:pic>
          <p:nvPicPr>
            <p:cNvPr id="6155" name="Picture 11" descr="C:\Users\tongchai.cha\Desktop\Picture6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1772816"/>
              <a:ext cx="720080" cy="69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5220073" y="2590317"/>
            <a:ext cx="3872183" cy="969925"/>
            <a:chOff x="5220073" y="2590317"/>
            <a:chExt cx="3872183" cy="969925"/>
          </a:xfrm>
        </p:grpSpPr>
        <p:grpSp>
          <p:nvGrpSpPr>
            <p:cNvPr id="33" name="Group 32"/>
            <p:cNvGrpSpPr/>
            <p:nvPr/>
          </p:nvGrpSpPr>
          <p:grpSpPr>
            <a:xfrm>
              <a:off x="5220073" y="2590317"/>
              <a:ext cx="3304311" cy="969925"/>
              <a:chOff x="5292081" y="2590317"/>
              <a:chExt cx="3304311" cy="969925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5292081" y="2590317"/>
                <a:ext cx="3132386" cy="914905"/>
              </a:xfrm>
              <a:prstGeom prst="roundRect">
                <a:avLst>
                  <a:gd name="adj" fmla="val 10206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300598" y="2636912"/>
                <a:ext cx="329579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กำหนดแผนการจัดกิจกรรม เพื่อการสร้างเสริม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สมรรภาพทางกาย ควรคำนึงถึงพฤติกรรมสุขภาพ 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ที่เหมาะสม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8352459" y="2636912"/>
              <a:ext cx="739797" cy="654271"/>
              <a:chOff x="-848317" y="1619664"/>
              <a:chExt cx="739797" cy="654271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-757727" y="1686959"/>
                <a:ext cx="594595" cy="58697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75" name="Picture 10" descr="C:\Users\tongchai.cha\Desktop\TOM\Private\infor\infographic363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48317" y="1619664"/>
                <a:ext cx="739797" cy="65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5220073" y="4797152"/>
            <a:ext cx="3825688" cy="664747"/>
            <a:chOff x="5220073" y="4797152"/>
            <a:chExt cx="3825688" cy="664747"/>
          </a:xfrm>
        </p:grpSpPr>
        <p:grpSp>
          <p:nvGrpSpPr>
            <p:cNvPr id="37" name="Group 36"/>
            <p:cNvGrpSpPr/>
            <p:nvPr/>
          </p:nvGrpSpPr>
          <p:grpSpPr>
            <a:xfrm>
              <a:off x="5220073" y="4797152"/>
              <a:ext cx="3808351" cy="664747"/>
              <a:chOff x="5292081" y="4797152"/>
              <a:chExt cx="3808351" cy="664747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292081" y="4797152"/>
                <a:ext cx="3132386" cy="640281"/>
              </a:xfrm>
              <a:prstGeom prst="roundRect">
                <a:avLst>
                  <a:gd name="adj" fmla="val 10206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398738" y="4815568"/>
                <a:ext cx="37016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การจัดสภาพแวดล้อมให้เหมาะสม เพื่อช่วยให้มี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สุขภาพจิตใจที่ดี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451166" y="4823804"/>
              <a:ext cx="594595" cy="586976"/>
              <a:chOff x="9317660" y="3994152"/>
              <a:chExt cx="594595" cy="58697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9317660" y="3994152"/>
                <a:ext cx="594595" cy="5869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81" name="Picture 19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6548" y="4077072"/>
                <a:ext cx="416818" cy="3548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6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7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71" name="Picture 2" descr="K:\TSM 3-A\Logo Aksorn\Aksorn Charoen Tat_2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รูปภาพ 11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1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71391"/>
            <a:ext cx="9144000" cy="63866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51720" y="171210"/>
            <a:ext cx="5040560" cy="545784"/>
            <a:chOff x="-1140811" y="116632"/>
            <a:chExt cx="6713818" cy="720080"/>
          </a:xfrm>
        </p:grpSpPr>
        <p:sp>
          <p:nvSpPr>
            <p:cNvPr id="10" name="Rounded Rectangle 9"/>
            <p:cNvSpPr/>
            <p:nvPr/>
          </p:nvSpPr>
          <p:spPr>
            <a:xfrm>
              <a:off x="-1140811" y="188639"/>
              <a:ext cx="6713818" cy="64807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-980662" y="116632"/>
              <a:ext cx="6361845" cy="64807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การทดสอบสมรรถภาพทางกาย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80185" y="908721"/>
            <a:ext cx="3759849" cy="504056"/>
            <a:chOff x="380495" y="1196752"/>
            <a:chExt cx="3759849" cy="504056"/>
          </a:xfrm>
        </p:grpSpPr>
        <p:sp>
          <p:nvSpPr>
            <p:cNvPr id="12" name="Rounded Rectangle 11"/>
            <p:cNvSpPr/>
            <p:nvPr/>
          </p:nvSpPr>
          <p:spPr>
            <a:xfrm>
              <a:off x="380495" y="1196752"/>
              <a:ext cx="3759849" cy="50405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495" y="1228501"/>
              <a:ext cx="37598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ประโยชน์ของการทดสอบสมรรถภาพทางกาย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084404" y="1493679"/>
            <a:ext cx="6987413" cy="783193"/>
          </a:xfrm>
          <a:prstGeom prst="roundRect">
            <a:avLst>
              <a:gd name="adj" fmla="val 15309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การทดสอบสมรรถภาพทางกายจะช่วยให้ทราบถึงระดับความสามารถ เพื่อนำไปสู่การพัฒนาตนเอง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อย่างต่อเนื่องสม่ำเสมอ อันเป็นที่มาของการมีสุขภาพกายและสุขภาพจิตที่ดี</a:t>
            </a:r>
          </a:p>
        </p:txBody>
      </p:sp>
      <p:pic>
        <p:nvPicPr>
          <p:cNvPr id="7170" name="Picture 2" descr="C:\Users\tongchai.cha\Desktop\TOM\Private\infor\infographic3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931" y="2238771"/>
            <a:ext cx="2268889" cy="455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94" name="Group 7193"/>
          <p:cNvGrpSpPr/>
          <p:nvPr/>
        </p:nvGrpSpPr>
        <p:grpSpPr>
          <a:xfrm>
            <a:off x="467544" y="2505670"/>
            <a:ext cx="3312369" cy="923332"/>
            <a:chOff x="467544" y="2505670"/>
            <a:chExt cx="3312369" cy="923332"/>
          </a:xfrm>
        </p:grpSpPr>
        <p:grpSp>
          <p:nvGrpSpPr>
            <p:cNvPr id="7193" name="Group 7192"/>
            <p:cNvGrpSpPr/>
            <p:nvPr/>
          </p:nvGrpSpPr>
          <p:grpSpPr>
            <a:xfrm>
              <a:off x="467544" y="2505670"/>
              <a:ext cx="2520242" cy="923330"/>
              <a:chOff x="467544" y="2505670"/>
              <a:chExt cx="2520242" cy="923330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467544" y="2505670"/>
                <a:ext cx="25202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ใช้ประเมินระดับความสามารถของ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      สมรรถภาพทางกายในด้านต่างๆ</a:t>
                </a:r>
              </a:p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      ของตนเอง</a:t>
                </a:r>
              </a:p>
            </p:txBody>
          </p:sp>
          <p:sp>
            <p:nvSpPr>
              <p:cNvPr id="7171" name="Oval 7170"/>
              <p:cNvSpPr/>
              <p:nvPr/>
            </p:nvSpPr>
            <p:spPr>
              <a:xfrm>
                <a:off x="467544" y="2505670"/>
                <a:ext cx="275258" cy="2752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cxnSp>
          <p:nvCxnSpPr>
            <p:cNvPr id="7173" name="Elbow Connector 7172"/>
            <p:cNvCxnSpPr>
              <a:stCxn id="7171" idx="4"/>
            </p:cNvCxnSpPr>
            <p:nvPr/>
          </p:nvCxnSpPr>
          <p:spPr>
            <a:xfrm rot="16200000" flipH="1">
              <a:off x="1868506" y="1517594"/>
              <a:ext cx="648074" cy="3174741"/>
            </a:xfrm>
            <a:prstGeom prst="bentConnector2">
              <a:avLst/>
            </a:prstGeom>
            <a:ln w="19050"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195" name="Group 7194"/>
          <p:cNvGrpSpPr/>
          <p:nvPr/>
        </p:nvGrpSpPr>
        <p:grpSpPr>
          <a:xfrm>
            <a:off x="5436096" y="2505670"/>
            <a:ext cx="3616302" cy="1715420"/>
            <a:chOff x="5436096" y="2505670"/>
            <a:chExt cx="3616302" cy="1715420"/>
          </a:xfrm>
        </p:grpSpPr>
        <p:sp>
          <p:nvSpPr>
            <p:cNvPr id="78" name="TextBox 77"/>
            <p:cNvSpPr txBox="1"/>
            <p:nvPr/>
          </p:nvSpPr>
          <p:spPr>
            <a:xfrm>
              <a:off x="5953473" y="2505670"/>
              <a:ext cx="30989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เป็นแนวทางในการพัฒนาความสามารถ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   ทางด้านร่างกาย หรือแก้ไขข้อบกพร่องต่างๆ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   ให้มีความสมบูรณ์และมีประสิทธิภาพ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962417" y="2505670"/>
              <a:ext cx="275258" cy="27525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89" name="Elbow Connector 88"/>
            <p:cNvCxnSpPr>
              <a:stCxn id="84" idx="4"/>
            </p:cNvCxnSpPr>
            <p:nvPr/>
          </p:nvCxnSpPr>
          <p:spPr>
            <a:xfrm rot="5400000">
              <a:off x="5047990" y="3169034"/>
              <a:ext cx="1440162" cy="663950"/>
            </a:xfrm>
            <a:prstGeom prst="bentConnector3">
              <a:avLst>
                <a:gd name="adj1" fmla="val 101164"/>
              </a:avLst>
            </a:prstGeom>
            <a:ln w="19050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196" name="Group 7195"/>
          <p:cNvGrpSpPr/>
          <p:nvPr/>
        </p:nvGrpSpPr>
        <p:grpSpPr>
          <a:xfrm>
            <a:off x="467544" y="4881934"/>
            <a:ext cx="3312368" cy="1139354"/>
            <a:chOff x="467544" y="4881934"/>
            <a:chExt cx="3312368" cy="1139354"/>
          </a:xfrm>
        </p:grpSpPr>
        <p:sp>
          <p:nvSpPr>
            <p:cNvPr id="77" name="TextBox 76"/>
            <p:cNvSpPr txBox="1"/>
            <p:nvPr/>
          </p:nvSpPr>
          <p:spPr>
            <a:xfrm>
              <a:off x="467544" y="4881934"/>
              <a:ext cx="29177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กระตุ้นให้เกิดการพัฒนาขีดความสามารถ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   ของตนเอง และรักษาความสมบูรณ์ของ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   ร่างกายให้คงอยู่อย่างสม่ำเสมอ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479393" y="4881934"/>
              <a:ext cx="275258" cy="2752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92" name="Elbow Connector 91"/>
            <p:cNvCxnSpPr>
              <a:stCxn id="83" idx="4"/>
            </p:cNvCxnSpPr>
            <p:nvPr/>
          </p:nvCxnSpPr>
          <p:spPr>
            <a:xfrm rot="16200000" flipH="1">
              <a:off x="1766419" y="4007795"/>
              <a:ext cx="864096" cy="3162890"/>
            </a:xfrm>
            <a:prstGeom prst="bentConnector2">
              <a:avLst/>
            </a:prstGeom>
            <a:ln w="190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197" name="Group 7196"/>
          <p:cNvGrpSpPr/>
          <p:nvPr/>
        </p:nvGrpSpPr>
        <p:grpSpPr>
          <a:xfrm>
            <a:off x="5220072" y="4870901"/>
            <a:ext cx="3096344" cy="1510427"/>
            <a:chOff x="5220072" y="4870901"/>
            <a:chExt cx="3096344" cy="1510427"/>
          </a:xfrm>
        </p:grpSpPr>
        <p:sp>
          <p:nvSpPr>
            <p:cNvPr id="80" name="TextBox 79"/>
            <p:cNvSpPr txBox="1"/>
            <p:nvPr/>
          </p:nvSpPr>
          <p:spPr>
            <a:xfrm>
              <a:off x="5956475" y="4870901"/>
              <a:ext cx="23599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ใช้ในการปรับปรุงแผนการฝึกให้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   เหมาะสมกับตนเอง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5953473" y="4881934"/>
              <a:ext cx="275258" cy="27525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95" name="Elbow Connector 94"/>
            <p:cNvCxnSpPr>
              <a:stCxn id="85" idx="4"/>
            </p:cNvCxnSpPr>
            <p:nvPr/>
          </p:nvCxnSpPr>
          <p:spPr>
            <a:xfrm rot="5400000">
              <a:off x="5043519" y="5333745"/>
              <a:ext cx="1224136" cy="87103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0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7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1003" y="1484784"/>
            <a:ext cx="7749615" cy="936104"/>
            <a:chOff x="651003" y="1196752"/>
            <a:chExt cx="7749615" cy="936104"/>
          </a:xfrm>
        </p:grpSpPr>
        <p:sp>
          <p:nvSpPr>
            <p:cNvPr id="12" name="Rounded Rectangle 11"/>
            <p:cNvSpPr/>
            <p:nvPr/>
          </p:nvSpPr>
          <p:spPr>
            <a:xfrm>
              <a:off x="651003" y="1196752"/>
              <a:ext cx="7749615" cy="936104"/>
            </a:xfrm>
            <a:prstGeom prst="roundRect">
              <a:avLst>
                <a:gd name="adj" fmla="val 897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5576" y="1229851"/>
              <a:ext cx="76450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    การทดสอบสมรรถภาพทางกายจะต้องอาศัยเครื่องมือออกกำลังกาย และแบบทดสอบต่างๆ</a:t>
              </a:r>
            </a:p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เพื่อให้เกิดประโยชน์สูงสุดในการทดสอบ และใช้ให้เหมาะสมกับวัย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80185" y="908721"/>
            <a:ext cx="3759849" cy="504056"/>
            <a:chOff x="380495" y="1196752"/>
            <a:chExt cx="3759849" cy="504056"/>
          </a:xfrm>
        </p:grpSpPr>
        <p:sp>
          <p:nvSpPr>
            <p:cNvPr id="22" name="Rounded Rectangle 21"/>
            <p:cNvSpPr/>
            <p:nvPr/>
          </p:nvSpPr>
          <p:spPr>
            <a:xfrm>
              <a:off x="380495" y="1196752"/>
              <a:ext cx="3759849" cy="50405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0495" y="1228501"/>
              <a:ext cx="3759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การทดสอบสมรรถภาพทางกายแบบต่างๆ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4497780"/>
            <a:ext cx="9144000" cy="1451499"/>
          </a:xfrm>
          <a:prstGeom prst="rect">
            <a:avLst/>
          </a:prstGeom>
          <a:solidFill>
            <a:srgbClr val="D9D9D9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194" name="Picture 2" descr="C:\Users\tongchai.cha\Desktop\TOM\Private\infor\infographic37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805" y="3046282"/>
            <a:ext cx="4977275" cy="290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ongchai.cha\Desktop\TOM\Private\infor\infographic37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6191" y="2830258"/>
            <a:ext cx="3974281" cy="290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6" name="Picture 2" descr="K:\TSM 3-A\Logo Aksorn\Aksorn Charoen Tat_2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25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85764" y="332656"/>
            <a:ext cx="5976664" cy="545784"/>
            <a:chOff x="393777" y="116632"/>
            <a:chExt cx="7960669" cy="720080"/>
          </a:xfrm>
        </p:grpSpPr>
        <p:sp>
          <p:nvSpPr>
            <p:cNvPr id="5" name="Rounded Rectangle 4"/>
            <p:cNvSpPr/>
            <p:nvPr/>
          </p:nvSpPr>
          <p:spPr>
            <a:xfrm>
              <a:off x="393777" y="188639"/>
              <a:ext cx="7897346" cy="64807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8171" y="116632"/>
              <a:ext cx="7816275" cy="64807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แนวทางการพัฒนาสมรรถภาพทางกายเพื่อสุขภาพ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23529" y="1177324"/>
            <a:ext cx="4248472" cy="1800200"/>
          </a:xfrm>
          <a:prstGeom prst="roundRect">
            <a:avLst>
              <a:gd name="adj" fmla="val 61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การควบคุมตนเอง</a:t>
            </a:r>
          </a:p>
          <a:p>
            <a:r>
              <a:rPr lang="th-TH" sz="20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     </a:t>
            </a:r>
            <a:r>
              <a:rPr lang="th-TH" sz="1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เป็นวิธีการพัฒนาตนเองวิธีหนึ่ง สามารถเลือกละพิจารณาตัดสินใจด้วยตนเอง จะเปลี่ยนแปลงพฤติกรรมที่ไม่พึงประสงค์ เพื่อนำไปสู่พฤติกรรมที่พึงประสงค์ได้ เช่น การออกกำลังกายจนเป็นนิสัย การรู้จักใช้ทักษะปฏิเสธการใช้สารเสพติด การเลือกรับประทานอาหาร การควบคุมน้ำหนัก การมีระเบียบวินัย</a:t>
            </a:r>
            <a:endParaRPr lang="th-TH" sz="2000" b="1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44008" y="1155378"/>
            <a:ext cx="4248472" cy="1409526"/>
          </a:xfrm>
          <a:prstGeom prst="roundRect">
            <a:avLst>
              <a:gd name="adj" fmla="val 400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การพัฒนาตนเอง</a:t>
            </a:r>
          </a:p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     </a:t>
            </a:r>
            <a:r>
              <a:rPr lang="th-TH" sz="1800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การพัฒนาตนเองเป็นการปรับปรุงและบริหารตนเอง เพื่อการเปลี่ยนแปลงและตอบสนองถึงความต้องการของตนเอง ต้องอาศัยหลัก ๓ ต. ดังนี้</a:t>
            </a:r>
          </a:p>
          <a:p>
            <a:r>
              <a:rPr lang="th-TH" sz="1800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             </a:t>
            </a:r>
            <a:r>
              <a:rPr lang="th-TH" sz="18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     </a:t>
            </a:r>
          </a:p>
          <a:p>
            <a:r>
              <a:rPr lang="th-TH" sz="20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   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44008" y="2708920"/>
            <a:ext cx="4248472" cy="3456384"/>
            <a:chOff x="4644008" y="2708920"/>
            <a:chExt cx="4248472" cy="3456384"/>
          </a:xfrm>
        </p:grpSpPr>
        <p:sp>
          <p:nvSpPr>
            <p:cNvPr id="29" name="Rounded Rectangle 28"/>
            <p:cNvSpPr/>
            <p:nvPr/>
          </p:nvSpPr>
          <p:spPr>
            <a:xfrm>
              <a:off x="4644008" y="3356992"/>
              <a:ext cx="4248472" cy="720080"/>
            </a:xfrm>
            <a:prstGeom prst="roundRect">
              <a:avLst>
                <a:gd name="adj" fmla="val 40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800" b="1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เต็มใจ </a:t>
              </a:r>
              <a:br>
                <a:rPr lang="th-TH" sz="1800" b="1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1800" b="1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18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การพัฒนาตนเองจำเป็นต้องเกิดจากความเต็มใจและความสมัครใจ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644008" y="4149080"/>
              <a:ext cx="4248472" cy="720080"/>
            </a:xfrm>
            <a:prstGeom prst="roundRect">
              <a:avLst>
                <a:gd name="adj" fmla="val 40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800" b="1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เตรียมตน  </a:t>
              </a:r>
              <a:br>
                <a:rPr lang="th-TH" sz="1800" b="1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18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เป็นหลักสำคัญในการพัฒนาตนเองและต้องพร้อมในเรื่องต่างๆ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644008" y="4941168"/>
              <a:ext cx="4248472" cy="1224136"/>
            </a:xfrm>
            <a:prstGeom prst="roundRect">
              <a:avLst>
                <a:gd name="adj" fmla="val 40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800" b="1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เติมเต็มความสามารถ  </a:t>
              </a:r>
              <a:br>
                <a:rPr lang="th-TH" sz="1800" b="1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18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จากพรสวรรค์และพรแสวงมาจากความสามารถของแต่ละบุคคลที่แตกต่างกันออกไป สามารถทำได้จากการฝึกทักษะจนเกิดการพัฒนาในระดับสูง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12160" y="2924944"/>
              <a:ext cx="1656184" cy="1440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80112" y="3140968"/>
              <a:ext cx="2520280" cy="1440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28184" y="2708920"/>
              <a:ext cx="1224136" cy="1440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34" name="Picture 6" descr="C:\Users\tongchai.cha\Desktop\TOM\Private\infor\infographic3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2060848"/>
            <a:ext cx="4176463" cy="40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tongchai.cha\Desktop\TOM\Private\infor\infographic36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70090"/>
            <a:ext cx="956964" cy="13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tongchai.cha\Desktop\TOM\Private\infor\infographic36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3645024"/>
            <a:ext cx="2017667" cy="20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" name="Picture 2" descr="K:\TSM 3-A\Logo Aksorn\Aksorn Charoen Tat_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6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7544" y="147459"/>
            <a:ext cx="5976664" cy="545784"/>
            <a:chOff x="393777" y="116632"/>
            <a:chExt cx="7960669" cy="720080"/>
          </a:xfrm>
        </p:grpSpPr>
        <p:sp>
          <p:nvSpPr>
            <p:cNvPr id="5" name="Rounded Rectangle 4"/>
            <p:cNvSpPr/>
            <p:nvPr/>
          </p:nvSpPr>
          <p:spPr>
            <a:xfrm>
              <a:off x="393777" y="188639"/>
              <a:ext cx="7897346" cy="64807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8171" y="116632"/>
              <a:ext cx="7816275" cy="64807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แนวทางการพัฒนาสมรรถภาพทางกายเพื่อสุขภาพ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79512" y="764704"/>
            <a:ext cx="8784976" cy="5805182"/>
          </a:xfrm>
          <a:prstGeom prst="roundRect">
            <a:avLst>
              <a:gd name="adj" fmla="val 3370"/>
            </a:avLst>
          </a:prstGeom>
          <a:solidFill>
            <a:srgbClr val="E8E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3528" y="980729"/>
            <a:ext cx="4067546" cy="3456384"/>
          </a:xfrm>
          <a:prstGeom prst="roundRect">
            <a:avLst>
              <a:gd name="adj" fmla="val 400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การสร้างเสริมสุขภาพ</a:t>
            </a:r>
          </a:p>
          <a:p>
            <a:r>
              <a:rPr lang="th-TH" sz="1800" dirty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หลักการสร้างเสริมสุขภาพมี ดังนี้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การสร้างพฤติกรรมที่พึงประสงค์ต่อตนเอง เพื่อสร้างสุขภาพและปรับปรุง เปลี่ยนแปลงตนเองในทางที่ดีขึ้น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การกำจัดสารพิษ เพื่อการขับของเสียต่างๆ ออกจากร่างกาย สามารถทำได้โดยการดื่มน้ำมากๆ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การสร้างและปรับสมดุลของร่างกายและจิตใจ โดยการควบคุมน้ำหนักและควบคุมอาหารให้อยู่ในเกณฑ์มาตรฐาน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การสร้างจิตสำนึกที่ดี เพื่อให้เกิดความตระหนักต่อบทบาทหน้าที่ความรับผิดชอบต่อการมีจิตสำนึกที่ดีต่อสิ่งแวดล้อม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ส่งเสริมการฝึกฝน การฝึกฝนร่างกายและจิตใจ หมั่นฝึกฝนเป็นประจำอย่างสม่ำเสมอ ฝึกความอดทน</a:t>
            </a:r>
          </a:p>
          <a:p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 </a:t>
            </a:r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 </a:t>
            </a:r>
          </a:p>
          <a:p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13211" y="957327"/>
            <a:ext cx="4067546" cy="3983841"/>
          </a:xfrm>
          <a:prstGeom prst="roundRect">
            <a:avLst>
              <a:gd name="adj" fmla="val 267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>
                <a:solidFill>
                  <a:schemeClr val="accent1"/>
                </a:solidFill>
                <a:latin typeface="TH Sarabun New" pitchFamily="34" charset="-34"/>
                <a:cs typeface="TH Sarabun New" pitchFamily="34" charset="-34"/>
              </a:rPr>
              <a:t>การสร้างเสริมสมรรถภาพทางกายเพื่อสุขภาพ</a:t>
            </a:r>
          </a:p>
          <a:p>
            <a:r>
              <a:rPr lang="th-TH" sz="1800" dirty="0">
                <a:solidFill>
                  <a:schemeClr val="accent1"/>
                </a:solidFill>
                <a:latin typeface="TH Sarabun New" pitchFamily="34" charset="-34"/>
                <a:cs typeface="TH Sarabun New" pitchFamily="34" charset="-34"/>
              </a:rPr>
              <a:t>ถือว่าเป็นการพัฒนาตนเอง เพื่อสร้างเสริมสุขภาพร่างกายให้มีความแข็งแรงและเกิดประสิทธิภาพมากที่สุด ดังนี้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เพื่อความแข็งแรงของกล้ามเนื้อ เช่น การดันพื้น การนอน</a:t>
            </a:r>
          </a:p>
          <a:p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  ยกตัวขึ้น แล้วนับจำนวนครั้งที่ได้ภายในเวลา ๑ นาที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เพื่อความอดทนของกล้ามเนื้อ ระบบหายใจ และระบบไหลเวียนโลหิต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เพื่อความอ่อนตัวของร่างกาย เช่น การยืดกล้ามเนื้อในท่าต่างๆ การฝึกกายบริหารที่มีการเคลื่อนที่ หรือหมุนข้อต่อ</a:t>
            </a:r>
          </a:p>
          <a:p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  ในร่างกาย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เพื่อความเร็ว เช่น การวิ่งเร็ว ๕๐ เมตร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เพื่อความคล่องตัว เช่น การวิ่งซิกแซ็ก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เพื่อความสมดุลของร่างกาย เช่น การเดินบนสะพานไม้ </a:t>
            </a:r>
          </a:p>
          <a:p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  การหลับตายืนด้วยปลายเท้า </a:t>
            </a:r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 </a:t>
            </a:r>
          </a:p>
          <a:p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6" y="4581128"/>
            <a:ext cx="645226" cy="2013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0888" y="5571367"/>
            <a:ext cx="2730186" cy="893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75" y="5568211"/>
            <a:ext cx="2557190" cy="9571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296" y="4941168"/>
            <a:ext cx="1358547" cy="1696749"/>
          </a:xfrm>
          <a:prstGeom prst="rect">
            <a:avLst/>
          </a:prstGeom>
        </p:spPr>
      </p:pic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6" name="Picture 2" descr="K:\TSM 3-A\Logo Aksorn\Aksorn Charoen Tat_2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0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2411760" y="1495831"/>
            <a:ext cx="6732241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286323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การพัฒนาสมรรถภาพทางกายเพื่อสุขภาพ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01680" y="531629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๘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15879" y="5741047"/>
            <a:ext cx="7772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๑. วางแผนและจัดเวลาในการออกกำลังกาย การพักผ่อน และการสร้างเสริมสมรรถภาพทางกายได้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๒. ทดสอบสมรรถภาพทางกายและพัฒนาได้ตามความต้องแตกต่างระหว่างบุคคลได้</a:t>
            </a:r>
          </a:p>
        </p:txBody>
      </p:sp>
    </p:spTree>
    <p:extLst>
      <p:ext uri="{BB962C8B-B14F-4D97-AF65-F5344CB8AC3E}">
        <p14:creationId xmlns:p14="http://schemas.microsoft.com/office/powerpoint/2010/main" val="117995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8" l="0" r="996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4" y="2714314"/>
            <a:ext cx="2420558" cy="21563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68385" y="116632"/>
            <a:ext cx="6715983" cy="720080"/>
            <a:chOff x="1115616" y="116632"/>
            <a:chExt cx="6715983" cy="720080"/>
          </a:xfrm>
        </p:grpSpPr>
        <p:sp>
          <p:nvSpPr>
            <p:cNvPr id="8" name="Rounded Rectangle 7"/>
            <p:cNvSpPr/>
            <p:nvPr/>
          </p:nvSpPr>
          <p:spPr>
            <a:xfrm>
              <a:off x="1115616" y="188640"/>
              <a:ext cx="6643975" cy="6480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87624" y="116632"/>
              <a:ext cx="6643975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การวางแผนและจัดเวลาในการออกกำลังกาย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11664" y="3122988"/>
            <a:ext cx="2485137" cy="1747673"/>
            <a:chOff x="2111664" y="3122988"/>
            <a:chExt cx="2485137" cy="1747673"/>
          </a:xfrm>
        </p:grpSpPr>
        <p:sp>
          <p:nvSpPr>
            <p:cNvPr id="13" name="Hexagon 12"/>
            <p:cNvSpPr/>
            <p:nvPr/>
          </p:nvSpPr>
          <p:spPr>
            <a:xfrm>
              <a:off x="2111664" y="3122988"/>
              <a:ext cx="2485137" cy="1747673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95592" y="3329697"/>
              <a:ext cx="215475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ช่วยให้ระบบอวัยวะใน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ร่างกายทำงานร่วมกันได้อย่าง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มีประสิทธิภาพและช่วยสร้าง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ภูมิคุ้มกันที่ดีให้แก่ร่างกาย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96801" y="3122988"/>
            <a:ext cx="2485137" cy="1747673"/>
            <a:chOff x="4596801" y="3122988"/>
            <a:chExt cx="2485137" cy="1747673"/>
          </a:xfrm>
        </p:grpSpPr>
        <p:sp>
          <p:nvSpPr>
            <p:cNvPr id="14" name="Hexagon 13"/>
            <p:cNvSpPr/>
            <p:nvPr/>
          </p:nvSpPr>
          <p:spPr>
            <a:xfrm>
              <a:off x="4596801" y="3122988"/>
              <a:ext cx="2485137" cy="1747673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74715" y="3329697"/>
              <a:ext cx="200567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ช่วยให้เกิดการเรียนรู้ 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เข้าใจผู้อื่น รู้จักการเสียสละ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และมีน้ำใจนักกีฬา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7586" y="4870661"/>
            <a:ext cx="2485137" cy="1747673"/>
            <a:chOff x="827586" y="4870661"/>
            <a:chExt cx="2485137" cy="1747673"/>
          </a:xfrm>
        </p:grpSpPr>
        <p:sp>
          <p:nvSpPr>
            <p:cNvPr id="17" name="Hexagon 16"/>
            <p:cNvSpPr/>
            <p:nvPr/>
          </p:nvSpPr>
          <p:spPr>
            <a:xfrm>
              <a:off x="827586" y="4870661"/>
              <a:ext cx="2485137" cy="1747673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9148" y="5085184"/>
              <a:ext cx="176202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ช่วยให้สมองปลอดโปล่ง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มีสมาธิต่อการเรียนรู้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สิ่งต่างๆ ได้ดี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74793" y="4870661"/>
            <a:ext cx="2485137" cy="1747673"/>
            <a:chOff x="3374793" y="4870661"/>
            <a:chExt cx="2485137" cy="1747673"/>
          </a:xfrm>
        </p:grpSpPr>
        <p:sp>
          <p:nvSpPr>
            <p:cNvPr id="15" name="Hexagon 14"/>
            <p:cNvSpPr/>
            <p:nvPr/>
          </p:nvSpPr>
          <p:spPr>
            <a:xfrm>
              <a:off x="3374793" y="4870661"/>
              <a:ext cx="2485137" cy="1747673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79345" y="5141597"/>
              <a:ext cx="13660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ช่วยสร้างสมาธิ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และวินัยให้ตนเอง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03287" y="4873195"/>
            <a:ext cx="2485137" cy="1747673"/>
            <a:chOff x="5903287" y="4873195"/>
            <a:chExt cx="2485137" cy="1747673"/>
          </a:xfrm>
        </p:grpSpPr>
        <p:sp>
          <p:nvSpPr>
            <p:cNvPr id="16" name="Hexagon 15"/>
            <p:cNvSpPr/>
            <p:nvPr/>
          </p:nvSpPr>
          <p:spPr>
            <a:xfrm>
              <a:off x="5903287" y="4873195"/>
              <a:ext cx="2485137" cy="1747673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92713" y="5141597"/>
              <a:ext cx="19062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ช่วยให้จิตใจร่าเริงแจ่มใส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คลายความเครียด และลด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ความวิตกกังวลต่างๆ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8" l="0" r="996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962" y="2784821"/>
            <a:ext cx="2420558" cy="215634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827584" y="1052736"/>
            <a:ext cx="7852659" cy="1517562"/>
          </a:xfrm>
          <a:prstGeom prst="roundRect">
            <a:avLst>
              <a:gd name="adj" fmla="val 6774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  การวางแผนและจัดเวลาในการออกกำลังกายเป็นสิ่งสำคัญ และมีประโยชน์อย่างยิ่ง สามารถตรวจสอบได้ อีกทั้งยังช่วยหลีกเลี่ยงการบาดเจ็บ และปัญหาที่  อาจเกิดขึ้นได้ ก่อนออกกำลังกายต้องวางแผน เพื่อเป็นประโยชน์สูงสุดต่อร่างกาย</a:t>
            </a:r>
          </a:p>
        </p:txBody>
      </p:sp>
      <p:grpSp>
        <p:nvGrpSpPr>
          <p:cNvPr id="2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9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6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88"/>
            <a:ext cx="9144000" cy="625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22816" y="1841251"/>
            <a:ext cx="4249584" cy="3682484"/>
          </a:xfrm>
          <a:prstGeom prst="ellipse">
            <a:avLst/>
          </a:prstGeom>
          <a:ln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gular Pentagon 29"/>
          <p:cNvSpPr/>
          <p:nvPr/>
        </p:nvSpPr>
        <p:spPr>
          <a:xfrm rot="2164451">
            <a:off x="7024014" y="3531922"/>
            <a:ext cx="2010965" cy="1774381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93780" y="1196752"/>
            <a:ext cx="5263084" cy="5273459"/>
            <a:chOff x="153793" y="1380523"/>
            <a:chExt cx="5263084" cy="5273459"/>
          </a:xfrm>
        </p:grpSpPr>
        <p:sp>
          <p:nvSpPr>
            <p:cNvPr id="9" name="Regular Pentagon 8"/>
            <p:cNvSpPr/>
            <p:nvPr/>
          </p:nvSpPr>
          <p:spPr>
            <a:xfrm>
              <a:off x="1871715" y="2762688"/>
              <a:ext cx="2232248" cy="212595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" name="Regular Pentagon 9"/>
            <p:cNvSpPr/>
            <p:nvPr/>
          </p:nvSpPr>
          <p:spPr>
            <a:xfrm rot="1995893">
              <a:off x="707144" y="1380523"/>
              <a:ext cx="2114782" cy="1865984"/>
            </a:xfrm>
            <a:prstGeom prst="pent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Regular Pentagon 10"/>
            <p:cNvSpPr/>
            <p:nvPr/>
          </p:nvSpPr>
          <p:spPr>
            <a:xfrm rot="2114906">
              <a:off x="3331087" y="1486022"/>
              <a:ext cx="2085790" cy="1840404"/>
            </a:xfrm>
            <a:prstGeom prst="pentag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2" name="Regular Pentagon 11"/>
            <p:cNvSpPr/>
            <p:nvPr/>
          </p:nvSpPr>
          <p:spPr>
            <a:xfrm rot="2164451">
              <a:off x="153793" y="3482830"/>
              <a:ext cx="2010965" cy="1774381"/>
            </a:xfrm>
            <a:prstGeom prst="pentag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4" name="Regular Pentagon 13"/>
            <p:cNvSpPr/>
            <p:nvPr/>
          </p:nvSpPr>
          <p:spPr>
            <a:xfrm rot="1995893">
              <a:off x="2120222" y="4877104"/>
              <a:ext cx="2013795" cy="1776878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23527" y="1728994"/>
            <a:ext cx="2949095" cy="2690118"/>
          </a:xfrm>
          <a:prstGeom prst="roundRect">
            <a:avLst>
              <a:gd name="adj" fmla="val 8181"/>
            </a:avLst>
          </a:prstGeom>
          <a:solidFill>
            <a:schemeClr val="tx2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การวางแผนแบะจัดเวลาในการออกกำลังกาย มีผลต่อการพัฒนาสุขภาพทั้งทางด้านร่างกายและจิตใจ โดยหลักปฏิบัติที่จะช่วยให้บุคคลสามารถนำมาปรับใช้ใน การวางแผน และจัดเวลาใน   การออกกำลังกายไว้ ดังนี้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1704594" cy="177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23928" y="1785590"/>
            <a:ext cx="189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ยึดหลัก “๔ พ” 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ประกอบด้วย “บ่อยพอ 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หนักพอ นานพอ และพอใจ”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98445" y="1841251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สำรวจสุขภาพ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ของตนเอง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7391" y="3780862"/>
            <a:ext cx="1503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ตัดสินใจเลือกชนิด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ของการออกกำลังกาย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ให้เหมาะสมกับเพศ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และวัย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6966" y="5200570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กำหนดโปรแกรม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การออกกำลังกาย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69964" y="3861048"/>
            <a:ext cx="1734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คำนึงถึงข้อควรระวัง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ในการออกกำลังกาย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ควรหยุดออกกำลังกายทัน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ทีหากมีอาการผิดปกติ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131840" y="116632"/>
            <a:ext cx="6192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ขั้นตอนการวางแผนและจัดเวลาในการออกกำลังกาย</a:t>
            </a:r>
          </a:p>
        </p:txBody>
      </p:sp>
      <p:grpSp>
        <p:nvGrpSpPr>
          <p:cNvPr id="2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3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89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20688"/>
            <a:ext cx="9144000" cy="625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7" name="Picture 3" descr="C:\Users\tongchai.cha\Desktop\TOM\Private\infor\infographic359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4876811"/>
            <a:ext cx="7620001" cy="13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owchart: Stored Data 17"/>
          <p:cNvSpPr/>
          <p:nvPr/>
        </p:nvSpPr>
        <p:spPr>
          <a:xfrm flipH="1">
            <a:off x="629816" y="999144"/>
            <a:ext cx="2443653" cy="48564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764" y="980728"/>
            <a:ext cx="17011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การเตรียมตนเอง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47664" y="1844824"/>
            <a:ext cx="7002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  เป็นสิ่งสำคัญที่สุดในการวางแผนและจัดเวลา ถือว่าเป็นการเตรียมร่างกายให้พร้อม 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และสร้างแรงจูงใจในการออกกำลังกายให้กับตนเองซึ่งมีหลักการเตรียมตนเอง ดังนี้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55576" y="2699073"/>
            <a:ext cx="2376264" cy="3767623"/>
            <a:chOff x="755576" y="2915097"/>
            <a:chExt cx="2376264" cy="3767623"/>
          </a:xfrm>
        </p:grpSpPr>
        <p:sp>
          <p:nvSpPr>
            <p:cNvPr id="22" name="Round Same Side Corner Rectangle 21"/>
            <p:cNvSpPr/>
            <p:nvPr/>
          </p:nvSpPr>
          <p:spPr>
            <a:xfrm flipV="1">
              <a:off x="755576" y="3399760"/>
              <a:ext cx="2261485" cy="3242133"/>
            </a:xfrm>
            <a:prstGeom prst="round2Same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5576" y="3399763"/>
              <a:ext cx="2261485" cy="60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การสร้างพลังงาน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547664" y="2915097"/>
              <a:ext cx="658690" cy="6586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9150" y="4005064"/>
              <a:ext cx="2332690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การสร้างพลังและแรงจูงใจให้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แก่ตนเองในการออกกำลังกาย 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โดยการสำรวจกิจกรรม ว่ามี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กิจกรรมใดบ้างเป็นกิจกรรมที่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ทำให้การออกกำลังกายเป็น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กิจกรรมที่หน้าสนใจ ชื่นชอบ 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เป็นการสร้างแรงจูงใจให้กับ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 ตนเอง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32424" y="2636912"/>
            <a:ext cx="2465740" cy="3875761"/>
            <a:chOff x="587808" y="2915097"/>
            <a:chExt cx="2465740" cy="3525943"/>
          </a:xfrm>
        </p:grpSpPr>
        <p:sp>
          <p:nvSpPr>
            <p:cNvPr id="29" name="Round Same Side Corner Rectangle 28"/>
            <p:cNvSpPr/>
            <p:nvPr/>
          </p:nvSpPr>
          <p:spPr>
            <a:xfrm flipV="1">
              <a:off x="611560" y="3399761"/>
              <a:ext cx="2405501" cy="2966108"/>
            </a:xfrm>
            <a:prstGeom prst="round2Same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1560" y="3399763"/>
              <a:ext cx="2405501" cy="605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การประเมินตนเอง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547664" y="2915097"/>
              <a:ext cx="658690" cy="5992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7808" y="4005064"/>
              <a:ext cx="2465740" cy="2435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การวิเคราะห์ศักยภาพของตนเอง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ต่อกิจกรรมที่ต้องปฏิบัติ โดยการ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สำรวจความพร้อมของร่างกาย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และสมรรถนะของตนเองรวมถึง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ประเภทของกิจกรรมและทักษะ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ต่างๆ ที่ใช้ในการออกกำลังกาย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ว่าเหมาะสมหรือไม่ ควรเลือกให้</a:t>
              </a:r>
            </a:p>
            <a:p>
              <a:r>
                <a:rPr lang="th-TH" sz="2100" dirty="0">
                  <a:latin typeface="TH Sarabun New" pitchFamily="34" charset="-34"/>
                  <a:cs typeface="TH Sarabun New" pitchFamily="34" charset="-34"/>
                </a:rPr>
                <a:t>    เหมาะกับเพศและวัย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131840" y="116632"/>
            <a:ext cx="6192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ขั้นตอนการวางแผนและจัดเวลาในการออกกำลังกาย</a:t>
            </a:r>
          </a:p>
        </p:txBody>
      </p:sp>
      <p:pic>
        <p:nvPicPr>
          <p:cNvPr id="1026" name="Picture 2" descr="C:\Users\tongchai.cha\Desktop\TOM\Private\infor\infographic35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7619" y="2218850"/>
            <a:ext cx="2622534" cy="39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6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34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0688"/>
            <a:ext cx="9144000" cy="625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2212" y="836711"/>
            <a:ext cx="2880320" cy="547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08933" y="836711"/>
            <a:ext cx="2880320" cy="5472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 flipH="1">
            <a:off x="3132212" y="836712"/>
            <a:ext cx="2848000" cy="647675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23" name="Round Diagonal Corner Rectangle 22"/>
          <p:cNvSpPr/>
          <p:nvPr/>
        </p:nvSpPr>
        <p:spPr>
          <a:xfrm flipH="1">
            <a:off x="6099669" y="838207"/>
            <a:ext cx="2884588" cy="647675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836314"/>
            <a:ext cx="2880320" cy="5473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51414" y="260648"/>
            <a:ext cx="2037936" cy="57888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การเตรียมกิจกรรม</a:t>
            </a:r>
          </a:p>
        </p:txBody>
      </p:sp>
      <p:sp>
        <p:nvSpPr>
          <p:cNvPr id="4" name="Round Diagonal Corner Rectangle 3"/>
          <p:cNvSpPr/>
          <p:nvPr/>
        </p:nvSpPr>
        <p:spPr>
          <a:xfrm flipH="1">
            <a:off x="179512" y="836712"/>
            <a:ext cx="2875324" cy="647675"/>
          </a:xfrm>
          <a:prstGeom prst="round2Diag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529100"/>
            <a:ext cx="28753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กำหนดเป้าหมาย หรือวัตถุประสงค์ในการออกกำลังกายว่ามีเป้าหมายอย่างไร เช่น เพื่อสุขภาพที่แข็งแรง เพื่อการแข่งขัน เพื่อความสนุกสนาน เป็นต้น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36836" y="1529100"/>
            <a:ext cx="28753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วิเคราะห์และศึกษากิจกรรม โดยการวิเคราะห์ถึงผลดี ผลเสียที่จะได้รับจากการออกกำลังกาย ศึกษารูปแบบของกิจกรรมต่าง ๆ รวมทั้งกฎ กติกา และทักษะที่ใช้ในการทำกิจกรรม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89164" y="1529100"/>
            <a:ext cx="2947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การเขียนแผนดำเนินการ ซึ่งเป็นการวางแผนการทำกิจกรรมเป็นลายลักษณ์อักษร เพื่อให้เกิดการเตรียมตัวอย่างจริงจัง เสมือนเป็นการสัญญาว่าจะต้องดำเนินการตามแผน หรือกิจกรรมที่ได้วางไว้ โดยมีการกำหนดแผนการฝึกและตัวชี้วัด เพื่อใช้ในการประเมินต่อไป</a:t>
            </a:r>
          </a:p>
        </p:txBody>
      </p:sp>
      <p:pic>
        <p:nvPicPr>
          <p:cNvPr id="2050" name="Picture 2" descr="C:\Users\tongchai.cha\Desktop\TOM\Private\infor\infographic36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73014"/>
            <a:ext cx="28753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9" name="Group 2048"/>
          <p:cNvGrpSpPr/>
          <p:nvPr/>
        </p:nvGrpSpPr>
        <p:grpSpPr>
          <a:xfrm>
            <a:off x="611560" y="3617655"/>
            <a:ext cx="719138" cy="741363"/>
            <a:chOff x="611560" y="3617655"/>
            <a:chExt cx="719138" cy="741363"/>
          </a:xfrm>
        </p:grpSpPr>
        <p:sp>
          <p:nvSpPr>
            <p:cNvPr id="6" name="Oval Callout 5"/>
            <p:cNvSpPr/>
            <p:nvPr/>
          </p:nvSpPr>
          <p:spPr>
            <a:xfrm>
              <a:off x="629197" y="3617655"/>
              <a:ext cx="662444" cy="686626"/>
            </a:xfrm>
            <a:prstGeom prst="wedgeEllipseCallout">
              <a:avLst>
                <a:gd name="adj1" fmla="val 70800"/>
                <a:gd name="adj2" fmla="val 5526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52" name="Picture 4" descr="C:\Users\tongchai.cha\Desktop\Picture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627180"/>
              <a:ext cx="719138" cy="73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C:\Users\tongchai.cha\Desktop\TOM\Private\infor\infographic36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888" y="3573014"/>
            <a:ext cx="29076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732240" y="3678478"/>
            <a:ext cx="709602" cy="686626"/>
            <a:chOff x="3718382" y="3645024"/>
            <a:chExt cx="709602" cy="686626"/>
          </a:xfrm>
        </p:grpSpPr>
        <p:sp>
          <p:nvSpPr>
            <p:cNvPr id="35" name="Oval Callout 34"/>
            <p:cNvSpPr/>
            <p:nvPr/>
          </p:nvSpPr>
          <p:spPr>
            <a:xfrm>
              <a:off x="3765540" y="3645024"/>
              <a:ext cx="662444" cy="686626"/>
            </a:xfrm>
            <a:prstGeom prst="wedgeEllipseCallout">
              <a:avLst>
                <a:gd name="adj1" fmla="val 103545"/>
                <a:gd name="adj2" fmla="val 5602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55" name="Picture 7" descr="C:\Users\tongchai.cha\Desktop\TOM\Private\infor\infographic36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382" y="3645024"/>
              <a:ext cx="709602" cy="627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6" descr="C:\Users\tongchai.cha\Desktop\TOM\Private\infor\infographic36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698" y="3573016"/>
            <a:ext cx="29076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tongchai.cha\Desktop\TOM\Private\infor\infographic36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381" y="3853278"/>
            <a:ext cx="2175779" cy="21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ongchai.cha\Desktop\TOM\Private\infor\infographic36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475" y="4235035"/>
            <a:ext cx="1202002" cy="17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Group 2047"/>
          <p:cNvGrpSpPr/>
          <p:nvPr/>
        </p:nvGrpSpPr>
        <p:grpSpPr>
          <a:xfrm>
            <a:off x="4697787" y="3553761"/>
            <a:ext cx="770330" cy="697547"/>
            <a:chOff x="4697787" y="3553761"/>
            <a:chExt cx="770330" cy="697547"/>
          </a:xfrm>
        </p:grpSpPr>
        <p:sp>
          <p:nvSpPr>
            <p:cNvPr id="43" name="Oval Callout 42"/>
            <p:cNvSpPr/>
            <p:nvPr/>
          </p:nvSpPr>
          <p:spPr>
            <a:xfrm>
              <a:off x="4751730" y="3564682"/>
              <a:ext cx="662444" cy="686626"/>
            </a:xfrm>
            <a:prstGeom prst="wedgeEllipseCallout">
              <a:avLst>
                <a:gd name="adj1" fmla="val -65796"/>
                <a:gd name="adj2" fmla="val 6289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57" name="Picture 9" descr="C:\Users\tongchai.cha\Desktop\TOM\Private\infor\infographic36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787" y="3553761"/>
              <a:ext cx="770330" cy="68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1" name="Picture 2" descr="K:\TSM 3-A\Logo Aksorn\Aksorn Charoen Tat_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94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0688"/>
            <a:ext cx="9144000" cy="625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51414" y="260648"/>
            <a:ext cx="2037936" cy="57888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การเตรียมกิจกรรม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7216" y="837108"/>
            <a:ext cx="2880320" cy="5472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837109"/>
            <a:ext cx="2880320" cy="54722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836712"/>
            <a:ext cx="2880320" cy="54726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 flipH="1">
            <a:off x="179512" y="837109"/>
            <a:ext cx="2880320" cy="647675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25" name="Round Diagonal Corner Rectangle 24"/>
          <p:cNvSpPr/>
          <p:nvPr/>
        </p:nvSpPr>
        <p:spPr>
          <a:xfrm flipH="1">
            <a:off x="3133238" y="854799"/>
            <a:ext cx="2879294" cy="647675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26" name="Round Diagonal Corner Rectangle 25"/>
          <p:cNvSpPr/>
          <p:nvPr/>
        </p:nvSpPr>
        <p:spPr>
          <a:xfrm flipH="1">
            <a:off x="6101714" y="854799"/>
            <a:ext cx="2862773" cy="647675"/>
          </a:xfrm>
          <a:prstGeom prst="round2DiagRect">
            <a:avLst/>
          </a:prstGeom>
          <a:gradFill>
            <a:gsLst>
              <a:gs pos="0">
                <a:schemeClr val="bg2"/>
              </a:gs>
              <a:gs pos="35000">
                <a:schemeClr val="bg2">
                  <a:lumMod val="90000"/>
                </a:schemeClr>
              </a:gs>
              <a:gs pos="100000">
                <a:schemeClr val="bg2"/>
              </a:gs>
            </a:gsLst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62519" y="1556792"/>
            <a:ext cx="2948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การติดตามผลและการปรับปรุงแก้ไข เพื่อสังเกตพัฒนาการของร่างกายจากการฝึกในช่วงเวลาหนึ่งแล้วนำผลที่ได้มาปรับปรุง แก้ไขปัญหา หรืออุปสรรคต่างๆ เพื่อให้การฝึกมีประสิทธิภาพและเป็นไปอย่างต่อเนื่องจนเป็นนิสัย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31840" y="1556792"/>
            <a:ext cx="28753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การประเมินผล เป็นสิ่งสำคัญและมีความจำเป็นอย่างมาก ซึ่งจะช่วยทำให้ทราบถึงผลจากการปฏิบัติที่ผ่านมาสามารถพัฒนาการสร้างเสริมสมรรถภาพทางกายให้มีความเป็นไปได้มากยิ่งขึ้น ซึ่งในการประเมินอาจจะประเมินได้ด้วยตนเอง หรือสามารถเลือกใช้แบบทดสอบที่เหมาะสมกับกิจกรรมการฝึกก็ได้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9504" y="1556792"/>
            <a:ext cx="28753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การดำเนินการตามแผน มีขั้นตอนในการฝึกปฏิบัติ ดังนี้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• การฝึกปฏิบัติ ยึดหลักการปฏิบัติ ๓ ระยะ คือ การอบอุ่นร่างกาย การฝึกปฏิบัติ และการผ่อนคลาย ซึ่งจะต้องมีการปฏิบัติตามกฎ กติกาอย่างเคร่งครัด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• เลือกกิจกรรมตามความถนัด โดยศึกษากฎ กติกาการเล่น รวมทั้งอุปกรณ์ที่ใช้ เพื่อให้บรรลุเป้าหมายและลดความเสี่ยงเนื่องจากการฝึก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• ฝึกปฏิบัติอย่างเคร่งครัด โดยการปฏิบัติอย่างเต็มความสามารถและรักษาเวลาให้ได้ตามที่วางแผนไว้</a:t>
            </a:r>
          </a:p>
        </p:txBody>
      </p:sp>
      <p:pic>
        <p:nvPicPr>
          <p:cNvPr id="34" name="Picture 6" descr="C:\Users\tongchai.cha\Desktop\TOM\Private\infor\infographic3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888" y="3573014"/>
            <a:ext cx="29076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6732240" y="3678478"/>
            <a:ext cx="709602" cy="686626"/>
            <a:chOff x="3718382" y="3645024"/>
            <a:chExt cx="709602" cy="686626"/>
          </a:xfrm>
        </p:grpSpPr>
        <p:sp>
          <p:nvSpPr>
            <p:cNvPr id="36" name="Oval Callout 35"/>
            <p:cNvSpPr/>
            <p:nvPr/>
          </p:nvSpPr>
          <p:spPr>
            <a:xfrm>
              <a:off x="3765540" y="3645024"/>
              <a:ext cx="662444" cy="686626"/>
            </a:xfrm>
            <a:prstGeom prst="wedgeEllipseCallout">
              <a:avLst>
                <a:gd name="adj1" fmla="val 103545"/>
                <a:gd name="adj2" fmla="val 5602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7" name="Picture 7" descr="C:\Users\tongchai.cha\Desktop\TOM\Private\infor\infographic36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382" y="3645024"/>
              <a:ext cx="709602" cy="627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6" descr="C:\Users\tongchai.cha\Desktop\TOM\Private\infor\infographic3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698" y="3573016"/>
            <a:ext cx="29076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tongchai.cha\Desktop\TOM\Private\infor\infographic36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381" y="3853278"/>
            <a:ext cx="2175779" cy="21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tongchai.cha\Desktop\TOM\Private\infor\infographic36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475" y="4235035"/>
            <a:ext cx="1202002" cy="17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953798" y="4027597"/>
            <a:ext cx="770330" cy="697547"/>
            <a:chOff x="4697787" y="3553761"/>
            <a:chExt cx="770330" cy="697547"/>
          </a:xfrm>
        </p:grpSpPr>
        <p:sp>
          <p:nvSpPr>
            <p:cNvPr id="42" name="Oval Callout 41"/>
            <p:cNvSpPr/>
            <p:nvPr/>
          </p:nvSpPr>
          <p:spPr>
            <a:xfrm>
              <a:off x="4751730" y="3564682"/>
              <a:ext cx="662444" cy="686626"/>
            </a:xfrm>
            <a:prstGeom prst="wedgeEllipseCallout">
              <a:avLst>
                <a:gd name="adj1" fmla="val -93115"/>
                <a:gd name="adj2" fmla="val 1850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9" descr="C:\Users\tongchai.cha\Desktop\TOM\Private\infor\infographic36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787" y="3553761"/>
              <a:ext cx="770330" cy="68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3" name="Picture 2" descr="K:\TSM 3-A\Logo Aksorn\Aksorn Charoen Tat_2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46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0688"/>
            <a:ext cx="9144000" cy="625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100" name="Picture 4" descr="C:\Users\tongchai.cha\Desktop\TOM\Private\infor\infographic3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7323"/>
            <a:ext cx="9144000" cy="29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19872" y="260648"/>
            <a:ext cx="2327156" cy="57888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การเตรียมการป้องกัน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7142" y="3429000"/>
            <a:ext cx="2804700" cy="3024336"/>
            <a:chOff x="327142" y="3429000"/>
            <a:chExt cx="2804700" cy="3024336"/>
          </a:xfrm>
        </p:grpSpPr>
        <p:sp>
          <p:nvSpPr>
            <p:cNvPr id="28" name="Rounded Rectangle 27"/>
            <p:cNvSpPr/>
            <p:nvPr/>
          </p:nvSpPr>
          <p:spPr>
            <a:xfrm>
              <a:off x="327142" y="3748808"/>
              <a:ext cx="2732481" cy="270452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>
              <a:off x="2411760" y="3429000"/>
              <a:ext cx="720082" cy="648072"/>
            </a:xfrm>
            <a:prstGeom prst="round2DiagRect">
              <a:avLst>
                <a:gd name="adj1" fmla="val 16667"/>
                <a:gd name="adj2" fmla="val 30865"/>
              </a:avLst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1568" y="4077072"/>
              <a:ext cx="271805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เมื่อมีอาการผิดปกติ เช่น วิงเวียนศีรษะ คลื่นไส้ อาเจียน หายใจไม่ออก ใจสั่น หัวใจเต้นผิดปกติ เหนื่อย อ่อนเพลียมากกว่าปกติ ควบคุมการเคลื่อนไหวของร่างกายไม่ได้ มีอาการบาดเจ็บ หรืออวัยวะส่วนใดส่วนหนึ่งในร่างกายเกิดการอักเสบ เป็นต้น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04012" y="3429000"/>
            <a:ext cx="2806609" cy="3024336"/>
            <a:chOff x="3204012" y="3429000"/>
            <a:chExt cx="2806609" cy="3024336"/>
          </a:xfrm>
        </p:grpSpPr>
        <p:sp>
          <p:nvSpPr>
            <p:cNvPr id="33" name="Rounded Rectangle 32"/>
            <p:cNvSpPr/>
            <p:nvPr/>
          </p:nvSpPr>
          <p:spPr>
            <a:xfrm>
              <a:off x="3204012" y="3748808"/>
              <a:ext cx="2732481" cy="270452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6" name="Round Diagonal Corner Rectangle 45"/>
            <p:cNvSpPr/>
            <p:nvPr/>
          </p:nvSpPr>
          <p:spPr>
            <a:xfrm>
              <a:off x="5292080" y="3429000"/>
              <a:ext cx="718541" cy="648072"/>
            </a:xfrm>
            <a:prstGeom prst="round2DiagRect">
              <a:avLst>
                <a:gd name="adj1" fmla="val 16667"/>
                <a:gd name="adj2" fmla="val 30865"/>
              </a:avLst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22097" y="4077072"/>
              <a:ext cx="271805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ภายหลังจากการฟื้นฟูสมรรถภาพ เช่น ภายหลังจากการฟื้นไข้ใหม่ๆ ภายหลังจากการผ่าตัดหรือการเจ็บป่วย เป็นต้น เนื่องจากร่างกายกำลังอยู่ในสภาพที่อ่อนแอและต้องการการพักผ่อน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29596" y="3429000"/>
            <a:ext cx="2833353" cy="3024336"/>
            <a:chOff x="6129596" y="3429000"/>
            <a:chExt cx="2833353" cy="3024336"/>
          </a:xfrm>
        </p:grpSpPr>
        <p:sp>
          <p:nvSpPr>
            <p:cNvPr id="44" name="Rounded Rectangle 43"/>
            <p:cNvSpPr/>
            <p:nvPr/>
          </p:nvSpPr>
          <p:spPr>
            <a:xfrm>
              <a:off x="6129596" y="3748808"/>
              <a:ext cx="2732481" cy="270452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7" name="Round Diagonal Corner Rectangle 46"/>
            <p:cNvSpPr/>
            <p:nvPr/>
          </p:nvSpPr>
          <p:spPr>
            <a:xfrm>
              <a:off x="8172400" y="3429000"/>
              <a:ext cx="790549" cy="648072"/>
            </a:xfrm>
            <a:prstGeom prst="round2DiagRect">
              <a:avLst>
                <a:gd name="adj1" fmla="val 16667"/>
                <a:gd name="adj2" fmla="val 30865"/>
              </a:avLst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74425" y="4077072"/>
              <a:ext cx="27180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ภายหลังจากการรับประทานอาหารใหม่ ๆ เพราะอาจทำให้เกิดอาการจุกเสียดได้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3635896" y="2924944"/>
            <a:ext cx="1085581" cy="3265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101" name="Picture 5" descr="C:\Users\tongchai.cha\Desktop\TOM\Private\infor\infographic3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237398"/>
            <a:ext cx="14001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3" name="Picture 2" descr="K:\TSM 3-A\Logo Aksorn\Aksorn Charoen Tat_2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2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63769" y="4071505"/>
            <a:ext cx="4583762" cy="2789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63769" y="1268760"/>
            <a:ext cx="4583761" cy="28027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4068687"/>
            <a:ext cx="4583762" cy="2789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265942"/>
            <a:ext cx="4583761" cy="2802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68385" y="116632"/>
            <a:ext cx="6715983" cy="720080"/>
            <a:chOff x="1115616" y="116632"/>
            <a:chExt cx="6715983" cy="720080"/>
          </a:xfrm>
        </p:grpSpPr>
        <p:sp>
          <p:nvSpPr>
            <p:cNvPr id="20" name="Rounded Rectangle 19"/>
            <p:cNvSpPr/>
            <p:nvPr/>
          </p:nvSpPr>
          <p:spPr>
            <a:xfrm>
              <a:off x="1115616" y="188640"/>
              <a:ext cx="6643975" cy="6480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187624" y="116632"/>
              <a:ext cx="6643975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การวางแผนและจัดเวลาในการพักผ่อน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0" y="126594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27371" y="905902"/>
            <a:ext cx="2712781" cy="57888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ประโยชน์ของการพักผ่อน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556792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ช่วยผ่อนคลายความเมื่อยล้าให้แก่ร่างกาย เนื่องจากกิจกรรมที่ปฏิบัติมาตลอดทั้งวัน หรือ</a:t>
            </a:r>
          </a:p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ปฏิบัติอย่างต่อเนื่องจะสร้างความเมื่อยล้าให้แก่ร่างกาย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60032" y="1556792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ช่วยผ่อนคลายความตึงเครียดทางจิตใจ โดยการทำกิจกรรมที่ไม่หนักมาก รวมทั้งกิจกรรมที่</a:t>
            </a:r>
          </a:p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ปฏิบัติร่วมกับผู้อื่น ซึ่งจะช่วยให้เกิดความสัมพันธ์อันดีต่อกัน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60032" y="429309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ช่วยลดปัจจัยเสี่ยงของอุบัติเหตุ อันเนื่องมาจากการใช้ร่างกายเป็นระยะเวลานานจนเกิดความ</a:t>
            </a:r>
          </a:p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อ่อนเพลียสะสม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1520" y="4293096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ช่วยให้มีประสิทธิภาพในการทำงานที่ดียิ่งขึ้น </a:t>
            </a:r>
            <a:br>
              <a:rPr lang="th-TH" sz="24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เมื่อร่างกายทำงานอย่างเหน็ดเหนื่อยจนเกิด</a:t>
            </a:r>
          </a:p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ความอ่อนล้า ทำให้สมรรถภาพทางกายเริ่มลดลง การพักผ่อนจะช่วยให้ร่างกายสดชื่นขึ้น</a:t>
            </a:r>
          </a:p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พร้อมที่จะกลับมาทำกิจกรรมประจำวันต่อไปได้อย่างมีประสิทธิภาพ</a:t>
            </a:r>
          </a:p>
        </p:txBody>
      </p:sp>
      <p:sp>
        <p:nvSpPr>
          <p:cNvPr id="10" name="Oval 9"/>
          <p:cNvSpPr/>
          <p:nvPr/>
        </p:nvSpPr>
        <p:spPr>
          <a:xfrm>
            <a:off x="4202724" y="5466161"/>
            <a:ext cx="792088" cy="3895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122" name="Picture 2" descr="C:\Users\tongchai.cha\Desktop\TOM\Private\infor\infographic36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270" y="2287266"/>
            <a:ext cx="1502518" cy="35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9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6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2101</Words>
  <Application>Microsoft Office PowerPoint</Application>
  <PresentationFormat>นำเสนอทางหน้าจอ (4:3)</PresentationFormat>
  <Paragraphs>221</Paragraphs>
  <Slides>15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2" baseType="lpstr">
      <vt:lpstr>Calibri</vt:lpstr>
      <vt:lpstr>Arial</vt:lpstr>
      <vt:lpstr>Angsana New</vt:lpstr>
      <vt:lpstr>TH Sarabun New Bold</vt:lpstr>
      <vt:lpstr>TH Sarabun New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Supapon Tasvad</dc:creator>
  <cp:lastModifiedBy>Taksaporn Seemek</cp:lastModifiedBy>
  <cp:revision>117</cp:revision>
  <dcterms:created xsi:type="dcterms:W3CDTF">2017-02-28T03:09:04Z</dcterms:created>
  <dcterms:modified xsi:type="dcterms:W3CDTF">2022-06-08T12:17:08Z</dcterms:modified>
</cp:coreProperties>
</file>