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78" r:id="rId2"/>
    <p:sldId id="271" r:id="rId3"/>
    <p:sldId id="259" r:id="rId4"/>
    <p:sldId id="274" r:id="rId5"/>
    <p:sldId id="273" r:id="rId6"/>
    <p:sldId id="276" r:id="rId7"/>
    <p:sldId id="277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Angsana New" panose="02020603050405020304" pitchFamily="18" charset="-34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rdia New" panose="020B0304020202020204" pitchFamily="34" charset="-34"/>
      <p:regular r:id="rId25"/>
      <p:bold r:id="rId26"/>
      <p:italic r:id="rId27"/>
      <p:boldItalic r:id="rId28"/>
    </p:embeddedFont>
    <p:embeddedFont>
      <p:font typeface="TH Sarabun New" panose="020B0500040200020003" pitchFamily="34" charset="-34"/>
      <p:regular r:id="rId29"/>
      <p:bold r:id="rId30"/>
      <p:italic r:id="rId31"/>
      <p:boldItalic r:id="rId32"/>
    </p:embeddedFont>
    <p:embeddedFont>
      <p:font typeface="TH Sarabun New Bold" panose="020B0500040200020003" pitchFamily="34" charset="-34"/>
      <p:bold r:id="rId33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AC4E2-4E10-4054-8026-B1D2F9958D94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BD671-A542-43FE-BA8E-87FBF38B03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412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2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1E4D-2EED-41DA-A0BD-8651518F387F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D704-546A-4A52-99BD-53EA3A84FC8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1E4D-2EED-41DA-A0BD-8651518F387F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D704-546A-4A52-99BD-53EA3A84FC8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799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1E4D-2EED-41DA-A0BD-8651518F387F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D704-546A-4A52-99BD-53EA3A84FC8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8965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1E4D-2EED-41DA-A0BD-8651518F387F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D704-546A-4A52-99BD-53EA3A84FC8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784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1E4D-2EED-41DA-A0BD-8651518F387F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D704-546A-4A52-99BD-53EA3A84FC8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2284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1E4D-2EED-41DA-A0BD-8651518F387F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D704-546A-4A52-99BD-53EA3A84FC8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8252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1E4D-2EED-41DA-A0BD-8651518F387F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D704-546A-4A52-99BD-53EA3A84FC8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508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1E4D-2EED-41DA-A0BD-8651518F387F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D704-546A-4A52-99BD-53EA3A84FC8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1428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1E4D-2EED-41DA-A0BD-8651518F387F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D704-546A-4A52-99BD-53EA3A84FC8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4545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1E4D-2EED-41DA-A0BD-8651518F387F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D704-546A-4A52-99BD-53EA3A84FC8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2951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1E4D-2EED-41DA-A0BD-8651518F387F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D704-546A-4A52-99BD-53EA3A84FC8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2639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C1E4D-2EED-41DA-A0BD-8651518F387F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AD704-546A-4A52-99BD-53EA3A84FC8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377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../&#3627;&#3609;&#3656;&#3623;&#3618;5/&#3627;&#3609;&#3656;&#3623;&#3618;%205_&#3629;&#3634;&#3627;&#3634;&#3619;&#3607;&#3637;&#3656;&#3648;&#3627;&#3617;&#3634;&#3632;&#3626;&#3617;&#3585;&#3633;&#3610;&#3623;&#3633;&#3618;.pptx" TargetMode="External"/><Relationship Id="rId13" Type="http://schemas.openxmlformats.org/officeDocument/2006/relationships/hyperlink" Target="../&#3627;&#3609;&#3656;&#3623;&#3618;10/&#3627;&#3609;&#3656;&#3623;&#3618;10_&#3585;&#3634;&#3619;&#3594;&#3656;&#3623;&#3618;&#3615;&#3639;&#3657;&#3609;&#3588;&#3639;&#3609;&#3594;&#3637;&#3614;.pptx" TargetMode="External"/><Relationship Id="rId18" Type="http://schemas.openxmlformats.org/officeDocument/2006/relationships/hyperlink" Target="../../3_PowerPoint_&#3611;&#3619;&#3632;&#3585;&#3629;&#3610;&#3585;&#3634;&#3619;&#3626;&#3629;&#3609;" TargetMode="External"/><Relationship Id="rId3" Type="http://schemas.openxmlformats.org/officeDocument/2006/relationships/image" Target="../media/image2.jpeg"/><Relationship Id="rId21" Type="http://schemas.openxmlformats.org/officeDocument/2006/relationships/hyperlink" Target="../../6_&#3586;&#3657;&#3629;&#3626;&#3629;&#3610;&#3611;&#3619;&#3632;&#3592;&#3635;&#3627;&#3609;&#3656;&#3623;&#3618;_&#3648;&#3593;&#3621;&#3618;" TargetMode="External"/><Relationship Id="rId7" Type="http://schemas.openxmlformats.org/officeDocument/2006/relationships/hyperlink" Target="../&#3627;&#3609;&#3656;&#3623;&#3618;4/&#3627;&#3609;&#3656;&#3623;&#3618;%204_&#3585;&#3634;&#3619;&#3626;&#3619;&#3657;&#3634;&#3591;&#3626;&#3633;&#3617;&#3614;&#3633;&#3609;&#3608;&#3616;&#3634;&#3614;&#3651;&#3609;&#3588;&#3619;&#3629;&#3610;&#3588;&#3619;&#3633;&#3623;.pptx" TargetMode="External"/><Relationship Id="rId12" Type="http://schemas.openxmlformats.org/officeDocument/2006/relationships/hyperlink" Target="../&#3627;&#3609;&#3656;&#3623;&#3618;9/&#3627;&#3609;&#3656;&#3623;&#3618;9_&#3614;&#3620;&#3605;&#3636;&#3585;&#3619;&#3619;&#3617;&#3648;&#3626;&#3637;&#3656;&#3618;&#3591;&#3605;&#3656;&#3629;&#3626;&#3640;&#3586;&#3616;&#3634;&#3614;&#3649;&#3621;&#3632;&#3588;&#3623;&#3634;&#3617;&#3619;&#3640;&#3609;&#3649;&#3619;&#3591;.pptx" TargetMode="External"/><Relationship Id="rId17" Type="http://schemas.openxmlformats.org/officeDocument/2006/relationships/hyperlink" Target="../../2_&#3649;&#3612;&#3609;&#3585;&#3634;&#3619;&#3592;&#3633;&#3604;&#3585;&#3634;&#3619;&#3648;&#3619;&#3637;&#3618;&#3609;&#3619;&#3641;&#3657;" TargetMode="External"/><Relationship Id="rId2" Type="http://schemas.openxmlformats.org/officeDocument/2006/relationships/image" Target="../media/image1.png"/><Relationship Id="rId16" Type="http://schemas.openxmlformats.org/officeDocument/2006/relationships/hyperlink" Target="../../1_&#3627;&#3621;&#3633;&#3585;&#3626;&#3641;&#3605;&#3619;&#3623;&#3636;&#3594;&#3634;&#3626;&#3640;&#3586;&#3624;&#3638;&#3585;&#3625;&#3634;" TargetMode="External"/><Relationship Id="rId20" Type="http://schemas.openxmlformats.org/officeDocument/2006/relationships/hyperlink" Target="../../5_&#3651;&#3610;&#3591;&#3634;&#3609;_&#3648;&#3593;&#3621;&#3618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&#3627;&#3609;&#3656;&#3623;&#3618;3/&#3627;&#3609;&#3656;&#3623;&#3618;%203_&#3629;&#3609;&#3634;&#3617;&#3633;&#3618;&#3648;&#3592;&#3619;&#3636;&#3597;&#3614;&#3633;&#3609;&#3608;&#3640;&#3660;&#3649;&#3621;&#3632;&#3585;&#3634;&#3619;&#3605;&#3633;&#3657;&#3591;&#3588;&#3619;&#3619;&#3616;&#3660;.pptx" TargetMode="External"/><Relationship Id="rId11" Type="http://schemas.openxmlformats.org/officeDocument/2006/relationships/hyperlink" Target="../&#3627;&#3609;&#3656;&#3623;&#3618;8/&#3627;&#3609;&#3656;&#3623;&#3618;8_&#3585;&#3634;&#3619;&#3614;&#3633;&#3602;&#3609;&#3634;&#3626;&#3617;&#3619;&#3619;&#3606;&#3616;&#3634;&#3614;&#3607;&#3634;&#3591;&#3585;&#3634;&#3618;&#3648;&#3614;&#3639;&#3656;&#3629;&#3626;&#3640;&#3586;&#3616;&#3634;&#3614;.pptx" TargetMode="External"/><Relationship Id="rId24" Type="http://schemas.openxmlformats.org/officeDocument/2006/relationships/hyperlink" Target="../../9_&#3626;&#3639;&#3656;&#3629;&#3648;&#3626;&#3619;&#3636;&#3617;&#3585;&#3634;&#3619;&#3648;&#3619;&#3637;&#3618;&#3609;&#3619;&#3641;&#3657;" TargetMode="External"/><Relationship Id="rId5" Type="http://schemas.openxmlformats.org/officeDocument/2006/relationships/hyperlink" Target="../&#3627;&#3609;&#3656;&#3623;&#3618;2/&#3627;&#3609;&#3656;&#3623;&#3618;%202_&#3629;&#3636;&#3607;&#3608;&#3636;&#3614;&#3621;&#3586;&#3629;&#3591;&#3626;&#3633;&#3591;&#3588;&#3617;&#3605;&#3656;&#3629;&#3614;&#3633;&#3602;&#3609;&#3634;&#3585;&#3634;&#3619;&#3586;&#3629;&#3591;&#3623;&#3633;&#3618;&#3619;&#3640;&#3656;&#3609;.pptx" TargetMode="External"/><Relationship Id="rId15" Type="http://schemas.openxmlformats.org/officeDocument/2006/relationships/image" Target="../media/image3.png"/><Relationship Id="rId23" Type="http://schemas.openxmlformats.org/officeDocument/2006/relationships/hyperlink" Target="../../8_&#3648;&#3626;&#3619;&#3636;&#3617;&#3626;&#3634;&#3619;&#3632;" TargetMode="External"/><Relationship Id="rId10" Type="http://schemas.openxmlformats.org/officeDocument/2006/relationships/hyperlink" Target="../&#3627;&#3609;&#3656;&#3623;&#3618;7/&#3627;&#3609;&#3656;&#3623;&#3618;7_&#3585;&#3634;&#3619;&#3626;&#3619;&#3657;&#3634;&#3591;&#3648;&#3626;&#3619;&#3636;&#3617;&#3626;&#3640;&#3586;&#3616;&#3634;&#3614;&#3651;&#3609;&#3594;&#3640;&#3617;&#3594;&#3609;.pptx" TargetMode="External"/><Relationship Id="rId19" Type="http://schemas.openxmlformats.org/officeDocument/2006/relationships/hyperlink" Target="../../4_Clip" TargetMode="External"/><Relationship Id="rId4" Type="http://schemas.microsoft.com/office/2007/relationships/hdphoto" Target="../media/hdphoto1.wdp"/><Relationship Id="rId9" Type="http://schemas.openxmlformats.org/officeDocument/2006/relationships/hyperlink" Target="../&#3627;&#3609;&#3656;&#3623;&#3618;1/&#3627;&#3609;&#3656;&#3623;&#3618;1_&#3623;&#3633;&#3618;&#3649;&#3621;&#3632;&#3585;&#3634;&#3619;&#3648;&#3611;&#3621;&#3637;&#3656;&#3618;&#3609;&#3649;&#3611;&#3621;&#3591;.pptx" TargetMode="External"/><Relationship Id="rId14" Type="http://schemas.openxmlformats.org/officeDocument/2006/relationships/hyperlink" Target="../&#3627;&#3609;&#3656;&#3623;&#3618;6/&#3627;&#3609;&#3656;&#3623;&#3618;%206_&#3650;&#3619;&#3588;&#3649;&#3621;&#3632;&#3585;&#3634;&#3619;&#3611;&#3657;&#3629;&#3591;&#3585;&#3633;&#3609;.pptx" TargetMode="External"/><Relationship Id="rId22" Type="http://schemas.openxmlformats.org/officeDocument/2006/relationships/hyperlink" Target="../../7_&#3585;&#3634;&#3619;&#3623;&#3633;&#3604;&#3649;&#3621;&#3632;&#3611;&#3619;&#3632;&#3648;&#3617;&#3636;&#3609;&#3612;&#3621;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5.png"/><Relationship Id="rId4" Type="http://schemas.openxmlformats.org/officeDocument/2006/relationships/image" Target="../media/image21.png"/><Relationship Id="rId9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7.png"/><Relationship Id="rId7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1.pn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jpg"/><Relationship Id="rId7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24"/>
          <p:cNvSpPr txBox="1"/>
          <p:nvPr/>
        </p:nvSpPr>
        <p:spPr>
          <a:xfrm>
            <a:off x="2274995" y="6237312"/>
            <a:ext cx="4628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บริษัท อักษรเจริญทัศน์ </a:t>
            </a:r>
            <a:r>
              <a:rPr lang="th-TH" sz="1200" dirty="0" err="1">
                <a:latin typeface="TH Sarabun New" pitchFamily="34" charset="-34"/>
                <a:cs typeface="TH Sarabun New" pitchFamily="34" charset="-34"/>
              </a:rPr>
              <a:t>อจท</a:t>
            </a:r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. จำกัด : 142 ถนนตะนาว เขตพระนคร กรุงเทพฯ 10200</a:t>
            </a:r>
          </a:p>
          <a:p>
            <a:pPr lvl="0" algn="ctr"/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Aksorn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CharoenTat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ACT.Co.,Ltd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: 142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Tanao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Rd.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Pranakorn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Bangkok 10200 Thailand</a:t>
            </a:r>
          </a:p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โทรศัพท์ : 02 622 2999  โทรสาร : 02 622 1311-8  </a:t>
            </a:r>
            <a:r>
              <a:rPr lang="en-US" sz="1200" dirty="0">
                <a:solidFill>
                  <a:srgbClr val="F7941D"/>
                </a:solidFill>
                <a:latin typeface="TH Sarabun New" pitchFamily="34" charset="-34"/>
                <a:cs typeface="TH Sarabun New" pitchFamily="34" charset="-34"/>
              </a:rPr>
              <a:t>webmaster@aksorn.com / www.aksorn.com </a:t>
            </a:r>
          </a:p>
        </p:txBody>
      </p:sp>
      <p:grpSp>
        <p:nvGrpSpPr>
          <p:cNvPr id="35" name="กลุ่ม 13"/>
          <p:cNvGrpSpPr/>
          <p:nvPr/>
        </p:nvGrpSpPr>
        <p:grpSpPr>
          <a:xfrm>
            <a:off x="-252538" y="0"/>
            <a:ext cx="9396538" cy="1287428"/>
            <a:chOff x="-252538" y="0"/>
            <a:chExt cx="9396538" cy="1287428"/>
          </a:xfrm>
        </p:grpSpPr>
        <p:grpSp>
          <p:nvGrpSpPr>
            <p:cNvPr id="41" name="กลุ่ม 5"/>
            <p:cNvGrpSpPr/>
            <p:nvPr/>
          </p:nvGrpSpPr>
          <p:grpSpPr>
            <a:xfrm>
              <a:off x="0" y="0"/>
              <a:ext cx="9144000" cy="1287428"/>
              <a:chOff x="0" y="0"/>
              <a:chExt cx="9144000" cy="1287428"/>
            </a:xfrm>
          </p:grpSpPr>
          <p:sp>
            <p:nvSpPr>
              <p:cNvPr id="46" name="สี่เหลี่ยมผืนผ้า 17"/>
              <p:cNvSpPr/>
              <p:nvPr/>
            </p:nvSpPr>
            <p:spPr>
              <a:xfrm>
                <a:off x="0" y="0"/>
                <a:ext cx="9144000" cy="123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  <a:prstDash val="solid"/>
              </a:ln>
              <a:effectLst>
                <a:outerShdw dir="16200000" algn="tl">
                  <a:srgbClr val="000000">
                    <a:alpha val="40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0" name="สี่เหลี่ยมผืนผ้า 18"/>
              <p:cNvSpPr/>
              <p:nvPr/>
            </p:nvSpPr>
            <p:spPr>
              <a:xfrm>
                <a:off x="0" y="134755"/>
                <a:ext cx="9144000" cy="82672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1" name="Rectangle 10"/>
              <p:cNvSpPr/>
              <p:nvPr/>
            </p:nvSpPr>
            <p:spPr>
              <a:xfrm>
                <a:off x="5929322" y="571480"/>
                <a:ext cx="3035166" cy="2254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marL="0" marR="0" lvl="0" indent="457200" algn="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3000" b="1" i="0" u="none" strike="noStrike" kern="1200" cap="none" spc="0" baseline="0" dirty="0">
                    <a:solidFill>
                      <a:srgbClr val="FFFFFF"/>
                    </a:solidFill>
                    <a:uFillTx/>
                    <a:latin typeface="TH Sarabun New" pitchFamily="34" charset="-34"/>
                    <a:cs typeface="TH Sarabun New" pitchFamily="34" charset="-34"/>
                  </a:rPr>
                  <a:t>ชั้นมัธยมศึกษาปีที่</a:t>
                </a:r>
                <a:r>
                  <a:rPr lang="th-TH" sz="3000" b="1" i="0" u="none" strike="noStrike" kern="1200" cap="none" spc="0" dirty="0">
                    <a:solidFill>
                      <a:srgbClr val="FFFFFF"/>
                    </a:solidFill>
                    <a:uFillTx/>
                    <a:latin typeface="TH Sarabun New" pitchFamily="34" charset="-34"/>
                    <a:cs typeface="TH Sarabun New" pitchFamily="34" charset="-34"/>
                  </a:rPr>
                  <a:t> ๓</a:t>
                </a:r>
                <a:endParaRPr lang="en-US" sz="3000" b="1" i="0" u="none" strike="noStrike" kern="1200" cap="none" spc="0" baseline="0" dirty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2" name="Rectangle 5"/>
              <p:cNvSpPr/>
              <p:nvPr/>
            </p:nvSpPr>
            <p:spPr>
              <a:xfrm>
                <a:off x="3424791" y="135889"/>
                <a:ext cx="5539698" cy="7143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indent="457200" algn="r" eaLnBrk="0" hangingPunct="0"/>
                <a:r>
                  <a:rPr lang="th-TH" sz="36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  <a:sym typeface="TH Sarabun New Bold"/>
                  </a:rPr>
                  <a:t>สุขศึกษา</a:t>
                </a:r>
                <a:endParaRPr lang="en-US" sz="3600" b="1" dirty="0">
                  <a:solidFill>
                    <a:srgbClr val="FFC000"/>
                  </a:solidFill>
                  <a:latin typeface="TH Sarabun New" pitchFamily="34" charset="-34"/>
                  <a:cs typeface="TH Sarabun New" pitchFamily="34" charset="-34"/>
                  <a:sym typeface="TH Sarabun New Bold"/>
                </a:endParaRPr>
              </a:p>
            </p:txBody>
          </p:sp>
          <p:sp>
            <p:nvSpPr>
              <p:cNvPr id="53" name="Rectangle 19"/>
              <p:cNvSpPr/>
              <p:nvPr/>
            </p:nvSpPr>
            <p:spPr>
              <a:xfrm>
                <a:off x="4534969" y="1017516"/>
                <a:ext cx="4388827" cy="269912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indent="457200" algn="r" eaLnBrk="0" hangingPunct="0"/>
                <a:r>
                  <a:rPr lang="th-TH" sz="1600" b="1" dirty="0">
                    <a:solidFill>
                      <a:schemeClr val="accent1">
                        <a:lumMod val="75000"/>
                      </a:schemeClr>
                    </a:solidFill>
                    <a:latin typeface="TH Sarabun New" pitchFamily="34" charset="-34"/>
                    <a:cs typeface="TH Sarabun New" pitchFamily="34" charset="-34"/>
                    <a:sym typeface="TH Sarabun New Bold"/>
                  </a:rPr>
                  <a:t>กลุ่มสาระการเรียนรู้สุขศึกษาและพลศึกษา</a:t>
                </a:r>
                <a:endParaRPr lang="en-US" sz="1600" b="1" dirty="0">
                  <a:solidFill>
                    <a:schemeClr val="accent1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  <a:sym typeface="TH Sarabun New Bold"/>
                </a:endParaRPr>
              </a:p>
            </p:txBody>
          </p:sp>
        </p:grpSp>
        <p:sp>
          <p:nvSpPr>
            <p:cNvPr id="42" name="มนมุมสี่เหลี่ยมผืนผ้าด้านทแยงมุม 14"/>
            <p:cNvSpPr/>
            <p:nvPr/>
          </p:nvSpPr>
          <p:spPr>
            <a:xfrm>
              <a:off x="-252538" y="0"/>
              <a:ext cx="2304260" cy="6388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9573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  <a:effectLst/>
          </p:spPr>
          <p:txBody>
            <a:bodyPr vert="horz" wrap="square" lIns="91440" tIns="45720" rIns="91440" bIns="45720" anchor="ctr" anchorCtr="0" compatLnSpc="1"/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400" b="1" i="0" u="none" strike="noStrike" kern="1200" cap="none" spc="0" baseline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3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94052" y="159160"/>
              <a:ext cx="1311414" cy="3826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0" y="6165304"/>
            <a:ext cx="9144000" cy="71367"/>
            <a:chOff x="0" y="6165304"/>
            <a:chExt cx="9144000" cy="7136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6165304"/>
              <a:ext cx="91439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213478"/>
              <a:ext cx="9144000" cy="23193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2" descr="C:\Users\TSM3-A_Taksaporn\Desktop\pic สุข-ม.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658" b="10613"/>
          <a:stretch/>
        </p:blipFill>
        <p:spPr bwMode="auto">
          <a:xfrm>
            <a:off x="2463046" y="1988840"/>
            <a:ext cx="6429434" cy="3997159"/>
          </a:xfrm>
          <a:prstGeom prst="roundRect">
            <a:avLst>
              <a:gd name="adj" fmla="val 532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40" name="สี่เหลี่ยมผืนผ้า 28"/>
          <p:cNvSpPr/>
          <p:nvPr/>
        </p:nvSpPr>
        <p:spPr>
          <a:xfrm>
            <a:off x="0" y="1268760"/>
            <a:ext cx="1706920" cy="298588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9" name="สี่เหลี่ยมผืนผ้า 29">
            <a:hlinkClick r:id="rId5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849920" y="1268760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๒</a:t>
            </a:r>
          </a:p>
        </p:txBody>
      </p:sp>
      <p:sp>
        <p:nvSpPr>
          <p:cNvPr id="62" name="สี่เหลี่ยมผืนผ้า 30">
            <a:hlinkClick r:id="rId6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992920" y="1268760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๓</a:t>
            </a:r>
          </a:p>
        </p:txBody>
      </p:sp>
      <p:sp>
        <p:nvSpPr>
          <p:cNvPr id="63" name="สี่เหลี่ยมผืนผ้า 31">
            <a:hlinkClick r:id="rId7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135920" y="1268760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๔</a:t>
            </a:r>
          </a:p>
        </p:txBody>
      </p:sp>
      <p:sp>
        <p:nvSpPr>
          <p:cNvPr id="64" name="สี่เหลี่ยมผืนผ้า 32">
            <a:hlinkClick r:id="rId8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6278920" y="1268760"/>
            <a:ext cx="1148316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๕</a:t>
            </a:r>
          </a:p>
        </p:txBody>
      </p:sp>
      <p:sp>
        <p:nvSpPr>
          <p:cNvPr id="65" name="สี่เหลี่ยมผืนผ้า 33"/>
          <p:cNvSpPr/>
          <p:nvPr/>
        </p:nvSpPr>
        <p:spPr>
          <a:xfrm>
            <a:off x="7427236" y="1268760"/>
            <a:ext cx="1716763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6" name="สี่เหลี่ยมผืนผ้า 29">
            <a:hlinkClick r:id="rId9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1706920" y="1268760"/>
            <a:ext cx="1143000" cy="29858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๑</a:t>
            </a:r>
          </a:p>
        </p:txBody>
      </p:sp>
      <p:sp>
        <p:nvSpPr>
          <p:cNvPr id="67" name="สี่เหลี่ยมผืนผ้า 28"/>
          <p:cNvSpPr/>
          <p:nvPr/>
        </p:nvSpPr>
        <p:spPr>
          <a:xfrm>
            <a:off x="0" y="1571591"/>
            <a:ext cx="1706920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1" name="สี่เหลี่ยมผืนผ้า 29">
            <a:hlinkClick r:id="rId10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849920" y="1566313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๗</a:t>
            </a:r>
          </a:p>
        </p:txBody>
      </p:sp>
      <p:sp>
        <p:nvSpPr>
          <p:cNvPr id="82" name="สี่เหลี่ยมผืนผ้า 30">
            <a:hlinkClick r:id="rId11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992920" y="1566313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๘</a:t>
            </a:r>
          </a:p>
        </p:txBody>
      </p:sp>
      <p:sp>
        <p:nvSpPr>
          <p:cNvPr id="83" name="สี่เหลี่ยมผืนผ้า 31">
            <a:hlinkClick r:id="rId12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135920" y="1566313"/>
            <a:ext cx="1143000" cy="293310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๙</a:t>
            </a:r>
          </a:p>
        </p:txBody>
      </p:sp>
      <p:sp>
        <p:nvSpPr>
          <p:cNvPr id="84" name="สี่เหลี่ยมผืนผ้า 32">
            <a:hlinkClick r:id="rId13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6278920" y="1566313"/>
            <a:ext cx="1148316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๑๐</a:t>
            </a:r>
          </a:p>
        </p:txBody>
      </p:sp>
      <p:sp>
        <p:nvSpPr>
          <p:cNvPr id="85" name="สี่เหลี่ยมผืนผ้า 33"/>
          <p:cNvSpPr/>
          <p:nvPr/>
        </p:nvSpPr>
        <p:spPr>
          <a:xfrm>
            <a:off x="7427236" y="1566313"/>
            <a:ext cx="1716763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6" name="สี่เหลี่ยมผืนผ้า 29">
            <a:hlinkClick r:id="rId14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1706920" y="1571591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๖</a:t>
            </a:r>
          </a:p>
        </p:txBody>
      </p:sp>
      <p:pic>
        <p:nvPicPr>
          <p:cNvPr id="55" name="Picture 3" descr="C:\Users\FL4_Sirirat-Lon\Desktop\Picture3.png">
            <a:extLst>
              <a:ext uri="{FF2B5EF4-FFF2-40B4-BE49-F238E27FC236}">
                <a16:creationId xmlns:a16="http://schemas.microsoft.com/office/drawing/2014/main" id="{FDE049B2-AD11-4D26-B3B5-60FDDCC2D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749147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FL4_Sirirat-Lon\Desktop\Picture3.png">
            <a:extLst>
              <a:ext uri="{FF2B5EF4-FFF2-40B4-BE49-F238E27FC236}">
                <a16:creationId xmlns:a16="http://schemas.microsoft.com/office/drawing/2014/main" id="{C2929B3E-BCA4-44B0-8B9E-894CA770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10814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FL4_Sirirat-Lon\Desktop\Picture3.png">
            <a:extLst>
              <a:ext uri="{FF2B5EF4-FFF2-40B4-BE49-F238E27FC236}">
                <a16:creationId xmlns:a16="http://schemas.microsoft.com/office/drawing/2014/main" id="{DC345D2D-C2A3-446E-B372-9CE7EA5DF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46818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 descr="C:\Users\FL4_Sirirat-Lon\Desktop\Picture3.png">
            <a:extLst>
              <a:ext uri="{FF2B5EF4-FFF2-40B4-BE49-F238E27FC236}">
                <a16:creationId xmlns:a16="http://schemas.microsoft.com/office/drawing/2014/main" id="{BB03303C-52D1-4138-82E5-075CD6698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82822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 descr="C:\Users\FL4_Sirirat-Lon\Desktop\Picture3.png">
            <a:extLst>
              <a:ext uri="{FF2B5EF4-FFF2-40B4-BE49-F238E27FC236}">
                <a16:creationId xmlns:a16="http://schemas.microsoft.com/office/drawing/2014/main" id="{8BD32290-5A7F-47D0-9186-21E801DFE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18826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3" descr="C:\Users\FL4_Sirirat-Lon\Desktop\Picture3.png">
            <a:extLst>
              <a:ext uri="{FF2B5EF4-FFF2-40B4-BE49-F238E27FC236}">
                <a16:creationId xmlns:a16="http://schemas.microsoft.com/office/drawing/2014/main" id="{BA54FDB4-4712-4FB6-AD0D-BA2EFBB71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54830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Box 24">
            <a:hlinkClick r:id="rId16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416459B9-6D0D-4EC7-9FD8-20E45D5D85FA}"/>
              </a:ext>
            </a:extLst>
          </p:cNvPr>
          <p:cNvSpPr txBox="1"/>
          <p:nvPr/>
        </p:nvSpPr>
        <p:spPr>
          <a:xfrm>
            <a:off x="42990" y="193241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๑_หลักสูตรวิชาสุขศึกษา</a:t>
            </a:r>
          </a:p>
        </p:txBody>
      </p:sp>
      <p:sp>
        <p:nvSpPr>
          <p:cNvPr id="89" name="TextBox 24">
            <a:hlinkClick r:id="rId17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428B45E3-B4E9-4D7C-B4BF-4E00DA3844E3}"/>
              </a:ext>
            </a:extLst>
          </p:cNvPr>
          <p:cNvSpPr txBox="1"/>
          <p:nvPr/>
        </p:nvSpPr>
        <p:spPr>
          <a:xfrm>
            <a:off x="42990" y="2273094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๒_แผนการจัดการเรียนรู้</a:t>
            </a:r>
          </a:p>
        </p:txBody>
      </p:sp>
      <p:sp>
        <p:nvSpPr>
          <p:cNvPr id="91" name="TextBox 24">
            <a:hlinkClick r:id="rId18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9306068C-6F3D-47F9-912F-A393E3F57861}"/>
              </a:ext>
            </a:extLst>
          </p:cNvPr>
          <p:cNvSpPr txBox="1"/>
          <p:nvPr/>
        </p:nvSpPr>
        <p:spPr>
          <a:xfrm>
            <a:off x="42990" y="264453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๓_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PowerPoint_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ประกอบการสอน</a:t>
            </a:r>
          </a:p>
        </p:txBody>
      </p:sp>
      <p:sp>
        <p:nvSpPr>
          <p:cNvPr id="92" name="TextBox 24">
            <a:hlinkClick r:id="rId19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FA1DEC26-2482-428C-B60D-9E2AC94CFD1E}"/>
              </a:ext>
            </a:extLst>
          </p:cNvPr>
          <p:cNvSpPr txBox="1"/>
          <p:nvPr/>
        </p:nvSpPr>
        <p:spPr>
          <a:xfrm>
            <a:off x="42990" y="298610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๔_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Clip</a:t>
            </a:r>
            <a:endParaRPr lang="th-TH" sz="1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3" name="TextBox 24">
            <a:hlinkClick r:id="rId20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F12E9817-EED8-4E0F-9796-3B19234A5916}"/>
              </a:ext>
            </a:extLst>
          </p:cNvPr>
          <p:cNvSpPr txBox="1"/>
          <p:nvPr/>
        </p:nvSpPr>
        <p:spPr>
          <a:xfrm>
            <a:off x="42990" y="334831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๕_ใบงาน_เฉลย</a:t>
            </a:r>
          </a:p>
        </p:txBody>
      </p:sp>
      <p:sp>
        <p:nvSpPr>
          <p:cNvPr id="94" name="TextBox 24">
            <a:hlinkClick r:id="rId21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8BEF83E-7B93-46FA-8FC5-D1701A9FE08F}"/>
              </a:ext>
            </a:extLst>
          </p:cNvPr>
          <p:cNvSpPr txBox="1"/>
          <p:nvPr/>
        </p:nvSpPr>
        <p:spPr>
          <a:xfrm>
            <a:off x="42990" y="3710517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๖_ข้อสอบประจำหน่วย_เฉลย</a:t>
            </a:r>
          </a:p>
        </p:txBody>
      </p:sp>
      <p:pic>
        <p:nvPicPr>
          <p:cNvPr id="95" name="Picture 3" descr="C:\Users\FL4_Sirirat-Lon\Desktop\Picture3.png">
            <a:extLst>
              <a:ext uri="{FF2B5EF4-FFF2-40B4-BE49-F238E27FC236}">
                <a16:creationId xmlns:a16="http://schemas.microsoft.com/office/drawing/2014/main" id="{6FD825F1-C7BC-4987-A5DF-62D4BDA23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90834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24">
            <a:hlinkClick r:id="rId22" action="ppaction://hlinkfile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D8FF7A85-7040-4B94-9944-A16A43B4E8E5}"/>
              </a:ext>
            </a:extLst>
          </p:cNvPr>
          <p:cNvSpPr txBox="1"/>
          <p:nvPr/>
        </p:nvSpPr>
        <p:spPr>
          <a:xfrm>
            <a:off x="42990" y="4074889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๗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การวัดและประเมินผล</a:t>
            </a:r>
          </a:p>
        </p:txBody>
      </p:sp>
      <p:pic>
        <p:nvPicPr>
          <p:cNvPr id="97" name="Picture 3" descr="C:\Users\FL4_Sirirat-Lon\Desktop\Picture3.png">
            <a:extLst>
              <a:ext uri="{FF2B5EF4-FFF2-40B4-BE49-F238E27FC236}">
                <a16:creationId xmlns:a16="http://schemas.microsoft.com/office/drawing/2014/main" id="{697E3343-A635-42B6-8339-7C5E53955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26838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TextBox 24">
            <a:hlinkClick r:id="rId23" action="ppaction://hlinkfile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466396B3-17FB-44E9-8E75-7B03A802ACFF}"/>
              </a:ext>
            </a:extLst>
          </p:cNvPr>
          <p:cNvSpPr txBox="1"/>
          <p:nvPr/>
        </p:nvSpPr>
        <p:spPr>
          <a:xfrm>
            <a:off x="42990" y="4434929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๗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เสริมสาระ</a:t>
            </a:r>
          </a:p>
        </p:txBody>
      </p:sp>
      <p:pic>
        <p:nvPicPr>
          <p:cNvPr id="99" name="Picture 3" descr="C:\Users\FL4_Sirirat-Lon\Desktop\Picture3.png">
            <a:extLst>
              <a:ext uri="{FF2B5EF4-FFF2-40B4-BE49-F238E27FC236}">
                <a16:creationId xmlns:a16="http://schemas.microsoft.com/office/drawing/2014/main" id="{39B51E28-387B-4F51-A13F-DFE90061F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62842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Box 24">
            <a:hlinkClick r:id="rId24" action="ppaction://hlinkfile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6F2B867F-C639-4585-957C-A429D6C137D8}"/>
              </a:ext>
            </a:extLst>
          </p:cNvPr>
          <p:cNvSpPr txBox="1"/>
          <p:nvPr/>
        </p:nvSpPr>
        <p:spPr>
          <a:xfrm>
            <a:off x="42990" y="4794969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๙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สื่อเสริมการเรียนรู้</a:t>
            </a:r>
          </a:p>
        </p:txBody>
      </p:sp>
    </p:spTree>
    <p:extLst>
      <p:ext uri="{BB962C8B-B14F-4D97-AF65-F5344CB8AC3E}">
        <p14:creationId xmlns:p14="http://schemas.microsoft.com/office/powerpoint/2010/main" val="2161758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301208"/>
            <a:ext cx="9144000" cy="12518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35496" y="5373216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325909" y="5862702"/>
            <a:ext cx="861715" cy="158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71600" y="1503524"/>
            <a:ext cx="7200800" cy="11521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909" y="840911"/>
            <a:ext cx="5690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chemeClr val="accent4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ความสัมพันธ์ของการดื่มเครื่องดื่มแอลกอฮอล์ต่ออุบัติเหตุ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1600" y="1556792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     เครื่องดื่มที่มีแอลกอฮอล์นอกจากจะส่งผลต่อสุขภาพแล้ว ยังก่อให้เกิดอุบัติเหตุอีกทั้งยังส่งผลกระทบต่อสมองที่ควบคุมการประสานงานของแขน ขา และสายตา ทำให้เกิดการทำงานที่ไม่สมดุลกันและ</a:t>
            </a:r>
          </a:p>
          <a:p>
            <a:pPr algn="thaiDist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ไม่สามารถควบคุมยานพาหนะได้อย่างมีประสิทธิภาพ จึงทำให้มีความเสี่ยงต่อการเกิดอุบัติเหตุ</a:t>
            </a:r>
          </a:p>
        </p:txBody>
      </p:sp>
      <p:grpSp>
        <p:nvGrpSpPr>
          <p:cNvPr id="34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5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37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0" name="Picture 2" descr="C:\Users\FL4_Sirirat-Lon\Desktop\TOM\infor\infographic2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3" t="34283" r="24773" b="32858"/>
          <a:stretch/>
        </p:blipFill>
        <p:spPr bwMode="auto">
          <a:xfrm>
            <a:off x="5868144" y="3887346"/>
            <a:ext cx="3275856" cy="207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8" r="25006"/>
          <a:stretch/>
        </p:blipFill>
        <p:spPr>
          <a:xfrm>
            <a:off x="333184" y="4560784"/>
            <a:ext cx="1214480" cy="115159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049827"/>
            <a:ext cx="648072" cy="118748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8" r="29939"/>
          <a:stretch/>
        </p:blipFill>
        <p:spPr>
          <a:xfrm>
            <a:off x="2397953" y="4636887"/>
            <a:ext cx="773447" cy="111689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996" y="4797152"/>
            <a:ext cx="1973236" cy="106492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8" r="26258"/>
          <a:stretch/>
        </p:blipFill>
        <p:spPr>
          <a:xfrm>
            <a:off x="3186831" y="5244739"/>
            <a:ext cx="850365" cy="11269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61232" y="3789040"/>
            <a:ext cx="6710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67544" y="3789040"/>
            <a:ext cx="1066318" cy="1058634"/>
            <a:chOff x="467544" y="3789040"/>
            <a:chExt cx="1066318" cy="1058634"/>
          </a:xfrm>
        </p:grpSpPr>
        <p:sp>
          <p:nvSpPr>
            <p:cNvPr id="46" name="TextBox 45"/>
            <p:cNvSpPr txBox="1"/>
            <p:nvPr/>
          </p:nvSpPr>
          <p:spPr>
            <a:xfrm>
              <a:off x="467544" y="3789040"/>
              <a:ext cx="10663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600" b="1" dirty="0">
                  <a:latin typeface="TH Sarabun New" pitchFamily="34" charset="-34"/>
                  <a:cs typeface="TH Sarabun New" pitchFamily="34" charset="-34"/>
                </a:rPr>
                <a:t>เกิดการบาดเจ็บ</a:t>
              </a:r>
            </a:p>
          </p:txBody>
        </p:sp>
        <p:cxnSp>
          <p:nvCxnSpPr>
            <p:cNvPr id="6" name="Elbow Connector 5"/>
            <p:cNvCxnSpPr/>
            <p:nvPr/>
          </p:nvCxnSpPr>
          <p:spPr>
            <a:xfrm flipV="1">
              <a:off x="539552" y="4127594"/>
              <a:ext cx="983951" cy="720080"/>
            </a:xfrm>
            <a:prstGeom prst="bentConnector3">
              <a:avLst>
                <a:gd name="adj1" fmla="val 376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1523503" y="4509120"/>
            <a:ext cx="816249" cy="1008113"/>
            <a:chOff x="1523503" y="4509120"/>
            <a:chExt cx="816249" cy="1008113"/>
          </a:xfrm>
        </p:grpSpPr>
        <p:sp>
          <p:nvSpPr>
            <p:cNvPr id="47" name="TextBox 46"/>
            <p:cNvSpPr txBox="1"/>
            <p:nvPr/>
          </p:nvSpPr>
          <p:spPr>
            <a:xfrm>
              <a:off x="1523503" y="4509120"/>
              <a:ext cx="8162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600" b="1" dirty="0">
                  <a:latin typeface="TH Sarabun New" pitchFamily="34" charset="-34"/>
                  <a:cs typeface="TH Sarabun New" pitchFamily="34" charset="-34"/>
                </a:rPr>
                <a:t>ความพิการ</a:t>
              </a:r>
            </a:p>
          </p:txBody>
        </p:sp>
        <p:cxnSp>
          <p:nvCxnSpPr>
            <p:cNvPr id="51" name="Elbow Connector 50"/>
            <p:cNvCxnSpPr/>
            <p:nvPr/>
          </p:nvCxnSpPr>
          <p:spPr>
            <a:xfrm rot="5400000" flipH="1" flipV="1">
              <a:off x="1559744" y="4881241"/>
              <a:ext cx="720080" cy="551903"/>
            </a:xfrm>
            <a:prstGeom prst="bentConnector3">
              <a:avLst>
                <a:gd name="adj1" fmla="val 99604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2339752" y="3789040"/>
            <a:ext cx="809837" cy="1080121"/>
            <a:chOff x="2339752" y="3789040"/>
            <a:chExt cx="809837" cy="1080121"/>
          </a:xfrm>
        </p:grpSpPr>
        <p:sp>
          <p:nvSpPr>
            <p:cNvPr id="48" name="TextBox 47"/>
            <p:cNvSpPr txBox="1"/>
            <p:nvPr/>
          </p:nvSpPr>
          <p:spPr>
            <a:xfrm>
              <a:off x="2339752" y="3789040"/>
              <a:ext cx="8098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600" b="1" dirty="0">
                  <a:latin typeface="TH Sarabun New" pitchFamily="34" charset="-34"/>
                  <a:cs typeface="TH Sarabun New" pitchFamily="34" charset="-34"/>
                </a:rPr>
                <a:t>ทุพพลภาพ</a:t>
              </a:r>
            </a:p>
          </p:txBody>
        </p:sp>
        <p:cxnSp>
          <p:nvCxnSpPr>
            <p:cNvPr id="52" name="Elbow Connector 51"/>
            <p:cNvCxnSpPr/>
            <p:nvPr/>
          </p:nvCxnSpPr>
          <p:spPr>
            <a:xfrm rot="5400000" flipH="1" flipV="1">
              <a:off x="2351832" y="4233169"/>
              <a:ext cx="720080" cy="551903"/>
            </a:xfrm>
            <a:prstGeom prst="bentConnector3">
              <a:avLst>
                <a:gd name="adj1" fmla="val 99604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3152054" y="4509120"/>
            <a:ext cx="1059906" cy="1008113"/>
            <a:chOff x="3152054" y="4509120"/>
            <a:chExt cx="1059906" cy="1008113"/>
          </a:xfrm>
        </p:grpSpPr>
        <p:sp>
          <p:nvSpPr>
            <p:cNvPr id="49" name="TextBox 48"/>
            <p:cNvSpPr txBox="1"/>
            <p:nvPr/>
          </p:nvSpPr>
          <p:spPr>
            <a:xfrm>
              <a:off x="3152054" y="4509120"/>
              <a:ext cx="10599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600" b="1" dirty="0">
                  <a:latin typeface="TH Sarabun New" pitchFamily="34" charset="-34"/>
                  <a:cs typeface="TH Sarabun New" pitchFamily="34" charset="-34"/>
                </a:rPr>
                <a:t>กระทบต่อสมอง</a:t>
              </a:r>
            </a:p>
          </p:txBody>
        </p:sp>
        <p:cxnSp>
          <p:nvCxnSpPr>
            <p:cNvPr id="53" name="Elbow Connector 52"/>
            <p:cNvCxnSpPr/>
            <p:nvPr/>
          </p:nvCxnSpPr>
          <p:spPr>
            <a:xfrm flipV="1">
              <a:off x="3275856" y="4797152"/>
              <a:ext cx="812142" cy="720081"/>
            </a:xfrm>
            <a:prstGeom prst="bentConnector3">
              <a:avLst>
                <a:gd name="adj1" fmla="val 155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4644008" y="3789040"/>
            <a:ext cx="707118" cy="1080122"/>
            <a:chOff x="4644008" y="3789040"/>
            <a:chExt cx="707118" cy="1080122"/>
          </a:xfrm>
        </p:grpSpPr>
        <p:sp>
          <p:nvSpPr>
            <p:cNvPr id="50" name="TextBox 49"/>
            <p:cNvSpPr txBox="1"/>
            <p:nvPr/>
          </p:nvSpPr>
          <p:spPr>
            <a:xfrm>
              <a:off x="4716016" y="3789040"/>
              <a:ext cx="6351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600" b="1" dirty="0">
                  <a:latin typeface="TH Sarabun New" pitchFamily="34" charset="-34"/>
                  <a:cs typeface="TH Sarabun New" pitchFamily="34" charset="-34"/>
                </a:rPr>
                <a:t>เสียชีวิต</a:t>
              </a:r>
            </a:p>
          </p:txBody>
        </p:sp>
        <p:cxnSp>
          <p:nvCxnSpPr>
            <p:cNvPr id="56" name="Elbow Connector 55"/>
            <p:cNvCxnSpPr/>
            <p:nvPr/>
          </p:nvCxnSpPr>
          <p:spPr>
            <a:xfrm rot="5400000" flipH="1" flipV="1">
              <a:off x="4597260" y="4174342"/>
              <a:ext cx="741568" cy="648072"/>
            </a:xfrm>
            <a:prstGeom prst="bentConnector3">
              <a:avLst>
                <a:gd name="adj1" fmla="val 97524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tangle 66"/>
          <p:cNvSpPr/>
          <p:nvPr/>
        </p:nvSpPr>
        <p:spPr>
          <a:xfrm>
            <a:off x="2126109" y="5862702"/>
            <a:ext cx="861715" cy="158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171856" y="5845300"/>
            <a:ext cx="861715" cy="158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031148" y="5847840"/>
            <a:ext cx="861715" cy="158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282285" y="5847840"/>
            <a:ext cx="861715" cy="158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รูปภาพ 1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622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876256" y="-15190"/>
            <a:ext cx="2123728" cy="707886"/>
            <a:chOff x="7020272" y="63410"/>
            <a:chExt cx="2123728" cy="707886"/>
          </a:xfrm>
        </p:grpSpPr>
        <p:sp>
          <p:nvSpPr>
            <p:cNvPr id="10" name="TextBox 9"/>
            <p:cNvSpPr txBox="1"/>
            <p:nvPr/>
          </p:nvSpPr>
          <p:spPr>
            <a:xfrm>
              <a:off x="7247326" y="63410"/>
              <a:ext cx="189667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4000" b="1" dirty="0">
                  <a:solidFill>
                    <a:schemeClr val="tx2"/>
                  </a:solidFill>
                  <a:latin typeface="TH Sarabun New" pitchFamily="34" charset="-34"/>
                  <a:cs typeface="TH Sarabun New" pitchFamily="34" charset="-34"/>
                </a:rPr>
                <a:t>ความรุนแรง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7020272" y="653207"/>
              <a:ext cx="2123728" cy="0"/>
            </a:xfrm>
            <a:prstGeom prst="line">
              <a:avLst/>
            </a:prstGeom>
            <a:ln w="28575">
              <a:solidFill>
                <a:schemeClr val="accent6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935288" y="1196752"/>
            <a:ext cx="7182606" cy="2193701"/>
            <a:chOff x="935288" y="1700808"/>
            <a:chExt cx="7182606" cy="2193701"/>
          </a:xfrm>
        </p:grpSpPr>
        <p:cxnSp>
          <p:nvCxnSpPr>
            <p:cNvPr id="20" name="Straight Connector 19"/>
            <p:cNvCxnSpPr/>
            <p:nvPr/>
          </p:nvCxnSpPr>
          <p:spPr>
            <a:xfrm rot="5400000">
              <a:off x="3751111" y="2572937"/>
              <a:ext cx="174095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331640" y="2126852"/>
              <a:ext cx="672000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3975113" y="1700808"/>
              <a:ext cx="1292948" cy="1124199"/>
              <a:chOff x="2149575" y="2563979"/>
              <a:chExt cx="3384376" cy="2728988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9575" y="2563979"/>
                <a:ext cx="3384376" cy="2728988"/>
              </a:xfrm>
              <a:prstGeom prst="ellipse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9752" y="3678390"/>
                <a:ext cx="3024336" cy="1489870"/>
              </a:xfrm>
              <a:prstGeom prst="rect">
                <a:avLst/>
              </a:prstGeom>
            </p:spPr>
          </p:pic>
        </p:grp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3" t="17928" r="13568" b="3615"/>
            <a:stretch/>
          </p:blipFill>
          <p:spPr>
            <a:xfrm>
              <a:off x="7103310" y="1702461"/>
              <a:ext cx="1014584" cy="914851"/>
            </a:xfrm>
            <a:prstGeom prst="ellipse">
              <a:avLst/>
            </a:prstGeom>
            <a:ln w="28575">
              <a:solidFill>
                <a:srgbClr val="C00000"/>
              </a:solidFill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99" t="11465" r="21199" b="20667"/>
            <a:stretch/>
          </p:blipFill>
          <p:spPr>
            <a:xfrm>
              <a:off x="935288" y="1702461"/>
              <a:ext cx="978851" cy="945834"/>
            </a:xfrm>
            <a:prstGeom prst="ellipse">
              <a:avLst/>
            </a:prstGeom>
            <a:ln w="28575">
              <a:solidFill>
                <a:srgbClr val="C00000"/>
              </a:solidFill>
            </a:ln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37" t="24541" r="32707" b="23977"/>
            <a:stretch/>
          </p:blipFill>
          <p:spPr>
            <a:xfrm>
              <a:off x="4067944" y="2918268"/>
              <a:ext cx="1008112" cy="976241"/>
            </a:xfrm>
            <a:prstGeom prst="ellipse">
              <a:avLst/>
            </a:prstGeom>
            <a:ln w="28575">
              <a:solidFill>
                <a:srgbClr val="C00000"/>
              </a:solidFill>
            </a:ln>
          </p:spPr>
        </p:pic>
      </p:grpSp>
      <p:grpSp>
        <p:nvGrpSpPr>
          <p:cNvPr id="44" name="Group 43"/>
          <p:cNvGrpSpPr/>
          <p:nvPr/>
        </p:nvGrpSpPr>
        <p:grpSpPr>
          <a:xfrm>
            <a:off x="3419872" y="3603930"/>
            <a:ext cx="2734191" cy="1232307"/>
            <a:chOff x="390750" y="2262025"/>
            <a:chExt cx="2379831" cy="1232307"/>
          </a:xfrm>
        </p:grpSpPr>
        <p:sp>
          <p:nvSpPr>
            <p:cNvPr id="32" name="Rounded Rectangle 31"/>
            <p:cNvSpPr/>
            <p:nvPr/>
          </p:nvSpPr>
          <p:spPr>
            <a:xfrm>
              <a:off x="390750" y="2270196"/>
              <a:ext cx="2309042" cy="1224136"/>
            </a:xfrm>
            <a:prstGeom prst="roundRect">
              <a:avLst>
                <a:gd name="adj" fmla="val 846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94916" y="2262025"/>
              <a:ext cx="23756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พฤติกรรมการทำร้ายตนเอง</a:t>
              </a:r>
            </a:p>
            <a:p>
              <a:pPr marL="180000" indent="-18000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การกระทำให้ตนเองบาดเจ็บ</a:t>
              </a:r>
            </a:p>
            <a:p>
              <a:pPr marL="180000" indent="-18000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ทำร้ายตนเอง หรือทำให้ตนเองอยู่ในภาวะเสี่ยงอันตราย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95536" y="3717032"/>
            <a:ext cx="2730105" cy="1477328"/>
            <a:chOff x="390750" y="2262024"/>
            <a:chExt cx="2381050" cy="1477328"/>
          </a:xfrm>
        </p:grpSpPr>
        <p:sp>
          <p:nvSpPr>
            <p:cNvPr id="46" name="Rounded Rectangle 45"/>
            <p:cNvSpPr/>
            <p:nvPr/>
          </p:nvSpPr>
          <p:spPr>
            <a:xfrm>
              <a:off x="390750" y="2270195"/>
              <a:ext cx="2309042" cy="1406576"/>
            </a:xfrm>
            <a:prstGeom prst="roundRect">
              <a:avLst>
                <a:gd name="adj" fmla="val 846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90750" y="2262024"/>
              <a:ext cx="238105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ความรุนแรงทางการเมือง</a:t>
              </a:r>
            </a:p>
            <a:p>
              <a:pPr marL="180000" indent="-18000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สงคราม</a:t>
              </a:r>
            </a:p>
            <a:p>
              <a:pPr marL="180000" indent="-18000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การใช้ความรุนแรงของภาครัฐ</a:t>
              </a:r>
            </a:p>
            <a:p>
              <a:pPr marL="180000" indent="-18000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การข่มขืนระหว่างสงคราม</a:t>
              </a:r>
            </a:p>
            <a:p>
              <a:pPr marL="180000" indent="-18000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การทรมารเชลยทางการเมือง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90748" y="5229200"/>
            <a:ext cx="2734193" cy="1200329"/>
            <a:chOff x="390749" y="2262024"/>
            <a:chExt cx="2385227" cy="1200329"/>
          </a:xfrm>
        </p:grpSpPr>
        <p:sp>
          <p:nvSpPr>
            <p:cNvPr id="49" name="Rounded Rectangle 48"/>
            <p:cNvSpPr/>
            <p:nvPr/>
          </p:nvSpPr>
          <p:spPr>
            <a:xfrm>
              <a:off x="390749" y="2270195"/>
              <a:ext cx="2314277" cy="1192158"/>
            </a:xfrm>
            <a:prstGeom prst="roundRect">
              <a:avLst>
                <a:gd name="adj" fmla="val 846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94926" y="2262024"/>
              <a:ext cx="23810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ความรุนแรงทางเศรษฐกิจ</a:t>
              </a:r>
            </a:p>
            <a:p>
              <a:pPr marL="180000" indent="-18000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การโจมตีทางเศรษฐกิจ</a:t>
              </a:r>
            </a:p>
            <a:p>
              <a:pPr marL="180000" indent="-18000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การกระทำที่ก่อให้เกิดการแตกแยกทางเศรษฐกิจ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00322" y="2389741"/>
            <a:ext cx="2734191" cy="1232307"/>
            <a:chOff x="390750" y="2262025"/>
            <a:chExt cx="2379831" cy="1232307"/>
          </a:xfrm>
        </p:grpSpPr>
        <p:sp>
          <p:nvSpPr>
            <p:cNvPr id="52" name="Rounded Rectangle 51"/>
            <p:cNvSpPr/>
            <p:nvPr/>
          </p:nvSpPr>
          <p:spPr>
            <a:xfrm>
              <a:off x="390750" y="2270196"/>
              <a:ext cx="2309042" cy="1224136"/>
            </a:xfrm>
            <a:prstGeom prst="roundRect">
              <a:avLst>
                <a:gd name="adj" fmla="val 846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94916" y="2262025"/>
              <a:ext cx="2375665" cy="1232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ความรุนแรงทางสังคม</a:t>
              </a:r>
            </a:p>
            <a:p>
              <a:pPr marL="180000" indent="-18000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การใช้ความรุนแรงจากความเกลียดชัง</a:t>
              </a:r>
            </a:p>
            <a:p>
              <a:pPr marL="180000" indent="-18000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การกระทำของผู้ก่อการร้าย</a:t>
              </a:r>
            </a:p>
            <a:p>
              <a:pPr marL="180000" indent="-18000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การใช้ความรุนแรงโดยกลุ่มผู้ประท้วง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424658" y="4956763"/>
            <a:ext cx="2734191" cy="1232307"/>
            <a:chOff x="390750" y="2262025"/>
            <a:chExt cx="2379831" cy="1232307"/>
          </a:xfrm>
        </p:grpSpPr>
        <p:sp>
          <p:nvSpPr>
            <p:cNvPr id="55" name="Rounded Rectangle 54"/>
            <p:cNvSpPr/>
            <p:nvPr/>
          </p:nvSpPr>
          <p:spPr>
            <a:xfrm>
              <a:off x="390750" y="2270196"/>
              <a:ext cx="2309042" cy="1224136"/>
            </a:xfrm>
            <a:prstGeom prst="roundRect">
              <a:avLst>
                <a:gd name="adj" fmla="val 846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94916" y="2262025"/>
              <a:ext cx="2375665" cy="1232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พฤติกรรมการฆ่าตัวตาย</a:t>
              </a:r>
            </a:p>
            <a:p>
              <a:pPr marL="180000" indent="-18000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มีความคิดฆ่าตัวตาย</a:t>
              </a:r>
            </a:p>
            <a:p>
              <a:pPr marL="180000" indent="-18000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ความพยายามฆ่าตัวตาย</a:t>
              </a:r>
            </a:p>
            <a:p>
              <a:pPr marL="180000" indent="-18000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การฆ่าตัวตายโดยสมบูรณ์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302305" y="2262025"/>
            <a:ext cx="2734191" cy="1232307"/>
            <a:chOff x="390750" y="2262025"/>
            <a:chExt cx="2379831" cy="1232307"/>
          </a:xfrm>
        </p:grpSpPr>
        <p:sp>
          <p:nvSpPr>
            <p:cNvPr id="58" name="Rounded Rectangle 57"/>
            <p:cNvSpPr/>
            <p:nvPr/>
          </p:nvSpPr>
          <p:spPr>
            <a:xfrm>
              <a:off x="390750" y="2270196"/>
              <a:ext cx="2309042" cy="1224136"/>
            </a:xfrm>
            <a:prstGeom prst="roundRect">
              <a:avLst>
                <a:gd name="adj" fmla="val 846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94916" y="2262025"/>
              <a:ext cx="2375665" cy="1232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ความรุนแรงในครอบครัว</a:t>
              </a:r>
            </a:p>
            <a:p>
              <a:pPr marL="180000" indent="-18000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ความรุนแรงต่อเด็ก</a:t>
              </a:r>
            </a:p>
            <a:p>
              <a:pPr marL="180000" indent="-18000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ความรุนแรงระหว่างสามี ภรรยา</a:t>
              </a:r>
            </a:p>
            <a:p>
              <a:pPr marL="180000" indent="-18000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ความรุนแรงต่อผู้สูงอายุ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300192" y="3573016"/>
            <a:ext cx="2734191" cy="2862322"/>
            <a:chOff x="390750" y="2262025"/>
            <a:chExt cx="2379831" cy="2862322"/>
          </a:xfrm>
        </p:grpSpPr>
        <p:sp>
          <p:nvSpPr>
            <p:cNvPr id="61" name="Rounded Rectangle 60"/>
            <p:cNvSpPr/>
            <p:nvPr/>
          </p:nvSpPr>
          <p:spPr>
            <a:xfrm>
              <a:off x="390750" y="2270195"/>
              <a:ext cx="2309042" cy="2765867"/>
            </a:xfrm>
            <a:prstGeom prst="roundRect">
              <a:avLst>
                <a:gd name="adj" fmla="val 576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94916" y="2262025"/>
              <a:ext cx="2375665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ความรุนแรงในสังคม</a:t>
              </a:r>
            </a:p>
            <a:p>
              <a:pPr marL="180000" indent="-18000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การใช้ความรุนแรงทางเพศ</a:t>
              </a:r>
            </a:p>
            <a:p>
              <a:pPr marL="180000" indent="-18000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การถูกข่มขืน</a:t>
              </a:r>
            </a:p>
            <a:p>
              <a:pPr marL="180000" indent="-18000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การใช้ความรุนแรงแบบสุ่มกระทำต่อใครก็ได้</a:t>
              </a:r>
            </a:p>
            <a:p>
              <a:pPr marL="180000" indent="-18000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การใช้ความรุนแรงทางกายระหว่างวัยรุ่น</a:t>
              </a:r>
            </a:p>
            <a:p>
              <a:pPr marL="180000" indent="-18000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ความรุนแรงที่เกิดขึ้นในคู่รัก</a:t>
              </a:r>
            </a:p>
            <a:p>
              <a:pPr marL="180000" indent="-18000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ความรุนแรงในโรงเรียน ที่ทำงาน</a:t>
              </a:r>
            </a:p>
            <a:p>
              <a:pPr marL="180000" indent="-18000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ความรุนแรงในสถานพยาบาล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133" y="338753"/>
            <a:ext cx="2984691" cy="548521"/>
            <a:chOff x="3133" y="338753"/>
            <a:chExt cx="2984691" cy="548521"/>
          </a:xfrm>
        </p:grpSpPr>
        <p:sp>
          <p:nvSpPr>
            <p:cNvPr id="42" name="TextBox 41"/>
            <p:cNvSpPr txBox="1"/>
            <p:nvPr/>
          </p:nvSpPr>
          <p:spPr>
            <a:xfrm>
              <a:off x="366547" y="338753"/>
              <a:ext cx="2621277" cy="548521"/>
            </a:xfrm>
            <a:prstGeom prst="round2Same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th-TH" b="1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ประเภทของความรุนแรง</a:t>
              </a: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3133" y="613013"/>
              <a:ext cx="320395" cy="1"/>
            </a:xfrm>
            <a:prstGeom prst="line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70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71" name="Picture 2" descr="K:\TSM 3-A\Logo Aksorn\Aksorn Charoen Tat_2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3" name="รูปภาพ 11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6435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133" y="338753"/>
            <a:ext cx="5504971" cy="548521"/>
            <a:chOff x="3133" y="338753"/>
            <a:chExt cx="5504971" cy="548521"/>
          </a:xfrm>
        </p:grpSpPr>
        <p:sp>
          <p:nvSpPr>
            <p:cNvPr id="13" name="TextBox 12"/>
            <p:cNvSpPr txBox="1"/>
            <p:nvPr/>
          </p:nvSpPr>
          <p:spPr>
            <a:xfrm>
              <a:off x="366547" y="338753"/>
              <a:ext cx="5141557" cy="548521"/>
            </a:xfrm>
            <a:prstGeom prst="round2Same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b="1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ปัญหาและผลกระทบที่เกิดจากการใช้ความรุนแรง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133" y="613013"/>
              <a:ext cx="320395" cy="1"/>
            </a:xfrm>
            <a:prstGeom prst="line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798168" y="2276872"/>
            <a:ext cx="1709936" cy="1709936"/>
            <a:chOff x="3798168" y="2276872"/>
            <a:chExt cx="1709936" cy="1709936"/>
          </a:xfrm>
        </p:grpSpPr>
        <p:sp>
          <p:nvSpPr>
            <p:cNvPr id="15" name="Oval 14"/>
            <p:cNvSpPr/>
            <p:nvPr/>
          </p:nvSpPr>
          <p:spPr>
            <a:xfrm>
              <a:off x="3798168" y="2276872"/>
              <a:ext cx="1709936" cy="170993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22808" y="2617748"/>
              <a:ext cx="14606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b="1" dirty="0">
                  <a:latin typeface="TH Sarabun New" pitchFamily="34" charset="-34"/>
                  <a:cs typeface="TH Sarabun New" pitchFamily="34" charset="-34"/>
                </a:rPr>
                <a:t>ผลกระทบต่อ</a:t>
              </a:r>
            </a:p>
          </p:txBody>
        </p:sp>
        <p:sp>
          <p:nvSpPr>
            <p:cNvPr id="21" name="Chord 20"/>
            <p:cNvSpPr/>
            <p:nvPr/>
          </p:nvSpPr>
          <p:spPr>
            <a:xfrm>
              <a:off x="3901616" y="2430016"/>
              <a:ext cx="1503040" cy="1503040"/>
            </a:xfrm>
            <a:prstGeom prst="chord">
              <a:avLst>
                <a:gd name="adj1" fmla="val 21507007"/>
                <a:gd name="adj2" fmla="val 10950155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95936" y="3236305"/>
              <a:ext cx="13131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เด็กและวัยรุ่น</a:t>
              </a:r>
            </a:p>
          </p:txBody>
        </p:sp>
      </p:grpSp>
      <p:grpSp>
        <p:nvGrpSpPr>
          <p:cNvPr id="57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58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59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roup 19"/>
          <p:cNvGrpSpPr/>
          <p:nvPr/>
        </p:nvGrpSpPr>
        <p:grpSpPr>
          <a:xfrm>
            <a:off x="1187625" y="1699483"/>
            <a:ext cx="2610543" cy="1179874"/>
            <a:chOff x="1187625" y="1699483"/>
            <a:chExt cx="2610543" cy="117987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0"/>
            <a:stretch/>
          </p:blipFill>
          <p:spPr>
            <a:xfrm>
              <a:off x="1187625" y="1699483"/>
              <a:ext cx="825288" cy="730532"/>
            </a:xfrm>
            <a:prstGeom prst="ellips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1968502" y="1864694"/>
              <a:ext cx="7312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บาดเจ็บ</a:t>
              </a:r>
            </a:p>
          </p:txBody>
        </p:sp>
        <p:cxnSp>
          <p:nvCxnSpPr>
            <p:cNvPr id="3" name="Elbow Connector 2"/>
            <p:cNvCxnSpPr>
              <a:stCxn id="24" idx="4"/>
            </p:cNvCxnSpPr>
            <p:nvPr/>
          </p:nvCxnSpPr>
          <p:spPr>
            <a:xfrm rot="16200000" flipH="1">
              <a:off x="2474547" y="1555736"/>
              <a:ext cx="449343" cy="2197899"/>
            </a:xfrm>
            <a:prstGeom prst="bentConnector2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5404657" y="1927663"/>
            <a:ext cx="2646989" cy="951694"/>
            <a:chOff x="5404657" y="1927663"/>
            <a:chExt cx="2646989" cy="951694"/>
          </a:xfrm>
        </p:grpSpPr>
        <p:sp>
          <p:nvSpPr>
            <p:cNvPr id="29" name="TextBox 28"/>
            <p:cNvSpPr txBox="1"/>
            <p:nvPr/>
          </p:nvSpPr>
          <p:spPr>
            <a:xfrm>
              <a:off x="6171835" y="2130752"/>
              <a:ext cx="9204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เสียอนาคต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404657" y="1927663"/>
              <a:ext cx="2646989" cy="951694"/>
              <a:chOff x="5404657" y="1927663"/>
              <a:chExt cx="2646989" cy="951694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165784" y="1927663"/>
                <a:ext cx="885862" cy="806289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</p:pic>
          <p:cxnSp>
            <p:nvCxnSpPr>
              <p:cNvPr id="65" name="Elbow Connector 64"/>
              <p:cNvCxnSpPr>
                <a:stCxn id="28" idx="4"/>
              </p:cNvCxnSpPr>
              <p:nvPr/>
            </p:nvCxnSpPr>
            <p:spPr>
              <a:xfrm rot="5400000">
                <a:off x="6433984" y="1704625"/>
                <a:ext cx="145405" cy="2204059"/>
              </a:xfrm>
              <a:prstGeom prst="bentConnector2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/>
          <p:cNvGrpSpPr/>
          <p:nvPr/>
        </p:nvGrpSpPr>
        <p:grpSpPr>
          <a:xfrm>
            <a:off x="5404657" y="3429000"/>
            <a:ext cx="2870854" cy="3102822"/>
            <a:chOff x="5404657" y="3429000"/>
            <a:chExt cx="2870854" cy="3102822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0" t="26564" r="7878" b="12591"/>
            <a:stretch/>
          </p:blipFill>
          <p:spPr>
            <a:xfrm>
              <a:off x="6658781" y="3881982"/>
              <a:ext cx="923748" cy="915170"/>
            </a:xfrm>
            <a:prstGeom prst="ellips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</p:pic>
        <p:sp>
          <p:nvSpPr>
            <p:cNvPr id="53" name="TextBox 52"/>
            <p:cNvSpPr txBox="1"/>
            <p:nvPr/>
          </p:nvSpPr>
          <p:spPr>
            <a:xfrm>
              <a:off x="6165590" y="4129769"/>
              <a:ext cx="5373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จิตใจ</a:t>
              </a: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6228184" y="4831096"/>
              <a:ext cx="2047327" cy="1700726"/>
              <a:chOff x="6413105" y="4831096"/>
              <a:chExt cx="2047327" cy="1700726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6422699" y="4831096"/>
                <a:ext cx="2037733" cy="1700726"/>
              </a:xfrm>
              <a:prstGeom prst="roundRect">
                <a:avLst>
                  <a:gd name="adj" fmla="val 8266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413105" y="4875638"/>
                <a:ext cx="204732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0000" indent="-180000">
                  <a:buFont typeface="Arial" pitchFamily="34" charset="0"/>
                  <a:buChar char="•"/>
                </a:pPr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มีนิสัยก้าวร้าว</a:t>
                </a:r>
              </a:p>
              <a:p>
                <a:pPr marL="180000" indent="-180000">
                  <a:buFont typeface="Arial" pitchFamily="34" charset="0"/>
                  <a:buChar char="•"/>
                </a:pPr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เกิดปมด้วย</a:t>
                </a:r>
              </a:p>
              <a:p>
                <a:pPr marL="180000" indent="-180000">
                  <a:buFont typeface="Arial" pitchFamily="34" charset="0"/>
                  <a:buChar char="•"/>
                </a:pPr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ขาดความอบอุ่น</a:t>
                </a:r>
              </a:p>
              <a:p>
                <a:pPr marL="180000" indent="-180000">
                  <a:buFont typeface="Arial" pitchFamily="34" charset="0"/>
                  <a:buChar char="•"/>
                </a:pPr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หนีออกจากบ้าน</a:t>
                </a:r>
              </a:p>
            </p:txBody>
          </p:sp>
        </p:grpSp>
        <p:cxnSp>
          <p:nvCxnSpPr>
            <p:cNvPr id="66" name="Elbow Connector 65"/>
            <p:cNvCxnSpPr>
              <a:stCxn id="52" idx="0"/>
            </p:cNvCxnSpPr>
            <p:nvPr/>
          </p:nvCxnSpPr>
          <p:spPr>
            <a:xfrm rot="16200000" flipV="1">
              <a:off x="6036165" y="2797492"/>
              <a:ext cx="452982" cy="1715998"/>
            </a:xfrm>
            <a:prstGeom prst="bentConnector2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156521" y="3429003"/>
            <a:ext cx="2655497" cy="3168349"/>
            <a:chOff x="1156521" y="3429003"/>
            <a:chExt cx="2655497" cy="3168349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00" t="11651" r="16594" b="13089"/>
            <a:stretch/>
          </p:blipFill>
          <p:spPr>
            <a:xfrm>
              <a:off x="1619672" y="3933056"/>
              <a:ext cx="894611" cy="888847"/>
            </a:xfrm>
            <a:prstGeom prst="ellips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</p:pic>
        <p:grpSp>
          <p:nvGrpSpPr>
            <p:cNvPr id="60" name="Group 59"/>
            <p:cNvGrpSpPr/>
            <p:nvPr/>
          </p:nvGrpSpPr>
          <p:grpSpPr>
            <a:xfrm>
              <a:off x="1156521" y="4896626"/>
              <a:ext cx="2047327" cy="1700726"/>
              <a:chOff x="687391" y="4896626"/>
              <a:chExt cx="2047327" cy="1700726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696985" y="4896626"/>
                <a:ext cx="2037733" cy="1700726"/>
              </a:xfrm>
              <a:prstGeom prst="roundRect">
                <a:avLst>
                  <a:gd name="adj" fmla="val 8266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87391" y="4941168"/>
                <a:ext cx="2047327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0000" indent="-180000">
                  <a:buFont typeface="Arial" pitchFamily="34" charset="0"/>
                  <a:buChar char="•"/>
                </a:pPr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พิการ</a:t>
                </a:r>
              </a:p>
              <a:p>
                <a:pPr marL="180000" indent="-180000">
                  <a:buFont typeface="Arial" pitchFamily="34" charset="0"/>
                  <a:buChar char="•"/>
                </a:pPr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มีบาดแผลตามร่างกาย</a:t>
                </a:r>
              </a:p>
              <a:p>
                <a:pPr marL="180000" indent="-180000">
                  <a:buFont typeface="Arial" pitchFamily="34" charset="0"/>
                  <a:buChar char="•"/>
                </a:pPr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เป็นโรคติดต่อทางเพศสัมพันธ์</a:t>
                </a:r>
              </a:p>
              <a:p>
                <a:pPr marL="180000" indent="-180000">
                  <a:buFont typeface="Arial" pitchFamily="34" charset="0"/>
                  <a:buChar char="•"/>
                </a:pPr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ตั้งครรภ์ไม่พึงประสงค์</a:t>
                </a: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2462339" y="4177424"/>
              <a:ext cx="7024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ร่างกาย</a:t>
              </a:r>
            </a:p>
          </p:txBody>
        </p:sp>
        <p:cxnSp>
          <p:nvCxnSpPr>
            <p:cNvPr id="67" name="Elbow Connector 66"/>
            <p:cNvCxnSpPr>
              <a:stCxn id="43" idx="0"/>
            </p:cNvCxnSpPr>
            <p:nvPr/>
          </p:nvCxnSpPr>
          <p:spPr>
            <a:xfrm rot="5400000" flipH="1" flipV="1">
              <a:off x="2687471" y="2808509"/>
              <a:ext cx="504054" cy="1745041"/>
            </a:xfrm>
            <a:prstGeom prst="bentConnector2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076382" y="1062772"/>
            <a:ext cx="1858950" cy="1214100"/>
            <a:chOff x="4076382" y="1062772"/>
            <a:chExt cx="1858950" cy="121410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6382" y="1062772"/>
              <a:ext cx="1152288" cy="864891"/>
            </a:xfrm>
            <a:prstGeom prst="ellips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5220072" y="1299373"/>
              <a:ext cx="7152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เสียชีวิต</a:t>
              </a:r>
            </a:p>
          </p:txBody>
        </p:sp>
        <p:cxnSp>
          <p:nvCxnSpPr>
            <p:cNvPr id="19" name="Straight Connector 18"/>
            <p:cNvCxnSpPr>
              <a:stCxn id="15" idx="0"/>
              <a:endCxn id="26" idx="4"/>
            </p:cNvCxnSpPr>
            <p:nvPr/>
          </p:nvCxnSpPr>
          <p:spPr>
            <a:xfrm flipH="1" flipV="1">
              <a:off x="4652526" y="1927663"/>
              <a:ext cx="610" cy="349209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41" name="รูปภาพ 11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211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133" y="338753"/>
            <a:ext cx="3506822" cy="548521"/>
            <a:chOff x="3133" y="338753"/>
            <a:chExt cx="5533492" cy="548521"/>
          </a:xfrm>
        </p:grpSpPr>
        <p:sp>
          <p:nvSpPr>
            <p:cNvPr id="13" name="TextBox 12"/>
            <p:cNvSpPr txBox="1"/>
            <p:nvPr/>
          </p:nvSpPr>
          <p:spPr>
            <a:xfrm>
              <a:off x="395068" y="338753"/>
              <a:ext cx="5141557" cy="548521"/>
            </a:xfrm>
            <a:prstGeom prst="round2Same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b="1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วิธีหลีกเลี่ยงการใช้ความรุนแรง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133" y="613013"/>
              <a:ext cx="320395" cy="1"/>
            </a:xfrm>
            <a:prstGeom prst="line">
              <a:avLst/>
            </a:prstGeom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ounded Rectangle 14"/>
          <p:cNvSpPr/>
          <p:nvPr/>
        </p:nvSpPr>
        <p:spPr>
          <a:xfrm>
            <a:off x="788953" y="1080202"/>
            <a:ext cx="1944216" cy="46961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การจัดการความเครียด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35896" y="1080202"/>
            <a:ext cx="1944216" cy="46961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การจัดการความโกรธ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372200" y="1080202"/>
            <a:ext cx="1944216" cy="46961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การจัดการแบบสันติวิธี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51520" y="1611723"/>
            <a:ext cx="2751345" cy="2504611"/>
          </a:xfrm>
          <a:prstGeom prst="roundRect">
            <a:avLst>
              <a:gd name="adj" fmla="val 538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indent="-180000">
              <a:buFont typeface="+mj-cs"/>
              <a:buAutoNum type="thaiNumPeriod"/>
            </a:pPr>
            <a:r>
              <a:rPr lang="th-TH" sz="1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การพักผ่อนเพื่อให้ร่างกายและสมองได้ผ่อนคลาย ทำให้จิตใจสดชื่น คลายความกังวล</a:t>
            </a:r>
          </a:p>
          <a:p>
            <a:pPr marL="180000" indent="-180000">
              <a:buFont typeface="+mj-cs"/>
              <a:buAutoNum type="thaiNumPeriod"/>
            </a:pPr>
            <a:r>
              <a:rPr lang="th-TH" sz="1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การออกกำลังกาย เป็นการสร้างเสริมสมรรถภาพมีผลต่อสุขภาพและการมีชีวิตที่ยืดยาว</a:t>
            </a:r>
          </a:p>
          <a:p>
            <a:pPr marL="180000" indent="-180000">
              <a:buFont typeface="+mj-cs"/>
              <a:buAutoNum type="thaiNumPeriod"/>
            </a:pPr>
            <a:r>
              <a:rPr lang="th-TH" sz="1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การทำกิจกรรมเพื่อให้เกิดการผ่อนคลาย </a:t>
            </a:r>
          </a:p>
          <a:p>
            <a:pPr marL="180000" indent="-180000">
              <a:buFont typeface="+mj-cs"/>
              <a:buAutoNum type="thaiNumPeriod"/>
            </a:pPr>
            <a:endParaRPr lang="th-TH" sz="18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218889" y="1611724"/>
            <a:ext cx="2751345" cy="4853312"/>
          </a:xfrm>
          <a:prstGeom prst="roundRect">
            <a:avLst>
              <a:gd name="adj" fmla="val 538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indent="-180000">
              <a:buFont typeface="+mj-cs"/>
              <a:buAutoNum type="thaiNumPeriod"/>
            </a:pPr>
            <a:r>
              <a:rPr lang="th-TH" sz="1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ตั้งสติให้มั่นคง ทำให้จิตใจสงบ ระงับอารมณ์ที่พลุ่งพล่านก่อนทำความตกลง</a:t>
            </a:r>
          </a:p>
          <a:p>
            <a:pPr marL="180000" indent="-180000">
              <a:buFont typeface="+mj-cs"/>
              <a:buAutoNum type="thaiNumPeriod"/>
            </a:pPr>
            <a:r>
              <a:rPr lang="th-TH" sz="1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แสดงความรู้สึกและความต้องการของตนเองด้วยท่าทีที่ไม่ก้าวร้าว ไม่ข่มขู่</a:t>
            </a:r>
          </a:p>
          <a:p>
            <a:pPr marL="180000" indent="-180000">
              <a:buFont typeface="+mj-cs"/>
              <a:buAutoNum type="thaiNumPeriod"/>
            </a:pPr>
            <a:r>
              <a:rPr lang="th-TH" sz="1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หากไม่สามารถจัดการกับความโกรธได้ ให้หาทางระบายความโกรธด้วยการพูดคุย</a:t>
            </a:r>
          </a:p>
          <a:p>
            <a:pPr marL="180000" indent="-180000">
              <a:buFont typeface="+mj-cs"/>
              <a:buAutoNum type="thaiNumPeriod"/>
            </a:pPr>
            <a:r>
              <a:rPr lang="th-TH" sz="1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หากทำใจเล่าให้คนอื่นฟังไม่ได้ อาจใช้วิธีเขียนลงบนกระดาษ เพื่อให้ความโกรธลดลง</a:t>
            </a:r>
          </a:p>
          <a:p>
            <a:pPr marL="180000" indent="-180000">
              <a:buFont typeface="+mj-cs"/>
              <a:buAutoNum type="thaiNumPeriod"/>
            </a:pPr>
            <a:r>
              <a:rPr lang="th-TH" sz="1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อย่าเก็บความขุ่นมัวโกรธเคืองไว้ตามลำพัง เพราะจะทำให้เป็คนเครียดง่าย</a:t>
            </a:r>
          </a:p>
          <a:p>
            <a:pPr marL="180000" indent="-180000">
              <a:buFont typeface="+mj-cs"/>
              <a:buAutoNum type="thaiNumPeriod"/>
            </a:pPr>
            <a:r>
              <a:rPr lang="th-TH" sz="1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ทำกิจกรรมที่ช่วยระงับอารมณ์ </a:t>
            </a:r>
          </a:p>
          <a:p>
            <a:pPr marL="180000" indent="-180000">
              <a:buFont typeface="+mj-cs"/>
              <a:buAutoNum type="thaiNumPeriod"/>
            </a:pPr>
            <a:r>
              <a:rPr lang="th-TH" sz="1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ใช้เทคนิคการผ่อนคลายที่เหมาะสมกับตนเอง</a:t>
            </a:r>
          </a:p>
          <a:p>
            <a:pPr marL="180000" indent="-180000">
              <a:buFont typeface="+mj-cs"/>
              <a:buAutoNum type="thaiNumPeriod"/>
            </a:pPr>
            <a:r>
              <a:rPr lang="th-TH" sz="1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ทำกิจกรรมผ่อนคลายที่ตนเองสนใจ หรือชื่นชอบ</a:t>
            </a:r>
          </a:p>
          <a:p>
            <a:pPr marL="180000" indent="-180000">
              <a:buFont typeface="+mj-cs"/>
              <a:buAutoNum type="thaiNumPeriod"/>
            </a:pPr>
            <a:endParaRPr lang="th-TH" sz="18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19664" y="1611723"/>
            <a:ext cx="2751345" cy="2304256"/>
          </a:xfrm>
          <a:prstGeom prst="roundRect">
            <a:avLst>
              <a:gd name="adj" fmla="val 538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1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  วิธีการจัดการกับความขัดแย้ง หลีกเลี่ยงการใช้ความรุนแรงวิธีหนึ่ง เป็นวิธีที่มีการสูญเสียน้อยที่สุดทั้งระยะสั้นและระยะยาว รูปธรรมและนามธรรม จำเป็นต้องใช้ความเข้าใจอันดี และความสามัคคีปรองดองร่วมกัน</a:t>
            </a:r>
          </a:p>
          <a:p>
            <a:pPr marL="180000" indent="-180000">
              <a:buFont typeface="+mj-cs"/>
              <a:buAutoNum type="thaiNumPeriod"/>
            </a:pPr>
            <a:endParaRPr lang="th-TH" sz="18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25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6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7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2771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-6036" y="2191226"/>
            <a:ext cx="9144000" cy="27361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913453"/>
            <a:ext cx="9144000" cy="1683899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586809" y="898116"/>
            <a:ext cx="8058207" cy="1293109"/>
          </a:xfrm>
          <a:prstGeom prst="roundRect">
            <a:avLst>
              <a:gd name="adj" fmla="val 3381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48430" y="956399"/>
            <a:ext cx="8140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ปัจจุบันเด็กและเยาวชนกำลังถูกแวดล้อมไปด้วยอิทธิพลของสื่อต่างๆ มากมาย ส่งผลกระทบโดยตรงต่อพฤติกรรมสุขภาพและความรุนแรงของเยาวชน จะส่งผลกระทบไปถึงครอบครัว ชุมชน สังคม และประเทศชาติ</a:t>
            </a:r>
          </a:p>
        </p:txBody>
      </p:sp>
      <p:grpSp>
        <p:nvGrpSpPr>
          <p:cNvPr id="24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0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31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4" name="Straight Connector 33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23529" y="116632"/>
            <a:ext cx="8820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tx2"/>
                </a:solidFill>
                <a:latin typeface="TH Sarabun New" pitchFamily="34" charset="-34"/>
                <a:cs typeface="TH Sarabun New" pitchFamily="34" charset="-34"/>
              </a:rPr>
              <a:t>อิทธิพลของสื่อต่อพฤติกรรมสุขภาพและความรุนแรง</a:t>
            </a:r>
          </a:p>
        </p:txBody>
      </p:sp>
      <p:pic>
        <p:nvPicPr>
          <p:cNvPr id="3074" name="Picture 2" descr="C:\Users\tongchai.cha\Desktop\TOM\Private\infor\infographic3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04867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80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/>
          <p:nvPr/>
        </p:nvSpPr>
        <p:spPr>
          <a:xfrm flipV="1">
            <a:off x="4860032" y="1495830"/>
            <a:ext cx="4283969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251520" y="4293095"/>
            <a:ext cx="8697946" cy="2088233"/>
          </a:xfrm>
          <a:prstGeom prst="roundRect">
            <a:avLst>
              <a:gd name="adj" fmla="val 1043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ชื่อเรื่องรอง 2"/>
          <p:cNvSpPr txBox="1">
            <a:spLocks/>
          </p:cNvSpPr>
          <p:nvPr/>
        </p:nvSpPr>
        <p:spPr bwMode="auto">
          <a:xfrm>
            <a:off x="1286323" y="856758"/>
            <a:ext cx="7513632" cy="55601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lvl="0" algn="r"/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พฤติกรรมเสี่ยงต่อสุขภาพ</a:t>
            </a:r>
            <a:b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และความรุนแรง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0" y="4499828"/>
            <a:ext cx="9144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601680" y="4530606"/>
            <a:ext cx="1369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จุดประสงค์การเรียนรู้</a:t>
            </a:r>
          </a:p>
        </p:txBody>
      </p:sp>
      <p:grpSp>
        <p:nvGrpSpPr>
          <p:cNvPr id="20" name="กลุ่ม 19"/>
          <p:cNvGrpSpPr/>
          <p:nvPr/>
        </p:nvGrpSpPr>
        <p:grpSpPr>
          <a:xfrm>
            <a:off x="6660232" y="172868"/>
            <a:ext cx="2483768" cy="648072"/>
            <a:chOff x="6660232" y="172868"/>
            <a:chExt cx="2483768" cy="648072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6660232" y="260648"/>
              <a:ext cx="2111148" cy="533673"/>
              <a:chOff x="6660232" y="188640"/>
              <a:chExt cx="2111148" cy="533673"/>
            </a:xfrm>
          </p:grpSpPr>
          <p:sp>
            <p:nvSpPr>
              <p:cNvPr id="25" name="มนมุมสี่เหลี่ยมผืนผ้าด้านทแยงมุม 24"/>
              <p:cNvSpPr/>
              <p:nvPr/>
            </p:nvSpPr>
            <p:spPr>
              <a:xfrm>
                <a:off x="6663498" y="188640"/>
                <a:ext cx="2107882" cy="504056"/>
              </a:xfrm>
              <a:prstGeom prst="round2DiagRect">
                <a:avLst>
                  <a:gd name="adj1" fmla="val 48791"/>
                  <a:gd name="adj2" fmla="val 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60232" y="260648"/>
                <a:ext cx="19957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th-TH" sz="24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</a:rPr>
                  <a:t>หน่วยการเรียนรู้ที่ </a:t>
                </a:r>
                <a:endParaRPr lang="en-US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 flipV="1">
              <a:off x="8832240" y="260644"/>
              <a:ext cx="311760" cy="50405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วงรี 22"/>
            <p:cNvSpPr/>
            <p:nvPr/>
          </p:nvSpPr>
          <p:spPr>
            <a:xfrm>
              <a:off x="8316416" y="172868"/>
              <a:ext cx="648072" cy="64807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800" b="1" dirty="0">
                  <a:latin typeface="TH Sarabun New" pitchFamily="34" charset="-34"/>
                  <a:cs typeface="TH Sarabun New" pitchFamily="34" charset="-34"/>
                </a:rPr>
                <a:t>๙</a:t>
              </a:r>
              <a:endParaRPr lang="th-TH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30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1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32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9" name="Rectangle 28"/>
          <p:cNvSpPr/>
          <p:nvPr/>
        </p:nvSpPr>
        <p:spPr>
          <a:xfrm>
            <a:off x="615879" y="5088086"/>
            <a:ext cx="77725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๑. วิเคราะห์ปัจจัยเสี่ยงและพฤติกรรมเสี่ยงที่มีผลต่อสุขภาพและแนวทางป้องกันได้</a:t>
            </a:r>
          </a:p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๒. หลีกเลี่ยงการใช้ความรุนแรงและชักชวนเพื่อนให้หลีกเลี่ยงการใช้ความรุนแรงในการแก้ปัญหาได้</a:t>
            </a:r>
          </a:p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๓. วิเคราะห์อิทธิของสื่อต่อพฤติกรรมสุขภาพและความรุนแรงได้</a:t>
            </a:r>
          </a:p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๔. วิเคราะห์ความสัมพันธ์ของการดื่ม เครื่องดื่มที่มีแอลกอฮอล์ต่อสุขภาพและการเกิดอุบัติเหตุได้</a:t>
            </a:r>
          </a:p>
        </p:txBody>
      </p:sp>
    </p:spTree>
    <p:extLst>
      <p:ext uri="{BB962C8B-B14F-4D97-AF65-F5344CB8AC3E}">
        <p14:creationId xmlns:p14="http://schemas.microsoft.com/office/powerpoint/2010/main" val="2845255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Diagonal Corner Rectangle 34"/>
          <p:cNvSpPr/>
          <p:nvPr/>
        </p:nvSpPr>
        <p:spPr>
          <a:xfrm>
            <a:off x="3275856" y="4005064"/>
            <a:ext cx="2520280" cy="5760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4" name="Round Diagonal Corner Rectangle 33"/>
          <p:cNvSpPr/>
          <p:nvPr/>
        </p:nvSpPr>
        <p:spPr>
          <a:xfrm>
            <a:off x="5508104" y="2852936"/>
            <a:ext cx="3168352" cy="5760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825140" y="6124114"/>
            <a:ext cx="1322924" cy="26161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23528" y="980728"/>
            <a:ext cx="2654894" cy="511607"/>
            <a:chOff x="309378" y="1393612"/>
            <a:chExt cx="2654894" cy="511607"/>
          </a:xfrm>
        </p:grpSpPr>
        <p:sp>
          <p:nvSpPr>
            <p:cNvPr id="3" name="Rounded Rectangle 2"/>
            <p:cNvSpPr/>
            <p:nvPr/>
          </p:nvSpPr>
          <p:spPr>
            <a:xfrm>
              <a:off x="309378" y="1393612"/>
              <a:ext cx="2654894" cy="451212"/>
            </a:xfrm>
            <a:prstGeom prst="roundRect">
              <a:avLst>
                <a:gd name="adj" fmla="val 7456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53410" y="1412776"/>
              <a:ext cx="239039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600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พฤติกรรมเสี่ยงต่อสุขภาพ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321607" y="1492335"/>
            <a:ext cx="6480822" cy="871180"/>
          </a:xfrm>
          <a:prstGeom prst="round2Same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      </a:t>
            </a:r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พฤติกรรม หรือการกระทำของบุคคลที่ส่งผลกระทบต่อสุขภาพของตนเอง </a:t>
            </a:r>
          </a:p>
          <a:p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ครอบครัว สังคม และสิ่งแวดล้อม  สามรถพบเห็นได้บ่อย ดังนี้</a:t>
            </a:r>
          </a:p>
        </p:txBody>
      </p:sp>
      <p:grpSp>
        <p:nvGrpSpPr>
          <p:cNvPr id="15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2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3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5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23528" y="116632"/>
            <a:ext cx="8856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tx2"/>
                </a:solidFill>
                <a:latin typeface="TH Sarabun New" pitchFamily="34" charset="-34"/>
                <a:cs typeface="TH Sarabun New" pitchFamily="34" charset="-34"/>
              </a:rPr>
              <a:t>ปัจจัยเสี่ยง พฤติกรรมเสี่ยง และแนวทางการป้องกันความเสี่ยงต่อสุขภาพ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67544" y="2852936"/>
            <a:ext cx="3300904" cy="576064"/>
            <a:chOff x="899592" y="2852936"/>
            <a:chExt cx="3300904" cy="576064"/>
          </a:xfrm>
        </p:grpSpPr>
        <p:sp>
          <p:nvSpPr>
            <p:cNvPr id="14" name="Round Diagonal Corner Rectangle 13"/>
            <p:cNvSpPr/>
            <p:nvPr/>
          </p:nvSpPr>
          <p:spPr>
            <a:xfrm>
              <a:off x="899592" y="2852936"/>
              <a:ext cx="3168352" cy="576064"/>
            </a:xfrm>
            <a:prstGeom prst="round2Diag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899592" y="2905780"/>
              <a:ext cx="330090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พฤติกรรมการรับประทานอาหาร 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5691897" y="2905780"/>
            <a:ext cx="2800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พฤติกรรมการติดสารเสพติด</a:t>
            </a:r>
          </a:p>
        </p:txBody>
      </p:sp>
      <p:sp>
        <p:nvSpPr>
          <p:cNvPr id="7" name="Rectangle 6"/>
          <p:cNvSpPr/>
          <p:nvPr/>
        </p:nvSpPr>
        <p:spPr>
          <a:xfrm>
            <a:off x="3394472" y="4077072"/>
            <a:ext cx="2331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พฤติกรรมเสี่ยงทางเพศ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581128"/>
            <a:ext cx="1296144" cy="176585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270602" y="4221088"/>
            <a:ext cx="1901798" cy="26161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31" name="Picture 2" descr="C:\Users\tongchai.cha\Desktop\Infor Dow\drug-35728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033" y="3594942"/>
            <a:ext cx="1972375" cy="98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C:\Users\tongchai.cha\Desktop\TOM\infor\infographic11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50" y="3260936"/>
            <a:ext cx="2040272" cy="204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รูปภาพ 1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2916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4572000" y="3227447"/>
            <a:ext cx="4572000" cy="35588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212975"/>
            <a:ext cx="4572000" cy="35588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1600" y="1603300"/>
            <a:ext cx="7200800" cy="1609676"/>
          </a:xfrm>
          <a:prstGeom prst="roundRect">
            <a:avLst>
              <a:gd name="adj" fmla="val 412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15616" y="1772816"/>
            <a:ext cx="6912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  การรับประทานอาหารที่มีประโยชน์และให้ได้สัดส่วนส่งผลให้มีสุขภาพที่แข็งแรง ปราศจากโรคภัยไข้เจ็บ ในขณะเดียวกันหากรับประทานอาหารที่เสี่ยงต่อสุขภาพ  ทั้งสุกๆ ดิบๆ อาหารหมักดอง อาหารที่มีสารปนเปื้อน ส่งผลกระทบต่อสุขภาพและทำให้เกิดดรคภัยไข้เจ็บต่างๆ ได้ง่าย เช่น โรคความดัน โรคอ้วนโรคเบาหวาน  โรคโลหิตสูง โรคไขมันในเส้นเลือด โรคพยาธิต่างๆ</a:t>
            </a:r>
          </a:p>
        </p:txBody>
      </p:sp>
      <p:grpSp>
        <p:nvGrpSpPr>
          <p:cNvPr id="15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2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3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Group 20"/>
          <p:cNvGrpSpPr/>
          <p:nvPr/>
        </p:nvGrpSpPr>
        <p:grpSpPr>
          <a:xfrm>
            <a:off x="323528" y="836712"/>
            <a:ext cx="3300904" cy="576064"/>
            <a:chOff x="899592" y="2852936"/>
            <a:chExt cx="3300904" cy="576064"/>
          </a:xfrm>
        </p:grpSpPr>
        <p:sp>
          <p:nvSpPr>
            <p:cNvPr id="25" name="Round Diagonal Corner Rectangle 24"/>
            <p:cNvSpPr/>
            <p:nvPr/>
          </p:nvSpPr>
          <p:spPr>
            <a:xfrm>
              <a:off x="899592" y="2852936"/>
              <a:ext cx="3168352" cy="576064"/>
            </a:xfrm>
            <a:prstGeom prst="round2Diag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9592" y="2905780"/>
              <a:ext cx="330090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พฤติกรรมการรับประทานอาหาร </a:t>
              </a:r>
            </a:p>
          </p:txBody>
        </p:sp>
      </p:grpSp>
      <p:sp>
        <p:nvSpPr>
          <p:cNvPr id="32" name="Oval 31"/>
          <p:cNvSpPr/>
          <p:nvPr/>
        </p:nvSpPr>
        <p:spPr>
          <a:xfrm>
            <a:off x="6905714" y="4005064"/>
            <a:ext cx="840544" cy="29778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933716" y="4941168"/>
            <a:ext cx="840544" cy="29778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815395" y="4935686"/>
            <a:ext cx="840544" cy="29778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940152" y="5739606"/>
            <a:ext cx="840544" cy="29778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842262" y="5716246"/>
            <a:ext cx="840544" cy="29778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1027" name="Picture 3" descr="C:\Users\tongchai.cha\Desktop\TOM\Private\infor\infographic37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0888"/>
            <a:ext cx="561662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ongchai.cha\Desktop\TOM\Private\infor\infographic37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59" y="3425082"/>
            <a:ext cx="3028254" cy="302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39552" y="4509120"/>
            <a:ext cx="2496473" cy="88443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77000">
                <a:schemeClr val="bg1">
                  <a:lumMod val="95000"/>
                </a:schemeClr>
              </a:gs>
              <a:gs pos="23000">
                <a:srgbClr val="C5C5C5">
                  <a:lumMod val="79000"/>
                  <a:lumOff val="21000"/>
                </a:srgbClr>
              </a:gs>
              <a:gs pos="47000">
                <a:schemeClr val="bg1"/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1029" name="Picture 5" descr="C:\Users\tongchai.cha\Desktop\TOM\Private\infor\infographic37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57" y="3284984"/>
            <a:ext cx="2375528" cy="237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รูปภาพ 1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5473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4572000" y="3227447"/>
            <a:ext cx="4572000" cy="35588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212975"/>
            <a:ext cx="4572000" cy="35588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1600" y="1603300"/>
            <a:ext cx="7056784" cy="1609676"/>
          </a:xfrm>
          <a:prstGeom prst="roundRect">
            <a:avLst>
              <a:gd name="adj" fmla="val 412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15616" y="1772816"/>
            <a:ext cx="6912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  เป็นพฤติกรรมเสี่ยงที่มีผลกระทบต่อสุขภาพของผู้เสพ ครอบครัว สังคม และเป็นปัญหาสำคัญระดับประเทศ เพราะเป็นบ่อเกิดของปัญหาหลายด้าน ทั้งร่างกายและการเกิดอุบัติเหตุบนท้องถนนเกิดจากการดื่มสุราแล้วขับรถ และหากไม่มีเงินซื้อสารเสพติดอาจก่ออาชญากรรม ที่สร้างความเดือดร้อนให้กับครอบครัวและสังคม</a:t>
            </a:r>
          </a:p>
        </p:txBody>
      </p:sp>
      <p:grpSp>
        <p:nvGrpSpPr>
          <p:cNvPr id="15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2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3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Group 20"/>
          <p:cNvGrpSpPr/>
          <p:nvPr/>
        </p:nvGrpSpPr>
        <p:grpSpPr>
          <a:xfrm>
            <a:off x="323528" y="836712"/>
            <a:ext cx="3168352" cy="576064"/>
            <a:chOff x="899592" y="2852936"/>
            <a:chExt cx="3168352" cy="576064"/>
          </a:xfrm>
        </p:grpSpPr>
        <p:sp>
          <p:nvSpPr>
            <p:cNvPr id="25" name="Round Diagonal Corner Rectangle 24"/>
            <p:cNvSpPr/>
            <p:nvPr/>
          </p:nvSpPr>
          <p:spPr>
            <a:xfrm>
              <a:off x="899592" y="2852936"/>
              <a:ext cx="3168352" cy="576064"/>
            </a:xfrm>
            <a:prstGeom prst="round2Diag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51153" y="2905780"/>
              <a:ext cx="28007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พฤติกรรมการติดสารเสพติด</a:t>
              </a: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12" y="3191682"/>
            <a:ext cx="3167273" cy="3634576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3059832" y="3227264"/>
            <a:ext cx="675184" cy="5690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908723" y="4589299"/>
            <a:ext cx="675184" cy="5690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364089" y="3619386"/>
            <a:ext cx="648072" cy="6017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449085" y="4825328"/>
            <a:ext cx="648072" cy="6017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" name="Oval 6"/>
          <p:cNvSpPr/>
          <p:nvPr/>
        </p:nvSpPr>
        <p:spPr>
          <a:xfrm>
            <a:off x="4455918" y="3360778"/>
            <a:ext cx="79007" cy="790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827584" y="3294250"/>
            <a:ext cx="3667838" cy="857117"/>
            <a:chOff x="827584" y="3294250"/>
            <a:chExt cx="3667838" cy="857117"/>
          </a:xfrm>
        </p:grpSpPr>
        <p:sp>
          <p:nvSpPr>
            <p:cNvPr id="40" name="TextBox 39"/>
            <p:cNvSpPr txBox="1"/>
            <p:nvPr/>
          </p:nvSpPr>
          <p:spPr>
            <a:xfrm>
              <a:off x="1619672" y="3782035"/>
              <a:ext cx="22605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กดระบบประสาทในเครื่องดื่มต่างๆ</a:t>
              </a: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659" b="82471"/>
            <a:stretch/>
          </p:blipFill>
          <p:spPr>
            <a:xfrm>
              <a:off x="827584" y="3294250"/>
              <a:ext cx="929296" cy="637112"/>
            </a:xfrm>
            <a:prstGeom prst="rect">
              <a:avLst/>
            </a:prstGeom>
          </p:spPr>
        </p:pic>
        <p:cxnSp>
          <p:nvCxnSpPr>
            <p:cNvPr id="14" name="Elbow Connector 13"/>
            <p:cNvCxnSpPr>
              <a:endCxn id="7" idx="4"/>
            </p:cNvCxnSpPr>
            <p:nvPr/>
          </p:nvCxnSpPr>
          <p:spPr>
            <a:xfrm flipV="1">
              <a:off x="1547664" y="3439785"/>
              <a:ext cx="2947758" cy="173022"/>
            </a:xfrm>
            <a:prstGeom prst="bentConnector2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Oval 69"/>
          <p:cNvSpPr/>
          <p:nvPr/>
        </p:nvSpPr>
        <p:spPr>
          <a:xfrm>
            <a:off x="4647821" y="4337009"/>
            <a:ext cx="79007" cy="790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4687326" y="3360778"/>
            <a:ext cx="3247810" cy="1067588"/>
            <a:chOff x="4687326" y="3360778"/>
            <a:chExt cx="3247810" cy="106758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252" t="11863" r="2200" b="72017"/>
            <a:stretch/>
          </p:blipFill>
          <p:spPr>
            <a:xfrm>
              <a:off x="7452320" y="3360778"/>
              <a:ext cx="482816" cy="504056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5394556" y="3782035"/>
              <a:ext cx="21297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โรคถุงลมโป่งพองจากการสูบบุหรี่</a:t>
              </a:r>
            </a:p>
          </p:txBody>
        </p:sp>
        <p:cxnSp>
          <p:nvCxnSpPr>
            <p:cNvPr id="71" name="Elbow Connector 70"/>
            <p:cNvCxnSpPr>
              <a:stCxn id="60" idx="1"/>
              <a:endCxn id="70" idx="0"/>
            </p:cNvCxnSpPr>
            <p:nvPr/>
          </p:nvCxnSpPr>
          <p:spPr>
            <a:xfrm rot="10800000" flipV="1">
              <a:off x="4687326" y="3612805"/>
              <a:ext cx="2764995" cy="724203"/>
            </a:xfrm>
            <a:prstGeom prst="bentConnector2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Oval 73"/>
          <p:cNvSpPr/>
          <p:nvPr/>
        </p:nvSpPr>
        <p:spPr>
          <a:xfrm>
            <a:off x="4470144" y="4741333"/>
            <a:ext cx="79007" cy="790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899592" y="4376513"/>
            <a:ext cx="3610056" cy="1050573"/>
            <a:chOff x="899592" y="4376513"/>
            <a:chExt cx="3610056" cy="1050573"/>
          </a:xfrm>
        </p:grpSpPr>
        <p:sp>
          <p:nvSpPr>
            <p:cNvPr id="42" name="TextBox 41"/>
            <p:cNvSpPr txBox="1"/>
            <p:nvPr/>
          </p:nvSpPr>
          <p:spPr>
            <a:xfrm>
              <a:off x="1619672" y="5057754"/>
              <a:ext cx="1835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โรคตับแข็งจากการดื่มสุรา</a:t>
              </a: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78" t="33686" r="75441" b="38448"/>
            <a:stretch/>
          </p:blipFill>
          <p:spPr>
            <a:xfrm>
              <a:off x="899592" y="4376513"/>
              <a:ext cx="840507" cy="1012809"/>
            </a:xfrm>
            <a:prstGeom prst="rect">
              <a:avLst/>
            </a:prstGeom>
          </p:spPr>
        </p:pic>
        <p:cxnSp>
          <p:nvCxnSpPr>
            <p:cNvPr id="75" name="Elbow Connector 74"/>
            <p:cNvCxnSpPr>
              <a:endCxn id="74" idx="0"/>
            </p:cNvCxnSpPr>
            <p:nvPr/>
          </p:nvCxnSpPr>
          <p:spPr>
            <a:xfrm flipV="1">
              <a:off x="1547664" y="4741333"/>
              <a:ext cx="2961984" cy="83997"/>
            </a:xfrm>
            <a:prstGeom prst="bentConnector4">
              <a:avLst>
                <a:gd name="adj1" fmla="val 49333"/>
                <a:gd name="adj2" fmla="val 372153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Oval 79"/>
          <p:cNvSpPr/>
          <p:nvPr/>
        </p:nvSpPr>
        <p:spPr>
          <a:xfrm>
            <a:off x="4955850" y="5084294"/>
            <a:ext cx="79007" cy="790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4995354" y="4607475"/>
            <a:ext cx="3009344" cy="812625"/>
            <a:chOff x="4995354" y="4607475"/>
            <a:chExt cx="3009344" cy="812625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52" t="45184" b="38696"/>
            <a:stretch/>
          </p:blipFill>
          <p:spPr>
            <a:xfrm>
              <a:off x="7452320" y="4607475"/>
              <a:ext cx="552378" cy="550884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5394326" y="5050768"/>
              <a:ext cx="21300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สารเสพติดประเภทกระตุ้น</a:t>
              </a:r>
            </a:p>
          </p:txBody>
        </p:sp>
        <p:cxnSp>
          <p:nvCxnSpPr>
            <p:cNvPr id="81" name="Elbow Connector 80"/>
            <p:cNvCxnSpPr>
              <a:stCxn id="59" idx="1"/>
              <a:endCxn id="80" idx="0"/>
            </p:cNvCxnSpPr>
            <p:nvPr/>
          </p:nvCxnSpPr>
          <p:spPr>
            <a:xfrm rot="10800000" flipV="1">
              <a:off x="4995354" y="4882916"/>
              <a:ext cx="2456966" cy="201377"/>
            </a:xfrm>
            <a:prstGeom prst="bentConnector2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027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tongchai.cha\Desktop\TOM\Private\infor\infographic37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68"/>
          <a:stretch/>
        </p:blipFill>
        <p:spPr bwMode="auto">
          <a:xfrm>
            <a:off x="1" y="5537200"/>
            <a:ext cx="9144000" cy="106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ongchai.cha\Desktop\TOM\Private\infor\infographic37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4061" y="3068960"/>
            <a:ext cx="5766101" cy="384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971600" y="1603300"/>
            <a:ext cx="7200800" cy="1609676"/>
          </a:xfrm>
          <a:prstGeom prst="roundRect">
            <a:avLst>
              <a:gd name="adj" fmla="val 412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43608" y="1772816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  เป็นสาเหตุที่ทำให้เกิดโรคติดต่อทางเพศสัมพันธ์ ได้แก่ โรคเอดส์ กามโรค โรคซิฟิลิส และโรคหนองใน สาเหตุมาจากการมีเพศสัมพันธ์ โดยไม่ใช้ถุงยางอนามัย การสำส่อนทางเพศ การมีเพศสัมพันธ์กับบุคคลที่มีพฤติกรรมเสี่ยง</a:t>
            </a:r>
          </a:p>
        </p:txBody>
      </p:sp>
      <p:grpSp>
        <p:nvGrpSpPr>
          <p:cNvPr id="15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2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3" name="Picture 2" descr="K:\TSM 3-A\Logo Aksorn\Aksorn Charoen Tat_2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Group 20"/>
          <p:cNvGrpSpPr/>
          <p:nvPr/>
        </p:nvGrpSpPr>
        <p:grpSpPr>
          <a:xfrm>
            <a:off x="323528" y="836712"/>
            <a:ext cx="3168352" cy="576064"/>
            <a:chOff x="899592" y="2852936"/>
            <a:chExt cx="3168352" cy="576064"/>
          </a:xfrm>
        </p:grpSpPr>
        <p:sp>
          <p:nvSpPr>
            <p:cNvPr id="25" name="Round Diagonal Corner Rectangle 24"/>
            <p:cNvSpPr/>
            <p:nvPr/>
          </p:nvSpPr>
          <p:spPr>
            <a:xfrm>
              <a:off x="899592" y="2852936"/>
              <a:ext cx="3168352" cy="576064"/>
            </a:xfrm>
            <a:prstGeom prst="round2DiagRect">
              <a:avLst/>
            </a:prstGeom>
            <a:solidFill>
              <a:srgbClr val="0070C0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51153" y="2905780"/>
              <a:ext cx="298026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พฤติกรรมเสี่ยงทางเพศ</a:t>
              </a:r>
            </a:p>
          </p:txBody>
        </p:sp>
      </p:grpSp>
      <p:pic>
        <p:nvPicPr>
          <p:cNvPr id="2055" name="Picture 7" descr="C:\Users\tongchai.cha\Desktop\TOM\Private\infor\infographic35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68960"/>
            <a:ext cx="2448272" cy="208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รูปภาพ 1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5837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2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3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5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23528" y="116632"/>
            <a:ext cx="8856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tx2"/>
                </a:solidFill>
                <a:latin typeface="TH Sarabun New" pitchFamily="34" charset="-34"/>
                <a:cs typeface="TH Sarabun New" pitchFamily="34" charset="-34"/>
              </a:rPr>
              <a:t>ปัจจัยเสี่ยง พฤติกรรมเสี่ยง และแนวทางการป้องกันความเสี่ยงต่อสุขภาพ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84722" y="980728"/>
            <a:ext cx="2331094" cy="511607"/>
            <a:chOff x="309378" y="1393612"/>
            <a:chExt cx="2331094" cy="511607"/>
          </a:xfrm>
        </p:grpSpPr>
        <p:sp>
          <p:nvSpPr>
            <p:cNvPr id="28" name="Rounded Rectangle 27"/>
            <p:cNvSpPr/>
            <p:nvPr/>
          </p:nvSpPr>
          <p:spPr>
            <a:xfrm>
              <a:off x="309378" y="1393612"/>
              <a:ext cx="2331094" cy="451212"/>
            </a:xfrm>
            <a:prstGeom prst="roundRect">
              <a:avLst>
                <a:gd name="adj" fmla="val 7456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3410" y="1412776"/>
              <a:ext cx="202010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600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ปัจจัยเสี่ยงต่อสุขภาพ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321607" y="1431940"/>
            <a:ext cx="7029495" cy="871180"/>
          </a:xfrm>
          <a:prstGeom prst="round2Same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      </a:t>
            </a:r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เป็นสถานการณ์ การกระทำ หรือสิ่งแวดล้อมที่ส่งผลให้ประชาชนมีโอกาสเสี่ยงต่อ</a:t>
            </a:r>
          </a:p>
          <a:p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การเกิดโรคมีอยู่มากมาย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56613" y="2439688"/>
            <a:ext cx="7569172" cy="1104621"/>
            <a:chOff x="856613" y="2439688"/>
            <a:chExt cx="7569172" cy="1104621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86" t="50000" r="30300" b="27396"/>
            <a:stretch/>
          </p:blipFill>
          <p:spPr>
            <a:xfrm>
              <a:off x="856613" y="2439688"/>
              <a:ext cx="1051091" cy="855026"/>
            </a:xfrm>
            <a:prstGeom prst="round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1985370" y="2783722"/>
              <a:ext cx="768940" cy="166957"/>
              <a:chOff x="1985370" y="3196606"/>
              <a:chExt cx="768940" cy="166957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1985370" y="3280085"/>
                <a:ext cx="657936" cy="0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2587353" y="3196606"/>
                <a:ext cx="166957" cy="1669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2801166" y="2554634"/>
              <a:ext cx="5624619" cy="989675"/>
              <a:chOff x="2801166" y="2967518"/>
              <a:chExt cx="5624619" cy="989675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2801166" y="2967518"/>
                <a:ext cx="5549936" cy="965537"/>
              </a:xfrm>
              <a:prstGeom prst="roundRect">
                <a:avLst>
                  <a:gd name="adj" fmla="val 7671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843808" y="3033863"/>
                <a:ext cx="558197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b="1" dirty="0">
                    <a:latin typeface="TH Sarabun New" pitchFamily="34" charset="-34"/>
                    <a:cs typeface="TH Sarabun New" pitchFamily="34" charset="-34"/>
                  </a:rPr>
                  <a:t>พันธุกรรม  </a:t>
                </a:r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เป็นลักษณะความผิดปกติที่ได้รับจากการถ่ายทอดยีน บางลักษณะไม่ส่งผล</a:t>
                </a:r>
              </a:p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กระทบต่อสุขภาพ แต่บางลักษณะส่งผลต่อสุขภาพโดยตรง เช่น โรคเบาหวาน โรคธลัสซีเมีย</a:t>
                </a:r>
              </a:p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ภาวะพร่องเอนไซม์ จี-6-พีดี</a:t>
                </a: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971600" y="4816316"/>
            <a:ext cx="7454184" cy="1080120"/>
            <a:chOff x="971600" y="4816316"/>
            <a:chExt cx="7454184" cy="108012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34" t="7140" r="4910" b="53033"/>
            <a:stretch/>
          </p:blipFill>
          <p:spPr>
            <a:xfrm>
              <a:off x="971600" y="4816316"/>
              <a:ext cx="1013770" cy="993052"/>
            </a:xfrm>
            <a:prstGeom prst="rect">
              <a:avLst/>
            </a:prstGeom>
          </p:spPr>
        </p:pic>
        <p:grpSp>
          <p:nvGrpSpPr>
            <p:cNvPr id="50" name="Group 49"/>
            <p:cNvGrpSpPr/>
            <p:nvPr/>
          </p:nvGrpSpPr>
          <p:grpSpPr>
            <a:xfrm>
              <a:off x="2822486" y="4906761"/>
              <a:ext cx="5603298" cy="989675"/>
              <a:chOff x="2801166" y="2967518"/>
              <a:chExt cx="5603298" cy="989675"/>
            </a:xfrm>
          </p:grpSpPr>
          <p:sp>
            <p:nvSpPr>
              <p:cNvPr id="51" name="Rounded Rectangle 50"/>
              <p:cNvSpPr/>
              <p:nvPr/>
            </p:nvSpPr>
            <p:spPr>
              <a:xfrm>
                <a:off x="2801166" y="2967518"/>
                <a:ext cx="5549936" cy="965537"/>
              </a:xfrm>
              <a:prstGeom prst="roundRect">
                <a:avLst>
                  <a:gd name="adj" fmla="val 7671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843807" y="3033863"/>
                <a:ext cx="556065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800" b="1" dirty="0">
                    <a:latin typeface="TH Sarabun New" pitchFamily="34" charset="-34"/>
                    <a:cs typeface="TH Sarabun New" pitchFamily="34" charset="-34"/>
                  </a:rPr>
                  <a:t>เศรษฐกิจ  </a:t>
                </a:r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เป็นปัจจัยเสี่ยงท่ส่งผลต่อสุขภาพ เนื่องจากการมีรายได้น้อย การใช้จ่ายฟุ่มเฟือย การติดพนัน การมีหนี้สิน จึงมีเงินมาใช้จ่ายไม่เพียงพอกับการบริโภค หรือได้รับคุณภาพต่ำ ไม่มีคุณค่าทางโภชนาการ ขาดแคลนเครื่องนุ่งห่ม ที่อยู่อาสัยคับแคบ </a:t>
                </a: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1979712" y="5267814"/>
              <a:ext cx="768940" cy="166957"/>
              <a:chOff x="1985370" y="3196606"/>
              <a:chExt cx="768940" cy="166957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1985370" y="3280085"/>
                <a:ext cx="657936" cy="0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55" name="Oval 54"/>
              <p:cNvSpPr/>
              <p:nvPr/>
            </p:nvSpPr>
            <p:spPr>
              <a:xfrm>
                <a:off x="2587353" y="3196606"/>
                <a:ext cx="166957" cy="1669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827586" y="3740739"/>
            <a:ext cx="7251102" cy="965537"/>
            <a:chOff x="827586" y="3740739"/>
            <a:chExt cx="7251102" cy="96553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0831" b="47923" l="8786" r="274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7" t="30528" r="74400" b="52104"/>
            <a:stretch/>
          </p:blipFill>
          <p:spPr>
            <a:xfrm>
              <a:off x="7164288" y="3780087"/>
              <a:ext cx="914400" cy="910980"/>
            </a:xfrm>
            <a:prstGeom prst="rect">
              <a:avLst/>
            </a:prstGeom>
          </p:spPr>
        </p:pic>
        <p:grpSp>
          <p:nvGrpSpPr>
            <p:cNvPr id="47" name="Group 46"/>
            <p:cNvGrpSpPr/>
            <p:nvPr/>
          </p:nvGrpSpPr>
          <p:grpSpPr>
            <a:xfrm>
              <a:off x="827586" y="3740739"/>
              <a:ext cx="5549936" cy="965537"/>
              <a:chOff x="2801166" y="2967518"/>
              <a:chExt cx="5549936" cy="965537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2801166" y="2967518"/>
                <a:ext cx="5549936" cy="965537"/>
              </a:xfrm>
              <a:prstGeom prst="roundRect">
                <a:avLst>
                  <a:gd name="adj" fmla="val 7671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843808" y="3033863"/>
                <a:ext cx="54299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800" b="1" dirty="0">
                    <a:latin typeface="TH Sarabun New" pitchFamily="34" charset="-34"/>
                    <a:cs typeface="TH Sarabun New" pitchFamily="34" charset="-34"/>
                  </a:rPr>
                  <a:t>สิ่งแวดล้อม  </a:t>
                </a:r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เป็นสิ่งที่อยู่รอบตัวเรา มีอิทธิพลต่อการดำเนินชีวิตเป็นอย่างมาก มีทั้งทาง</a:t>
                </a:r>
              </a:p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กายภาพ และทางชีวภาพ</a:t>
                </a: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 flipH="1">
              <a:off x="6395348" y="4185270"/>
              <a:ext cx="768940" cy="166957"/>
              <a:chOff x="1985370" y="3196606"/>
              <a:chExt cx="768940" cy="166957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1985370" y="3280085"/>
                <a:ext cx="657936" cy="0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58" name="Oval 57"/>
              <p:cNvSpPr/>
              <p:nvPr/>
            </p:nvSpPr>
            <p:spPr>
              <a:xfrm>
                <a:off x="2587353" y="3196606"/>
                <a:ext cx="166957" cy="1669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</p:grpSp>
      <p:pic>
        <p:nvPicPr>
          <p:cNvPr id="36" name="รูปภาพ 1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083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84721" y="836712"/>
            <a:ext cx="4668028" cy="511607"/>
            <a:chOff x="309377" y="1393612"/>
            <a:chExt cx="4668028" cy="511607"/>
          </a:xfrm>
        </p:grpSpPr>
        <p:sp>
          <p:nvSpPr>
            <p:cNvPr id="13" name="Rounded Rectangle 12"/>
            <p:cNvSpPr/>
            <p:nvPr/>
          </p:nvSpPr>
          <p:spPr>
            <a:xfrm>
              <a:off x="309377" y="1393612"/>
              <a:ext cx="4668027" cy="451212"/>
            </a:xfrm>
            <a:prstGeom prst="roundRect">
              <a:avLst>
                <a:gd name="adj" fmla="val 7456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3410" y="1412776"/>
              <a:ext cx="452399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600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แนวทางการป้องกันและแก้ไขความเสี่ยงต่อสุขภาพ</a:t>
              </a: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728754" y="1575956"/>
            <a:ext cx="7992852" cy="3725252"/>
          </a:xfrm>
          <a:prstGeom prst="roundRect">
            <a:avLst>
              <a:gd name="adj" fmla="val 60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584" y="1719972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ตระหนักถึงคุณค่าของการมีสุขภาพดี  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มีพฤติกรรมสุขภาพที่เอื้อต่อการมีสุขภาพดี และพยายามหมั่นศึกษาหาความรู้เกี่ยวกับสุขภาพอยู่เสมอ เพื่อให้รู้เท่าทันเกี่ยวกับโรคต่างๆ และสามารถปฏิบัติในการป้องกันและแก้ไขได้อย่างทันท่วงที</a:t>
            </a: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 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7584" y="2888035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มีทักษะชีวิตในการจัดการกับปัจจัยเสี่ยงและพฤติกรรมเสี่ยงต่อสุขภาพต่างๆ 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ใช้ประสบการณ์ในการดำเนินชีวิตให้เกิดประโยชน์ คิดวิเคราะห์อยู่เสมอว่าสิ่งใดควรทำต่อการมีสุขภาพที่ดี และสิ่งใดที่ก่อให้เกิดความเสี่ยงต่อสุขภาพ เพื่อหลีกเลี่ยงปัจจัยเสี่ยงและพฤติกรรมเสี่ยงต่อสุขภาพ และสิ่งมีชีวิตอยู่ในสังคมได้อย่างมีความสุข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7584" y="4024228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มีทักษะในการปฏิเสธที่ดี 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หรือที่เรียกว่า “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Just Say No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” เป็นทักษะสำคัญในการเอาตัวรอด หรือหลีกเลี่ยงต่อปัจจัยเสี่ยงและพฤติกรรมเสี่ยงที่ส่งผลกระทบต่อสุขภาพของตนเอง เช่น การปฏิเสธที่จะไม่อยู่ในสถานการณ์เสี่ยงต่อการมีเพศสัมพันธ์ การหลีกเลี่ยงการดื่มเครื่องดื่มแอลกอฮอล์และสารเสพติด</a:t>
            </a:r>
          </a:p>
        </p:txBody>
      </p:sp>
      <p:grpSp>
        <p:nvGrpSpPr>
          <p:cNvPr id="23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4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5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3614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4572000" y="1556792"/>
            <a:ext cx="4572000" cy="53009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56792"/>
            <a:ext cx="4572000" cy="53012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909" y="840911"/>
            <a:ext cx="5598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chemeClr val="accent4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ความสัมพันธ์ของการดื่มเครื่องดื่มแอลกอฮอล์ต่อสุขภาพ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608672" y="1297071"/>
            <a:ext cx="6131680" cy="795789"/>
            <a:chOff x="1619672" y="1364130"/>
            <a:chExt cx="6131680" cy="795789"/>
          </a:xfrm>
        </p:grpSpPr>
        <p:sp>
          <p:nvSpPr>
            <p:cNvPr id="12" name="Rounded Rectangle 11"/>
            <p:cNvSpPr/>
            <p:nvPr/>
          </p:nvSpPr>
          <p:spPr>
            <a:xfrm>
              <a:off x="1619672" y="1364130"/>
              <a:ext cx="6120680" cy="79578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91680" y="1424970"/>
              <a:ext cx="605967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      เครื่องดื่มที่มีแอลกอฮอล์ หรือสุรา เป็นสารเสพติดชนิดหนึ่งซึ่งมีผลต่อการทำงานของ</a:t>
              </a:r>
            </a:p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ระบบต่างๆ ภายในร่างกายที่สรุปได้ดังนี้</a:t>
              </a:r>
            </a:p>
          </p:txBody>
        </p:sp>
      </p:grpSp>
      <p:grpSp>
        <p:nvGrpSpPr>
          <p:cNvPr id="32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43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4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188" y="2348880"/>
            <a:ext cx="3780422" cy="4030002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2697315" y="2433065"/>
            <a:ext cx="938581" cy="25450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413141" y="2376746"/>
            <a:ext cx="938581" cy="32124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79399" y="2204864"/>
            <a:ext cx="4300091" cy="1357922"/>
            <a:chOff x="4579399" y="2204864"/>
            <a:chExt cx="4300091" cy="1357922"/>
          </a:xfrm>
        </p:grpSpPr>
        <p:sp>
          <p:nvSpPr>
            <p:cNvPr id="40" name="TextBox 39"/>
            <p:cNvSpPr txBox="1"/>
            <p:nvPr/>
          </p:nvSpPr>
          <p:spPr>
            <a:xfrm>
              <a:off x="6444208" y="2204864"/>
              <a:ext cx="2435282" cy="1354217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สมอง </a:t>
              </a: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เมื่อดื่มเครื่องดื่มที่มีแอลกอฮอล์</a:t>
              </a:r>
            </a:p>
            <a:p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ในปริมาณมากเป็นประจำ จะส่งผลหระทบ</a:t>
              </a:r>
            </a:p>
            <a:p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ต่อสมอง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โรคสมองพิการ มีอาการสมองเสื่อม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โรคพิษสุราเรื้อรัง  มีอาการพูดไม่ชัด</a:t>
              </a:r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01" b="76772"/>
            <a:stretch/>
          </p:blipFill>
          <p:spPr>
            <a:xfrm>
              <a:off x="5220072" y="2433065"/>
              <a:ext cx="1240910" cy="1129721"/>
            </a:xfrm>
            <a:prstGeom prst="rect">
              <a:avLst/>
            </a:prstGeom>
          </p:spPr>
        </p:pic>
        <p:cxnSp>
          <p:nvCxnSpPr>
            <p:cNvPr id="8" name="Elbow Connector 7"/>
            <p:cNvCxnSpPr/>
            <p:nvPr/>
          </p:nvCxnSpPr>
          <p:spPr>
            <a:xfrm>
              <a:off x="4579399" y="2708920"/>
              <a:ext cx="833742" cy="277424"/>
            </a:xfrm>
            <a:prstGeom prst="bentConnector3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28507" y="2188602"/>
            <a:ext cx="4492970" cy="1600438"/>
            <a:chOff x="228507" y="2188602"/>
            <a:chExt cx="4492970" cy="1600438"/>
          </a:xfrm>
        </p:grpSpPr>
        <p:sp>
          <p:nvSpPr>
            <p:cNvPr id="26" name="TextBox 25"/>
            <p:cNvSpPr txBox="1"/>
            <p:nvPr/>
          </p:nvSpPr>
          <p:spPr>
            <a:xfrm>
              <a:off x="228507" y="2188602"/>
              <a:ext cx="2399277" cy="1600438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หัวใจ </a:t>
              </a: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เอทิลแอลกอฮอร์ที่อยู่ในสุราจะไปกระตุ้นหัวใจ จะส่งผลกระทบต่อหัวใจ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ทำให้หัวใจเต้นเร็วและทำให้ความดันโลหิตสูง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ทำให้เส้นเลือกในสมองแตกตนเป็นอัมพาตหรือเสียชีวิต</a:t>
              </a:r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92" r="75771" b="63958"/>
            <a:stretch/>
          </p:blipFill>
          <p:spPr>
            <a:xfrm>
              <a:off x="2664780" y="2376746"/>
              <a:ext cx="1115132" cy="1219196"/>
            </a:xfrm>
            <a:prstGeom prst="rect">
              <a:avLst/>
            </a:prstGeom>
          </p:spPr>
        </p:pic>
        <p:cxnSp>
          <p:nvCxnSpPr>
            <p:cNvPr id="67" name="Elbow Connector 66"/>
            <p:cNvCxnSpPr/>
            <p:nvPr/>
          </p:nvCxnSpPr>
          <p:spPr>
            <a:xfrm>
              <a:off x="3635896" y="2986344"/>
              <a:ext cx="1085581" cy="442656"/>
            </a:xfrm>
            <a:prstGeom prst="bentConnector3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228507" y="4087680"/>
            <a:ext cx="4276946" cy="1169396"/>
            <a:chOff x="228507" y="4087680"/>
            <a:chExt cx="4276946" cy="1169396"/>
          </a:xfrm>
        </p:grpSpPr>
        <p:sp>
          <p:nvSpPr>
            <p:cNvPr id="28" name="TextBox 27"/>
            <p:cNvSpPr txBox="1"/>
            <p:nvPr/>
          </p:nvSpPr>
          <p:spPr>
            <a:xfrm>
              <a:off x="228507" y="4149080"/>
              <a:ext cx="2399277" cy="1107996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ตับ </a:t>
              </a: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เป็นอวัยวะที่คอยรับพิษจากสุรามากที่สุด เมื่อดื่มประจำจะส่งผลกระทบต่อตับ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ภาวะตับแข็ง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โรคมะเร็งตับ</a:t>
              </a: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452" r="74666" b="37766"/>
            <a:stretch/>
          </p:blipFill>
          <p:spPr>
            <a:xfrm>
              <a:off x="2694505" y="4216526"/>
              <a:ext cx="1085407" cy="1040550"/>
            </a:xfrm>
            <a:prstGeom prst="rect">
              <a:avLst/>
            </a:prstGeom>
          </p:spPr>
        </p:pic>
        <p:cxnSp>
          <p:nvCxnSpPr>
            <p:cNvPr id="68" name="Elbow Connector 67"/>
            <p:cNvCxnSpPr>
              <a:stCxn id="63" idx="0"/>
            </p:cNvCxnSpPr>
            <p:nvPr/>
          </p:nvCxnSpPr>
          <p:spPr>
            <a:xfrm rot="5400000" flipH="1" flipV="1">
              <a:off x="3806908" y="3517981"/>
              <a:ext cx="128846" cy="1268244"/>
            </a:xfrm>
            <a:prstGeom prst="bentConnector2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4669012" y="3689156"/>
            <a:ext cx="4210479" cy="1107996"/>
            <a:chOff x="4669012" y="3689156"/>
            <a:chExt cx="4210479" cy="1107996"/>
          </a:xfrm>
        </p:grpSpPr>
        <p:sp>
          <p:nvSpPr>
            <p:cNvPr id="41" name="TextBox 40"/>
            <p:cNvSpPr txBox="1"/>
            <p:nvPr/>
          </p:nvSpPr>
          <p:spPr>
            <a:xfrm>
              <a:off x="6444209" y="3689156"/>
              <a:ext cx="2435282" cy="1107996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กระเพาะอาหาร </a:t>
              </a: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เมื่อดื่มในปริมาณมากๆ จะส่งผลกระทบต่อกระเพาะอาหาร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เลือดออกในกระเพาะอาหาร อาเจียน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โรคมะเร็งในกระเพาะอาหาร</a:t>
              </a:r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20" t="28959" b="46615"/>
            <a:stretch/>
          </p:blipFill>
          <p:spPr>
            <a:xfrm>
              <a:off x="5292080" y="3742686"/>
              <a:ext cx="1046733" cy="1054466"/>
            </a:xfrm>
            <a:prstGeom prst="rect">
              <a:avLst/>
            </a:prstGeom>
          </p:spPr>
        </p:pic>
        <p:cxnSp>
          <p:nvCxnSpPr>
            <p:cNvPr id="69" name="Elbow Connector 68"/>
            <p:cNvCxnSpPr>
              <a:endCxn id="65" idx="0"/>
            </p:cNvCxnSpPr>
            <p:nvPr/>
          </p:nvCxnSpPr>
          <p:spPr>
            <a:xfrm flipV="1">
              <a:off x="4669012" y="3742686"/>
              <a:ext cx="1146435" cy="240307"/>
            </a:xfrm>
            <a:prstGeom prst="bentConnector4">
              <a:avLst>
                <a:gd name="adj1" fmla="val 27174"/>
                <a:gd name="adj2" fmla="val 195128"/>
              </a:avLst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4707137" y="4170906"/>
            <a:ext cx="4172354" cy="2161431"/>
            <a:chOff x="4707137" y="4170906"/>
            <a:chExt cx="4172354" cy="2161431"/>
          </a:xfrm>
        </p:grpSpPr>
        <p:sp>
          <p:nvSpPr>
            <p:cNvPr id="42" name="TextBox 41"/>
            <p:cNvSpPr txBox="1"/>
            <p:nvPr/>
          </p:nvSpPr>
          <p:spPr>
            <a:xfrm>
              <a:off x="6444209" y="4978120"/>
              <a:ext cx="2435282" cy="1354217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ไต </a:t>
              </a: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เมื่อดื่มเครื่องดื่มที่มีแอลกอฮอล์เป็นประจำ จะส่งผลกระทบต่อไต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เกิดความผิดปกติในการผลิตออร์โมนจากไต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เกิดภาวะไตวายเฉียบพลันขึ้น</a:t>
              </a: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31" t="53385" b="21035"/>
            <a:stretch/>
          </p:blipFill>
          <p:spPr>
            <a:xfrm>
              <a:off x="5292080" y="5013176"/>
              <a:ext cx="1121346" cy="1152128"/>
            </a:xfrm>
            <a:prstGeom prst="rect">
              <a:avLst/>
            </a:prstGeom>
          </p:spPr>
        </p:pic>
        <p:cxnSp>
          <p:nvCxnSpPr>
            <p:cNvPr id="70" name="Elbow Connector 69"/>
            <p:cNvCxnSpPr/>
            <p:nvPr/>
          </p:nvCxnSpPr>
          <p:spPr>
            <a:xfrm rot="16200000" flipH="1">
              <a:off x="4693629" y="4184414"/>
              <a:ext cx="1202310" cy="1175293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Straight Connector 70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323529" y="116632"/>
            <a:ext cx="8820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tx2"/>
                </a:solidFill>
                <a:latin typeface="TH Sarabun New" pitchFamily="34" charset="-34"/>
                <a:cs typeface="TH Sarabun New" pitchFamily="34" charset="-34"/>
              </a:rPr>
              <a:t>เครื่องดื่มแอลกอฮอล์ต่อสุขภาพและอุบัติเหตุ</a:t>
            </a:r>
          </a:p>
        </p:txBody>
      </p:sp>
      <p:pic>
        <p:nvPicPr>
          <p:cNvPr id="37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787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1606</Words>
  <Application>Microsoft Office PowerPoint</Application>
  <PresentationFormat>นำเสนอทางหน้าจอ (4:3)</PresentationFormat>
  <Paragraphs>161</Paragraphs>
  <Slides>14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21" baseType="lpstr">
      <vt:lpstr>Calibri</vt:lpstr>
      <vt:lpstr>Arial</vt:lpstr>
      <vt:lpstr>Angsana New</vt:lpstr>
      <vt:lpstr>TH Sarabun New Bold</vt:lpstr>
      <vt:lpstr>TH Sarabun New</vt:lpstr>
      <vt:lpstr>Cordia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Supapon Tasvad</dc:creator>
  <cp:lastModifiedBy>Taksaporn Seemek</cp:lastModifiedBy>
  <cp:revision>83</cp:revision>
  <dcterms:created xsi:type="dcterms:W3CDTF">2017-03-02T08:32:46Z</dcterms:created>
  <dcterms:modified xsi:type="dcterms:W3CDTF">2022-06-08T12:19:00Z</dcterms:modified>
</cp:coreProperties>
</file>