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80" r:id="rId2"/>
    <p:sldId id="266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  <p:embeddedFont>
      <p:font typeface="TH Sarabun New" panose="020B0500040200020003" pitchFamily="34" charset="-34"/>
      <p:regular r:id="rId33"/>
      <p:bold r:id="rId34"/>
      <p:italic r:id="rId35"/>
      <p:boldItalic r:id="rId36"/>
    </p:embeddedFont>
    <p:embeddedFont>
      <p:font typeface="TH Sarabun New Bold" panose="020B0500040200020003" pitchFamily="34" charset="-34"/>
      <p:bold r:id="rId3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6" autoAdjust="0"/>
    <p:restoredTop sz="94660"/>
  </p:normalViewPr>
  <p:slideViewPr>
    <p:cSldViewPr>
      <p:cViewPr varScale="1">
        <p:scale>
          <a:sx n="108" d="100"/>
          <a:sy n="108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310E-473A-42DA-B48B-6C7862C2BA77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6F49D-DEC7-4D19-A3F1-0C248D8C1A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25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198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5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87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68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48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1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59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09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64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94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18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16E8-4AC1-475D-A866-DC05299DCFAD}" type="datetimeFigureOut">
              <a:rPr lang="th-TH" smtClean="0"/>
              <a:t>08/06/65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6851B-5863-4A43-AE5D-D46A982530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44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id="{1998C6AB-BAC0-430B-A7B7-5830188A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id="{DDBFFF07-0BBB-49A4-9429-6398022B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id="{39AE80CF-656C-48D5-A95F-FEAC2508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id="{602ED050-CA78-4D53-8931-6D04C609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id="{50A42302-D467-49AF-9017-3869517C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id="{9BFCA49D-4204-489A-82CB-AB2B1519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565798CD-A744-4A97-8B54-1003086282A7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A7726B0-B7E2-426D-878C-7C77829AE385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529A7D7-1159-4C4D-81C1-A2196533A888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EE6A93E-42F5-43DD-98EC-3D6A58CD5602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ABA13C3-D934-41AD-848C-E945E69796A6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8DB1DAF-FED3-473D-9183-5789DD592F54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id="{04D3C81E-29D4-43B7-B689-D8230864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6942217-DC2B-486F-9230-C9C454CCA33E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id="{3EDCB8AF-48B3-4B88-AFF5-51FE1A33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CA0335D-8AC4-43DF-9D51-F7DC4462EF26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id="{40780717-508C-4D69-899B-194C508A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F1B487E-A35A-4BC0-8DC3-9FBD45567CE7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155398" y="1996969"/>
            <a:ext cx="2979549" cy="352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2" name="Round Diagonal Corner Rectangle 41"/>
          <p:cNvSpPr/>
          <p:nvPr/>
        </p:nvSpPr>
        <p:spPr>
          <a:xfrm>
            <a:off x="6309385" y="2204864"/>
            <a:ext cx="2799501" cy="47211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67823" y="1996969"/>
            <a:ext cx="2888354" cy="3520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Round Diagonal Corner Rectangle 40"/>
          <p:cNvSpPr/>
          <p:nvPr/>
        </p:nvSpPr>
        <p:spPr>
          <a:xfrm>
            <a:off x="3337229" y="2204864"/>
            <a:ext cx="2799501" cy="47211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93" y="1996969"/>
            <a:ext cx="3273963" cy="3520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8836" y="2204864"/>
            <a:ext cx="3160319" cy="47211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9144000" cy="121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14" name="Rectangle 13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118373"/>
              <a:ext cx="45223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/>
                  </a:solidFill>
                  <a:latin typeface="TH Sarabun New" pitchFamily="34" charset="-34"/>
                  <a:cs typeface="TH Sarabun New" pitchFamily="34" charset="-34"/>
                </a:rPr>
                <a:t>ขั้นตอนปฏิบัติในการช่วยฟื้นคืนชีพ</a:t>
              </a:r>
              <a:endParaRPr lang="th-TH" sz="36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6870" y="1340768"/>
            <a:ext cx="5885330" cy="576064"/>
            <a:chOff x="395536" y="2564904"/>
            <a:chExt cx="2531735" cy="576064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395536" y="2564904"/>
              <a:ext cx="2497858" cy="504056"/>
            </a:xfrm>
            <a:prstGeom prst="round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Round Diagonal Corner Rectangle 28"/>
            <p:cNvSpPr/>
            <p:nvPr/>
          </p:nvSpPr>
          <p:spPr>
            <a:xfrm>
              <a:off x="467543" y="2636912"/>
              <a:ext cx="2459728" cy="504056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accent3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เริ่มขั้นตอนช่วยเหลือตามหลักการของการช่วยฟื้นคืนชีพ</a:t>
              </a:r>
              <a:endParaRPr lang="th-TH" dirty="0">
                <a:solidFill>
                  <a:schemeClr val="accent3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8836" y="2276872"/>
            <a:ext cx="3261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ขั้นตอนที่ ๑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Airway :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การเปิดทางเดินหายใจ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3" y="2996952"/>
            <a:ext cx="1903762" cy="186597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257188" y="2276872"/>
            <a:ext cx="2956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ขั้นตอนที่ ๒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Breathing :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การช่วยหายใจ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79936" y="2276872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ขั้นตอนที่ ๓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Circulation :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การนวดหัวใจ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75" y="2996952"/>
            <a:ext cx="2229604" cy="18391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39" y="2767569"/>
            <a:ext cx="1983937" cy="2324735"/>
          </a:xfrm>
          <a:prstGeom prst="rect">
            <a:avLst/>
          </a:prstGeom>
        </p:spPr>
      </p:pic>
      <p:grpSp>
        <p:nvGrpSpPr>
          <p:cNvPr id="4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5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25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93" y="1996969"/>
            <a:ext cx="9144000" cy="3520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9144000" cy="121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14" name="Rectangle 13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118373"/>
              <a:ext cx="45223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/>
                  </a:solidFill>
                  <a:latin typeface="TH Sarabun New" pitchFamily="34" charset="-34"/>
                  <a:cs typeface="TH Sarabun New" pitchFamily="34" charset="-34"/>
                </a:rPr>
                <a:t>ขั้นตอนปฏิบัติในการช่วยฟื้นคืนชีพ</a:t>
              </a:r>
              <a:endParaRPr lang="th-TH" sz="36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77012" y="1484779"/>
            <a:ext cx="0" cy="2880322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77012" y="1484779"/>
            <a:ext cx="6213124" cy="576067"/>
            <a:chOff x="577012" y="1484779"/>
            <a:chExt cx="6213124" cy="576067"/>
          </a:xfrm>
        </p:grpSpPr>
        <p:sp>
          <p:nvSpPr>
            <p:cNvPr id="25" name="Round Same Side Corner Rectangle 24"/>
            <p:cNvSpPr/>
            <p:nvPr/>
          </p:nvSpPr>
          <p:spPr>
            <a:xfrm flipV="1">
              <a:off x="683568" y="1484779"/>
              <a:ext cx="6106568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3569" y="1601505"/>
              <a:ext cx="5472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  ผู้ช่วยเหลือจะต้องนวดหัวใจและช่วยหายใจผู้ป่วยด้วยวิธีปากต่อปากสลับกัน</a:t>
              </a:r>
            </a:p>
          </p:txBody>
        </p:sp>
        <p:cxnSp>
          <p:nvCxnSpPr>
            <p:cNvPr id="6" name="Straight Connector 5"/>
            <p:cNvCxnSpPr>
              <a:stCxn id="34" idx="1"/>
            </p:cNvCxnSpPr>
            <p:nvPr/>
          </p:nvCxnSpPr>
          <p:spPr>
            <a:xfrm flipH="1">
              <a:off x="577012" y="1801560"/>
              <a:ext cx="10655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7011" y="2132852"/>
            <a:ext cx="8171452" cy="576067"/>
            <a:chOff x="577011" y="2132852"/>
            <a:chExt cx="8171452" cy="576067"/>
          </a:xfrm>
        </p:grpSpPr>
        <p:sp>
          <p:nvSpPr>
            <p:cNvPr id="19" name="Round Same Side Corner Rectangle 18"/>
            <p:cNvSpPr/>
            <p:nvPr/>
          </p:nvSpPr>
          <p:spPr>
            <a:xfrm flipV="1">
              <a:off x="683568" y="2132852"/>
              <a:ext cx="6768752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2249578"/>
              <a:ext cx="8064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 โดยนวดหัวใจด้วยการนับจำนวนครั้งที่กดเป็น ๑ และ ๒ และ ๓ ไปจนครบ ๓๐ ครั้ง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577011" y="2420888"/>
              <a:ext cx="10655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77011" y="2780925"/>
            <a:ext cx="8171453" cy="576067"/>
            <a:chOff x="577011" y="2780925"/>
            <a:chExt cx="8171453" cy="57606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683568" y="2780925"/>
              <a:ext cx="8064896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3568" y="2897650"/>
              <a:ext cx="8064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แล้วจึงสลับกับการช่วยหายใจด้วยวิธีการปากต่อปาก ๒ ครั้ง ซึ่งถือเป็น ๑ รอบ โดยภายหลังที่ปฏิบัติครบ ๔ รอบ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577011" y="3068960"/>
              <a:ext cx="10655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77011" y="3428996"/>
            <a:ext cx="8171452" cy="576067"/>
            <a:chOff x="577011" y="3428996"/>
            <a:chExt cx="8171452" cy="576067"/>
          </a:xfrm>
        </p:grpSpPr>
        <p:sp>
          <p:nvSpPr>
            <p:cNvPr id="31" name="Round Same Side Corner Rectangle 30"/>
            <p:cNvSpPr/>
            <p:nvPr/>
          </p:nvSpPr>
          <p:spPr>
            <a:xfrm flipV="1">
              <a:off x="683568" y="3428996"/>
              <a:ext cx="6768752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568" y="3545722"/>
              <a:ext cx="8064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ให้ตรวจชีพจรและการหายใจอีกครั้ง แต่ถ้าคลำชีพจรไม่พบให้กดหน้าอกต่อไป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577011" y="3717032"/>
              <a:ext cx="10655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7011" y="4077068"/>
            <a:ext cx="8171452" cy="576067"/>
            <a:chOff x="577011" y="4077068"/>
            <a:chExt cx="8171452" cy="576067"/>
          </a:xfrm>
        </p:grpSpPr>
        <p:sp>
          <p:nvSpPr>
            <p:cNvPr id="33" name="Round Same Side Corner Rectangle 32"/>
            <p:cNvSpPr/>
            <p:nvPr/>
          </p:nvSpPr>
          <p:spPr>
            <a:xfrm flipV="1">
              <a:off x="683568" y="4077068"/>
              <a:ext cx="6106568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3568" y="4193794"/>
              <a:ext cx="8064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หรือถ้าคลำชีพจรได้แต่ผู้ป่วยไม่หายใจ ให้ใช้วิธีการช่วยหายใจด้วยวิธีปากต่อปากต่อไป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577011" y="4365104"/>
              <a:ext cx="10655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6871" y="980728"/>
            <a:ext cx="3169310" cy="576064"/>
            <a:chOff x="395536" y="2564904"/>
            <a:chExt cx="2531735" cy="576064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395536" y="2564904"/>
              <a:ext cx="2497858" cy="504056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Round Diagonal Corner Rectangle 28"/>
            <p:cNvSpPr/>
            <p:nvPr/>
          </p:nvSpPr>
          <p:spPr>
            <a:xfrm>
              <a:off x="467543" y="2636912"/>
              <a:ext cx="2459728" cy="504056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accent2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กรณีที่มีผู้ช่วยเหลือคนเดียว</a:t>
              </a:r>
              <a:endParaRPr lang="th-TH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5" name="Picture 2" descr="C:\Users\tongchai.cha\Desktop\TOM\Private\infor\infographic37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39"/>
          <a:stretch/>
        </p:blipFill>
        <p:spPr bwMode="auto">
          <a:xfrm>
            <a:off x="7308304" y="3068960"/>
            <a:ext cx="1106875" cy="36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1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93" y="1996969"/>
            <a:ext cx="9144000" cy="3520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9144000" cy="121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14" name="Rectangle 13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118373"/>
              <a:ext cx="45223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/>
                  </a:solidFill>
                  <a:latin typeface="TH Sarabun New" pitchFamily="34" charset="-34"/>
                  <a:cs typeface="TH Sarabun New" pitchFamily="34" charset="-34"/>
                </a:rPr>
                <a:t>ขั้นตอนปฏิบัติในการช่วยฟื้นคืนชีพ</a:t>
              </a:r>
              <a:endParaRPr lang="th-TH" sz="36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77012" y="1484779"/>
            <a:ext cx="0" cy="2880322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77012" y="1484778"/>
            <a:ext cx="6875308" cy="576067"/>
            <a:chOff x="577012" y="1484778"/>
            <a:chExt cx="6875308" cy="576067"/>
          </a:xfrm>
        </p:grpSpPr>
        <p:sp>
          <p:nvSpPr>
            <p:cNvPr id="25" name="Round Same Side Corner Rectangle 24"/>
            <p:cNvSpPr/>
            <p:nvPr/>
          </p:nvSpPr>
          <p:spPr>
            <a:xfrm flipV="1">
              <a:off x="683568" y="1484778"/>
              <a:ext cx="6768752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3569" y="1601505"/>
              <a:ext cx="5472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ให้ผู้นวดหัวใจกด ๕ ครั้ง ติดต่อกันเป็นจังหวะโดยไม่หยุดเป็น ๑ ๒ ๓ ๔ ๕</a:t>
              </a:r>
            </a:p>
          </p:txBody>
        </p:sp>
        <p:cxnSp>
          <p:nvCxnSpPr>
            <p:cNvPr id="6" name="Straight Connector 5"/>
            <p:cNvCxnSpPr>
              <a:stCxn id="34" idx="1"/>
            </p:cNvCxnSpPr>
            <p:nvPr/>
          </p:nvCxnSpPr>
          <p:spPr>
            <a:xfrm flipH="1">
              <a:off x="577012" y="1801560"/>
              <a:ext cx="1065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7011" y="2132851"/>
            <a:ext cx="8171452" cy="576067"/>
            <a:chOff x="577011" y="2132851"/>
            <a:chExt cx="8171452" cy="576067"/>
          </a:xfrm>
        </p:grpSpPr>
        <p:sp>
          <p:nvSpPr>
            <p:cNvPr id="19" name="Round Same Side Corner Rectangle 18"/>
            <p:cNvSpPr/>
            <p:nvPr/>
          </p:nvSpPr>
          <p:spPr>
            <a:xfrm flipV="1">
              <a:off x="683568" y="2132851"/>
              <a:ext cx="5328592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2249578"/>
              <a:ext cx="8064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ส่วนผู้ช่วยหายใจจะต้องช่วยหายใจให้ได้จังหวะพอเหมาะ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577011" y="2420888"/>
              <a:ext cx="1065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77011" y="2780924"/>
            <a:ext cx="8171452" cy="576067"/>
            <a:chOff x="577011" y="2780924"/>
            <a:chExt cx="8171452" cy="576067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683568" y="2780924"/>
              <a:ext cx="5112568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3568" y="2897650"/>
              <a:ext cx="8064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โดยเมื่อผู้นวดหัวใจกดครั้งที่ ๕ แล้วให้ผู้ช่วยหายใจเป่าลมเข้าปากผู้ป่วย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577011" y="3068960"/>
              <a:ext cx="1065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77011" y="3428995"/>
            <a:ext cx="8171452" cy="576067"/>
            <a:chOff x="577011" y="3428995"/>
            <a:chExt cx="8171452" cy="576067"/>
          </a:xfrm>
        </p:grpSpPr>
        <p:sp>
          <p:nvSpPr>
            <p:cNvPr id="31" name="Round Same Side Corner Rectangle 30"/>
            <p:cNvSpPr/>
            <p:nvPr/>
          </p:nvSpPr>
          <p:spPr>
            <a:xfrm flipV="1">
              <a:off x="683568" y="3428995"/>
              <a:ext cx="5328592" cy="576067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568" y="3545722"/>
              <a:ext cx="8064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จากนั้นผู้นวดหัวใจก็จะนับครั้งที่ ๑ ใหม่จนถึง ๕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577011" y="3717032"/>
              <a:ext cx="1065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7011" y="4077067"/>
            <a:ext cx="8171452" cy="824613"/>
            <a:chOff x="577011" y="4077067"/>
            <a:chExt cx="8171452" cy="824613"/>
          </a:xfrm>
        </p:grpSpPr>
        <p:sp>
          <p:nvSpPr>
            <p:cNvPr id="33" name="Round Same Side Corner Rectangle 32"/>
            <p:cNvSpPr/>
            <p:nvPr/>
          </p:nvSpPr>
          <p:spPr>
            <a:xfrm flipV="1">
              <a:off x="683568" y="4077067"/>
              <a:ext cx="6768752" cy="82461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3568" y="4193794"/>
              <a:ext cx="8064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แล้วผู้ช่วยหายใจก็ช่วยหายใจเวียนไปเรื่อยๆ ซึ่งควรมีการให้สัญญาณล่วงหน้าและแลกเปลี่ยนหน้าที่</a:t>
              </a:r>
            </a:p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กันอย่างรวดเร็ว โดยไม่ทำให้การช่วยฟื้นคืนชีพหยุดชะงัก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577011" y="4365104"/>
              <a:ext cx="10655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6871" y="980728"/>
            <a:ext cx="3169310" cy="576064"/>
            <a:chOff x="395536" y="2564904"/>
            <a:chExt cx="2531735" cy="576064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395536" y="2564904"/>
              <a:ext cx="2497858" cy="504056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Round Diagonal Corner Rectangle 28"/>
            <p:cNvSpPr/>
            <p:nvPr/>
          </p:nvSpPr>
          <p:spPr>
            <a:xfrm>
              <a:off x="467543" y="2636912"/>
              <a:ext cx="2459728" cy="504056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กรณีที่มีผู้ช่วยเหลือคน ๒ คน</a:t>
              </a:r>
              <a:endParaRPr lang="th-TH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5" name="Picture 2" descr="C:\Users\tongchai.cha\Desktop\TOM\Private\infor\infographic37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9" t="1502" b="-1502"/>
          <a:stretch/>
        </p:blipFill>
        <p:spPr bwMode="auto">
          <a:xfrm>
            <a:off x="7889125" y="3070397"/>
            <a:ext cx="1106875" cy="36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2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1" name="Rectangle 50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67744" y="118373"/>
              <a:ext cx="52758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วิธีการช่วยฟื้นคืนชีพในสถานการณ์ต่างๆ</a:t>
              </a:r>
            </a:p>
          </p:txBody>
        </p:sp>
      </p:grpSp>
      <p:sp>
        <p:nvSpPr>
          <p:cNvPr id="14" name="Up Arrow Callout 13"/>
          <p:cNvSpPr/>
          <p:nvPr/>
        </p:nvSpPr>
        <p:spPr>
          <a:xfrm>
            <a:off x="0" y="2954455"/>
            <a:ext cx="1746357" cy="629980"/>
          </a:xfrm>
          <a:prstGeom prst="upArrowCallout">
            <a:avLst/>
          </a:prstGeom>
          <a:solidFill>
            <a:srgbClr val="44A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Up Arrow Callout 23"/>
          <p:cNvSpPr/>
          <p:nvPr/>
        </p:nvSpPr>
        <p:spPr>
          <a:xfrm rot="10800000">
            <a:off x="1746357" y="3174762"/>
            <a:ext cx="1832667" cy="629980"/>
          </a:xfrm>
          <a:prstGeom prst="upArrowCallout">
            <a:avLst/>
          </a:prstGeom>
          <a:solidFill>
            <a:srgbClr val="95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Up Arrow Callout 24"/>
          <p:cNvSpPr/>
          <p:nvPr/>
        </p:nvSpPr>
        <p:spPr>
          <a:xfrm>
            <a:off x="3579024" y="2954455"/>
            <a:ext cx="1889938" cy="629980"/>
          </a:xfrm>
          <a:prstGeom prst="upArrowCallout">
            <a:avLst/>
          </a:prstGeom>
          <a:solidFill>
            <a:srgbClr val="F8A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Up Arrow Callout 25"/>
          <p:cNvSpPr/>
          <p:nvPr/>
        </p:nvSpPr>
        <p:spPr>
          <a:xfrm rot="10800000">
            <a:off x="5468964" y="3174762"/>
            <a:ext cx="1803627" cy="629980"/>
          </a:xfrm>
          <a:prstGeom prst="upArrowCallout">
            <a:avLst/>
          </a:prstGeom>
          <a:solidFill>
            <a:srgbClr val="E7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7" name="Up Arrow Callout 56"/>
          <p:cNvSpPr/>
          <p:nvPr/>
        </p:nvSpPr>
        <p:spPr>
          <a:xfrm>
            <a:off x="7254062" y="2953306"/>
            <a:ext cx="1889938" cy="629980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30388" y="3889629"/>
            <a:ext cx="1775397" cy="1915635"/>
            <a:chOff x="7311334" y="908720"/>
            <a:chExt cx="1775397" cy="1915635"/>
          </a:xfrm>
        </p:grpSpPr>
        <p:grpSp>
          <p:nvGrpSpPr>
            <p:cNvPr id="58" name="Group 57"/>
            <p:cNvGrpSpPr/>
            <p:nvPr/>
          </p:nvGrpSpPr>
          <p:grpSpPr>
            <a:xfrm>
              <a:off x="7311334" y="908720"/>
              <a:ext cx="1775397" cy="1915635"/>
              <a:chOff x="4572000" y="426243"/>
              <a:chExt cx="2232248" cy="2408573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4572000" y="764704"/>
                <a:ext cx="2232248" cy="207011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4621380" y="1052736"/>
                <a:ext cx="2133488" cy="172819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636507" y="426243"/>
                <a:ext cx="2133488" cy="50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ไฟ</a:t>
                </a:r>
                <a:r>
                  <a:rPr lang="th-TH" sz="2000" b="1" dirty="0" err="1">
                    <a:latin typeface="TH Sarabun New" pitchFamily="34" charset="-34"/>
                    <a:cs typeface="TH Sarabun New" pitchFamily="34" charset="-34"/>
                  </a:rPr>
                  <a:t>ฟ้าช็อต</a:t>
                </a:r>
                <a:endParaRPr lang="th-TH" sz="20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133" y="1412776"/>
              <a:ext cx="1682177" cy="136987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163385" y="868651"/>
            <a:ext cx="2521183" cy="1984285"/>
            <a:chOff x="5363186" y="3820979"/>
            <a:chExt cx="2521183" cy="1984285"/>
          </a:xfrm>
        </p:grpSpPr>
        <p:grpSp>
          <p:nvGrpSpPr>
            <p:cNvPr id="47" name="Group 46"/>
            <p:cNvGrpSpPr/>
            <p:nvPr/>
          </p:nvGrpSpPr>
          <p:grpSpPr>
            <a:xfrm>
              <a:off x="5363186" y="3820979"/>
              <a:ext cx="2521183" cy="1984285"/>
              <a:chOff x="6743258" y="3720601"/>
              <a:chExt cx="3169942" cy="2494888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6876256" y="4145377"/>
                <a:ext cx="2232248" cy="2070112"/>
              </a:xfrm>
              <a:prstGeom prst="roundRect">
                <a:avLst/>
              </a:prstGeom>
              <a:solidFill>
                <a:srgbClr val="E791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924335" y="4449991"/>
                <a:ext cx="2133488" cy="172819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743258" y="3720601"/>
                <a:ext cx="3169942" cy="50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Sarabun New" pitchFamily="34" charset="-34"/>
                    <a:cs typeface="TH Sarabun New" pitchFamily="34" charset="-34"/>
                  </a:rPr>
                  <a:t>ภาวะทางเดินหายใจอุดตัน</a:t>
                </a:r>
                <a:endParaRPr lang="th-TH" sz="20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4102" name="Picture 6" descr="C:\Users\tongchai.cha\Desktop\A\A5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264" y="4467592"/>
              <a:ext cx="1428726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8145" y="868650"/>
            <a:ext cx="1775397" cy="1961486"/>
            <a:chOff x="78145" y="868650"/>
            <a:chExt cx="1775397" cy="1961486"/>
          </a:xfrm>
        </p:grpSpPr>
        <p:grpSp>
          <p:nvGrpSpPr>
            <p:cNvPr id="44" name="Group 43"/>
            <p:cNvGrpSpPr/>
            <p:nvPr/>
          </p:nvGrpSpPr>
          <p:grpSpPr>
            <a:xfrm>
              <a:off x="78145" y="908720"/>
              <a:ext cx="1775397" cy="1916779"/>
              <a:chOff x="98251" y="424802"/>
              <a:chExt cx="2232248" cy="2410014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98251" y="764704"/>
                <a:ext cx="2232248" cy="2070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45876" y="1052736"/>
                <a:ext cx="2133488" cy="172819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5878" y="424802"/>
                <a:ext cx="2133488" cy="50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h-TH" sz="20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76" y="1412776"/>
              <a:ext cx="1658968" cy="141736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9512" y="868650"/>
              <a:ext cx="5886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จมน้ำ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1806" y="856302"/>
            <a:ext cx="1775397" cy="1973834"/>
            <a:chOff x="1774993" y="3759422"/>
            <a:chExt cx="1775397" cy="1973834"/>
          </a:xfrm>
        </p:grpSpPr>
        <p:grpSp>
          <p:nvGrpSpPr>
            <p:cNvPr id="45" name="Group 44"/>
            <p:cNvGrpSpPr/>
            <p:nvPr/>
          </p:nvGrpSpPr>
          <p:grpSpPr>
            <a:xfrm>
              <a:off x="1774993" y="3820977"/>
              <a:ext cx="1775397" cy="1912279"/>
              <a:chOff x="2231739" y="3814839"/>
              <a:chExt cx="2232248" cy="240435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231739" y="4149080"/>
                <a:ext cx="2232248" cy="207011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79364" y="4440069"/>
                <a:ext cx="2133488" cy="172819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58193" y="3814839"/>
                <a:ext cx="2133488" cy="50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h-TH" sz="20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4101" name="Picture 5" descr="C:\Users\tongchai.cha\Desktop\A\A5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260017"/>
              <a:ext cx="936104" cy="1432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844390" y="3759422"/>
              <a:ext cx="8467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หัวใจวาย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74991" y="3888479"/>
            <a:ext cx="1775397" cy="1916785"/>
            <a:chOff x="3636296" y="908720"/>
            <a:chExt cx="1775397" cy="1916785"/>
          </a:xfrm>
        </p:grpSpPr>
        <p:grpSp>
          <p:nvGrpSpPr>
            <p:cNvPr id="46" name="Group 45"/>
            <p:cNvGrpSpPr/>
            <p:nvPr/>
          </p:nvGrpSpPr>
          <p:grpSpPr>
            <a:xfrm>
              <a:off x="3636296" y="908720"/>
              <a:ext cx="1775397" cy="1916785"/>
              <a:chOff x="4572000" y="424798"/>
              <a:chExt cx="2232248" cy="2410018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572000" y="764704"/>
                <a:ext cx="2232248" cy="2070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21380" y="1052736"/>
                <a:ext cx="2133488" cy="172819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36507" y="424798"/>
                <a:ext cx="2133488" cy="50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th-TH" sz="2000" dirty="0"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520" y="1412776"/>
              <a:ext cx="1653849" cy="137814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779912" y="908720"/>
              <a:ext cx="1075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สำลักควันไฟ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6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6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4" name="Picture 2" descr="K:\TSM 3-A\Logo Aksorn\Aksorn Charoen Tat_2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" name="รูปภาพ 1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0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1" name="Rectangle 50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67744" y="118373"/>
              <a:ext cx="52758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วิธีการช่วยฟื้นคืนชีพในสถานการณ์ต่างๆ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80495" y="764704"/>
            <a:ext cx="8652290" cy="5700332"/>
          </a:xfrm>
          <a:prstGeom prst="roundRect">
            <a:avLst>
              <a:gd name="adj" fmla="val 30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86870" y="836712"/>
            <a:ext cx="2736304" cy="576064"/>
            <a:chOff x="395536" y="2564904"/>
            <a:chExt cx="2736304" cy="576064"/>
          </a:xfrm>
        </p:grpSpPr>
        <p:sp>
          <p:nvSpPr>
            <p:cNvPr id="63" name="Round Diagonal Corner Rectangle 62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Round Diagonal Corner Rectangle 63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dirty="0">
                  <a:solidFill>
                    <a:schemeClr val="accent5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จมน้ำ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3287" y="1664804"/>
            <a:ext cx="4414690" cy="468052"/>
            <a:chOff x="4483287" y="1664804"/>
            <a:chExt cx="4414690" cy="468052"/>
          </a:xfrm>
        </p:grpSpPr>
        <p:sp>
          <p:nvSpPr>
            <p:cNvPr id="48" name="Round Same Side Corner Rectangle 47"/>
            <p:cNvSpPr/>
            <p:nvPr/>
          </p:nvSpPr>
          <p:spPr>
            <a:xfrm flipV="1">
              <a:off x="4483287" y="1664804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05529" y="1696447"/>
              <a:ext cx="2946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๑. ตรวจสอบการหายใจและคลำชีพจร </a:t>
              </a:r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5" y="1772816"/>
            <a:ext cx="2949895" cy="252028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Straight Connector 70"/>
          <p:cNvCxnSpPr/>
          <p:nvPr/>
        </p:nvCxnSpPr>
        <p:spPr>
          <a:xfrm>
            <a:off x="4355976" y="764704"/>
            <a:ext cx="0" cy="5700332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99992" y="2240868"/>
            <a:ext cx="4414690" cy="468052"/>
            <a:chOff x="4499992" y="2240868"/>
            <a:chExt cx="4414690" cy="468052"/>
          </a:xfrm>
        </p:grpSpPr>
        <p:sp>
          <p:nvSpPr>
            <p:cNvPr id="78" name="Round Same Side Corner Rectangle 77"/>
            <p:cNvSpPr/>
            <p:nvPr/>
          </p:nvSpPr>
          <p:spPr>
            <a:xfrm flipV="1">
              <a:off x="4499992" y="2240868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22234" y="2272511"/>
              <a:ext cx="4010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๒. </a:t>
              </a:r>
              <a:r>
                <a:rPr lang="th-TH" sz="2000" dirty="0" err="1">
                  <a:latin typeface="TH Sarabun New" pitchFamily="34" charset="-34"/>
                  <a:cs typeface="TH Sarabun New" pitchFamily="34" charset="-34"/>
                </a:rPr>
                <a:t>เอานํ้า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ออกจากกระเพาะอาหารและปอด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9992" y="2816932"/>
            <a:ext cx="4414690" cy="468052"/>
            <a:chOff x="4499992" y="2816932"/>
            <a:chExt cx="4414690" cy="468052"/>
          </a:xfrm>
        </p:grpSpPr>
        <p:sp>
          <p:nvSpPr>
            <p:cNvPr id="80" name="Round Same Side Corner Rectangle 79"/>
            <p:cNvSpPr/>
            <p:nvPr/>
          </p:nvSpPr>
          <p:spPr>
            <a:xfrm flipV="1">
              <a:off x="4499992" y="2816932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22234" y="2848575"/>
              <a:ext cx="3938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๓. ลงมือทำการผายปอด เมื่อผู้ป่วยเริ่มหายใจ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9992" y="3392996"/>
            <a:ext cx="4414690" cy="468052"/>
            <a:chOff x="4499992" y="3392996"/>
            <a:chExt cx="4414690" cy="468052"/>
          </a:xfrm>
        </p:grpSpPr>
        <p:sp>
          <p:nvSpPr>
            <p:cNvPr id="82" name="Round Same Side Corner Rectangle 81"/>
            <p:cNvSpPr/>
            <p:nvPr/>
          </p:nvSpPr>
          <p:spPr>
            <a:xfrm flipV="1">
              <a:off x="4499992" y="3392996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22234" y="3424639"/>
              <a:ext cx="4133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๔. ให้ความอบอุ่นแก่ร่างกาย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9992" y="3969060"/>
            <a:ext cx="4414690" cy="828092"/>
            <a:chOff x="4499992" y="3969060"/>
            <a:chExt cx="4414690" cy="828092"/>
          </a:xfrm>
        </p:grpSpPr>
        <p:sp>
          <p:nvSpPr>
            <p:cNvPr id="84" name="Round Same Side Corner Rectangle 83"/>
            <p:cNvSpPr/>
            <p:nvPr/>
          </p:nvSpPr>
          <p:spPr>
            <a:xfrm flipV="1">
              <a:off x="4499992" y="3969060"/>
              <a:ext cx="4414690" cy="82809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32144" y="4089266"/>
              <a:ext cx="43757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๕. อย่าให้ผู้ป่วยดื่มอะไรทั้งสิ้นและอย่าหยุดให้ความช่วยเหลือ 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ให้ทำการช่วยฟื้นคืนชีพต่อไป แล้วรีบนำส่งสถานพยาบาล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0495" y="4582869"/>
            <a:ext cx="3975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เมื่อพบเห็นคน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จมนํ้า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ควรรีบให้การช่วยเหลือโดยทันที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ด้วยวิธีการช่วยฟื้น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คืนขีพ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เพื่อให้ผู้ป่วยมีชีวิตรอด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071761" y="4383105"/>
            <a:ext cx="231725" cy="19976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8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8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89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9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1" name="Rectangle 50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67744" y="118373"/>
              <a:ext cx="52758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วิธีการช่วยฟื้นคืนชีพในสถานการณ์ต่างๆ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80495" y="764704"/>
            <a:ext cx="8652290" cy="5700332"/>
          </a:xfrm>
          <a:prstGeom prst="roundRect">
            <a:avLst>
              <a:gd name="adj" fmla="val 30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86870" y="836712"/>
            <a:ext cx="2736304" cy="576064"/>
            <a:chOff x="395536" y="2564904"/>
            <a:chExt cx="2736304" cy="576064"/>
          </a:xfrm>
        </p:grpSpPr>
        <p:sp>
          <p:nvSpPr>
            <p:cNvPr id="63" name="Round Diagonal Corner Rectangle 62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Round Diagonal Corner Rectangle 63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สำลักควันไฟ</a:t>
              </a:r>
              <a:endParaRPr lang="th-TH" sz="2400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3287" y="1664804"/>
            <a:ext cx="4414690" cy="739529"/>
            <a:chOff x="4483287" y="1664804"/>
            <a:chExt cx="4414690" cy="739529"/>
          </a:xfrm>
        </p:grpSpPr>
        <p:sp>
          <p:nvSpPr>
            <p:cNvPr id="48" name="Round Same Side Corner Rectangle 47"/>
            <p:cNvSpPr/>
            <p:nvPr/>
          </p:nvSpPr>
          <p:spPr>
            <a:xfrm flipV="1">
              <a:off x="4483287" y="1664804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05529" y="1696447"/>
              <a:ext cx="43924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๑. ย้ายผู้ป่วยออกจากสถานที่เกิดเหตุโดยเร็ว</a:t>
              </a:r>
            </a:p>
            <a:p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4355976" y="764704"/>
            <a:ext cx="0" cy="5700332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99992" y="2240868"/>
            <a:ext cx="4414690" cy="468052"/>
            <a:chOff x="4499992" y="2240868"/>
            <a:chExt cx="4414690" cy="468052"/>
          </a:xfrm>
        </p:grpSpPr>
        <p:sp>
          <p:nvSpPr>
            <p:cNvPr id="78" name="Round Same Side Corner Rectangle 77"/>
            <p:cNvSpPr/>
            <p:nvPr/>
          </p:nvSpPr>
          <p:spPr>
            <a:xfrm flipV="1">
              <a:off x="4499992" y="2240868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22234" y="2272511"/>
              <a:ext cx="4010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๒. คลายเสื้อผ้าของผู้ป่วยให้หลวม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9992" y="2816932"/>
            <a:ext cx="4414690" cy="468052"/>
            <a:chOff x="4499992" y="2816932"/>
            <a:chExt cx="4414690" cy="468052"/>
          </a:xfrm>
        </p:grpSpPr>
        <p:sp>
          <p:nvSpPr>
            <p:cNvPr id="80" name="Round Same Side Corner Rectangle 79"/>
            <p:cNvSpPr/>
            <p:nvPr/>
          </p:nvSpPr>
          <p:spPr>
            <a:xfrm flipV="1">
              <a:off x="4499992" y="2816932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22234" y="2848575"/>
              <a:ext cx="3938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๓. ตรวจดูบาดแผลที่อาจถูกไฟลวก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9992" y="3392996"/>
            <a:ext cx="4532793" cy="468052"/>
            <a:chOff x="4499992" y="3392996"/>
            <a:chExt cx="4532793" cy="468052"/>
          </a:xfrm>
        </p:grpSpPr>
        <p:sp>
          <p:nvSpPr>
            <p:cNvPr id="82" name="Round Same Side Corner Rectangle 81"/>
            <p:cNvSpPr/>
            <p:nvPr/>
          </p:nvSpPr>
          <p:spPr>
            <a:xfrm flipV="1">
              <a:off x="4499992" y="3392996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22234" y="3424639"/>
              <a:ext cx="4510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๔. ถ้าผู้ป่วยหายใจไม่สะดวกให้ช่วยฟื้นคืนชีพด้วยการผายปอด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9992" y="3969060"/>
            <a:ext cx="4414690" cy="468052"/>
            <a:chOff x="4499992" y="3969060"/>
            <a:chExt cx="4414690" cy="468052"/>
          </a:xfrm>
        </p:grpSpPr>
        <p:sp>
          <p:nvSpPr>
            <p:cNvPr id="28" name="Round Same Side Corner Rectangle 27"/>
            <p:cNvSpPr/>
            <p:nvPr/>
          </p:nvSpPr>
          <p:spPr>
            <a:xfrm flipV="1">
              <a:off x="4499992" y="3969060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532144" y="4005064"/>
              <a:ext cx="4375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๕. ให้ความอบอุ่นแก่ร่างกายของผู้ป่วยอย่างเพียงพอ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0495" y="4582869"/>
            <a:ext cx="3975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เมื่อสำลักควันไฟจะทำให้หายใจลำบากและอาจเป็นอันตราย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ถึงแก่ชีวิต จึงควรย้ายผู้ป่วยไปอยู่ในที่ที่มีอากาศถ่ายเทได้</a:t>
            </a:r>
          </a:p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สะดวกโดยเร็ว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071761" y="4383105"/>
            <a:ext cx="231725" cy="19976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5" y="1785823"/>
            <a:ext cx="2949895" cy="250727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99992" y="4545124"/>
            <a:ext cx="4680520" cy="743890"/>
            <a:chOff x="4499992" y="4545124"/>
            <a:chExt cx="4680520" cy="743890"/>
          </a:xfrm>
        </p:grpSpPr>
        <p:sp>
          <p:nvSpPr>
            <p:cNvPr id="29" name="Round Same Side Corner Rectangle 28"/>
            <p:cNvSpPr/>
            <p:nvPr/>
          </p:nvSpPr>
          <p:spPr>
            <a:xfrm flipV="1">
              <a:off x="4499992" y="4545124"/>
              <a:ext cx="4414690" cy="743890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32144" y="4581128"/>
              <a:ext cx="4648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๖. คอยสังเกตและระวังอาการเปลี่ยนแปลงทางด้านการหายใจ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และชีพจร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9992" y="5409220"/>
            <a:ext cx="4414690" cy="468052"/>
            <a:chOff x="4499992" y="5409220"/>
            <a:chExt cx="4414690" cy="468052"/>
          </a:xfrm>
        </p:grpSpPr>
        <p:sp>
          <p:nvSpPr>
            <p:cNvPr id="31" name="Round Same Side Corner Rectangle 30"/>
            <p:cNvSpPr/>
            <p:nvPr/>
          </p:nvSpPr>
          <p:spPr>
            <a:xfrm flipV="1">
              <a:off x="4499992" y="5409220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32144" y="5445224"/>
              <a:ext cx="4375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๗. รีบนำผู้ป่วยส่งสถานพยาบาลโดยเร็วที่สุด</a:t>
              </a:r>
            </a:p>
          </p:txBody>
        </p:sp>
      </p:grpSp>
      <p:grpSp>
        <p:nvGrpSpPr>
          <p:cNvPr id="4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4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1" name="Rectangle 50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67744" y="118373"/>
              <a:ext cx="52758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วิธีการช่วยฟื้นคืนชีพในสถานการณ์ต่างๆ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80495" y="764704"/>
            <a:ext cx="8652290" cy="5700332"/>
          </a:xfrm>
          <a:prstGeom prst="roundRect">
            <a:avLst>
              <a:gd name="adj" fmla="val 309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0" y="1789958"/>
            <a:ext cx="2985385" cy="250313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486870" y="836712"/>
            <a:ext cx="2736304" cy="576064"/>
            <a:chOff x="395536" y="2564904"/>
            <a:chExt cx="2736304" cy="576064"/>
          </a:xfrm>
        </p:grpSpPr>
        <p:sp>
          <p:nvSpPr>
            <p:cNvPr id="63" name="Round Diagonal Corner Rectangle 62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Round Diagonal Corner Rectangle 63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3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ไฟ</a:t>
              </a:r>
              <a:r>
                <a:rPr lang="th-TH" sz="2400" b="1" dirty="0" err="1">
                  <a:solidFill>
                    <a:schemeClr val="accent3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ฟ้าช็อต</a:t>
              </a:r>
              <a:endParaRPr lang="th-TH" sz="2400" dirty="0">
                <a:solidFill>
                  <a:schemeClr val="accent3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3287" y="1664804"/>
            <a:ext cx="4414690" cy="468052"/>
            <a:chOff x="4483287" y="1664804"/>
            <a:chExt cx="4414690" cy="468052"/>
          </a:xfrm>
        </p:grpSpPr>
        <p:sp>
          <p:nvSpPr>
            <p:cNvPr id="48" name="Round Same Side Corner Rectangle 47"/>
            <p:cNvSpPr/>
            <p:nvPr/>
          </p:nvSpPr>
          <p:spPr>
            <a:xfrm flipV="1">
              <a:off x="4483287" y="1664804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05529" y="1696447"/>
              <a:ext cx="2946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๑. รีบตัดวงจรไฟฟ้า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4355976" y="764704"/>
            <a:ext cx="0" cy="5700332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99992" y="2240867"/>
            <a:ext cx="4414690" cy="739530"/>
            <a:chOff x="4499992" y="2240867"/>
            <a:chExt cx="4414690" cy="739530"/>
          </a:xfrm>
        </p:grpSpPr>
        <p:sp>
          <p:nvSpPr>
            <p:cNvPr id="78" name="Round Same Side Corner Rectangle 77"/>
            <p:cNvSpPr/>
            <p:nvPr/>
          </p:nvSpPr>
          <p:spPr>
            <a:xfrm flipV="1">
              <a:off x="4499992" y="2240867"/>
              <a:ext cx="4414690" cy="739529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22234" y="2272511"/>
              <a:ext cx="42982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๒. เมื่อผู้ป่วยพ้นจากกระแสไฟฟ้า ให้ผู้ช่วยเหลือตรวจดูชีพจรและการหายใจของผู้ป่วย แล้วรีบผายปอดและนวดหัวใจ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9992" y="3104964"/>
            <a:ext cx="4532792" cy="739529"/>
            <a:chOff x="4499992" y="3104964"/>
            <a:chExt cx="4532792" cy="739529"/>
          </a:xfrm>
        </p:grpSpPr>
        <p:sp>
          <p:nvSpPr>
            <p:cNvPr id="80" name="Round Same Side Corner Rectangle 79"/>
            <p:cNvSpPr/>
            <p:nvPr/>
          </p:nvSpPr>
          <p:spPr>
            <a:xfrm flipV="1">
              <a:off x="4499992" y="3104964"/>
              <a:ext cx="4414690" cy="739529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522233" y="3136607"/>
              <a:ext cx="45105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๓. ควรให้ความอบอุ่นแก่ร่างกายของผู้ป่วยด้วยการหาเสื้อหนาๆ หรือผ้าห่มมาคลุม แล้วรีบนำผู้ป่วยส่งสถานพยาบาลโดยเร็ว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0495" y="4582869"/>
            <a:ext cx="3975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การช่วยเหลือผู้ถูกไฟฟ้า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ช็อต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</a:t>
            </a:r>
            <a:br>
              <a:rPr lang="th-TH" sz="1800" dirty="0">
                <a:latin typeface="TH Sarabun New" pitchFamily="34" charset="-34"/>
                <a:cs typeface="TH Sarabun New" pitchFamily="34" charset="-34"/>
              </a:rPr>
            </a:b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ผู้ช่วยเหลือต้องคำนึงถึงความปลอดภัยของตนเองเป็นสำคัญ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071761" y="4383105"/>
            <a:ext cx="231725" cy="19976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0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1" name="Rectangle 50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67744" y="118373"/>
              <a:ext cx="52758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วิธีการช่วยฟื้นคืนชีพในสถานการณ์ต่างๆ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80495" y="764704"/>
            <a:ext cx="8652290" cy="5700332"/>
          </a:xfrm>
          <a:prstGeom prst="roundRect">
            <a:avLst>
              <a:gd name="adj" fmla="val 309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877" y="1556792"/>
            <a:ext cx="3581075" cy="41764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86870" y="836712"/>
            <a:ext cx="2736304" cy="576064"/>
            <a:chOff x="395536" y="2564904"/>
            <a:chExt cx="2736304" cy="576064"/>
          </a:xfrm>
        </p:grpSpPr>
        <p:sp>
          <p:nvSpPr>
            <p:cNvPr id="63" name="Round Diagonal Corner Rectangle 62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Round Diagonal Corner Rectangle 63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1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หัวใจวาย</a:t>
              </a:r>
              <a:endParaRPr lang="th-TH" sz="2400" dirty="0">
                <a:solidFill>
                  <a:schemeClr val="accent1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83287" y="1664804"/>
            <a:ext cx="4414690" cy="468052"/>
            <a:chOff x="4483287" y="1664804"/>
            <a:chExt cx="4414690" cy="468052"/>
          </a:xfrm>
        </p:grpSpPr>
        <p:sp>
          <p:nvSpPr>
            <p:cNvPr id="48" name="Round Same Side Corner Rectangle 47"/>
            <p:cNvSpPr/>
            <p:nvPr/>
          </p:nvSpPr>
          <p:spPr>
            <a:xfrm flipV="1">
              <a:off x="4483287" y="1664804"/>
              <a:ext cx="4414690" cy="46805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05529" y="1696447"/>
              <a:ext cx="42429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๑. ให้ผู้ป่วยนอนในที่ที่อากาศถ่ายเทสะดวก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4355976" y="764704"/>
            <a:ext cx="0" cy="5700332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499992" y="2240866"/>
            <a:ext cx="4414690" cy="739531"/>
            <a:chOff x="4499992" y="2240866"/>
            <a:chExt cx="4414690" cy="739531"/>
          </a:xfrm>
        </p:grpSpPr>
        <p:sp>
          <p:nvSpPr>
            <p:cNvPr id="78" name="Round Same Side Corner Rectangle 77"/>
            <p:cNvSpPr/>
            <p:nvPr/>
          </p:nvSpPr>
          <p:spPr>
            <a:xfrm flipV="1">
              <a:off x="4499992" y="2240866"/>
              <a:ext cx="4414690" cy="468053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22234" y="2272511"/>
              <a:ext cx="42982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๒. ปลอบโยนให้ผู้ป่วยผ่อนคลาย</a:t>
              </a:r>
            </a:p>
            <a:p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23" name="Picture 5" descr="C:\Users\tongchai.cha\Desktop\A\A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735" y="1664804"/>
            <a:ext cx="2481608" cy="39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99992" y="2833485"/>
            <a:ext cx="4414690" cy="468053"/>
            <a:chOff x="4499992" y="2833485"/>
            <a:chExt cx="4414690" cy="468053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4499992" y="2833485"/>
              <a:ext cx="4414690" cy="468053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22234" y="2865130"/>
              <a:ext cx="4298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๓. คลายเสื้อผ้าของผู้ป่วยให้หลวม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9992" y="3429000"/>
            <a:ext cx="4414690" cy="468053"/>
            <a:chOff x="4499992" y="3429000"/>
            <a:chExt cx="4414690" cy="468053"/>
          </a:xfrm>
        </p:grpSpPr>
        <p:sp>
          <p:nvSpPr>
            <p:cNvPr id="29" name="Round Same Side Corner Rectangle 28"/>
            <p:cNvSpPr/>
            <p:nvPr/>
          </p:nvSpPr>
          <p:spPr>
            <a:xfrm flipV="1">
              <a:off x="4499992" y="3429000"/>
              <a:ext cx="4414690" cy="468053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22234" y="3460645"/>
              <a:ext cx="4298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๔. สังเกตอาการของผู้ป่วย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9992" y="4005064"/>
            <a:ext cx="4414690" cy="468053"/>
            <a:chOff x="4499992" y="4005064"/>
            <a:chExt cx="4414690" cy="468053"/>
          </a:xfrm>
        </p:grpSpPr>
        <p:sp>
          <p:nvSpPr>
            <p:cNvPr id="31" name="Round Same Side Corner Rectangle 30"/>
            <p:cNvSpPr/>
            <p:nvPr/>
          </p:nvSpPr>
          <p:spPr>
            <a:xfrm flipV="1">
              <a:off x="4499992" y="4005064"/>
              <a:ext cx="4414690" cy="468053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22234" y="4036709"/>
              <a:ext cx="4298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๕. ขอความช่วยเหลือ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9992" y="4617131"/>
            <a:ext cx="4414690" cy="468053"/>
            <a:chOff x="4499992" y="4617131"/>
            <a:chExt cx="4414690" cy="468053"/>
          </a:xfrm>
        </p:grpSpPr>
        <p:sp>
          <p:nvSpPr>
            <p:cNvPr id="33" name="Round Same Side Corner Rectangle 32"/>
            <p:cNvSpPr/>
            <p:nvPr/>
          </p:nvSpPr>
          <p:spPr>
            <a:xfrm flipV="1">
              <a:off x="4499992" y="4617131"/>
              <a:ext cx="4414690" cy="468053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22234" y="4648776"/>
              <a:ext cx="4298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๖.รีบนำผู้ป่วยส่งสถานพยาบาลโดยเร็ว</a:t>
              </a:r>
            </a:p>
          </p:txBody>
        </p:sp>
      </p:grpSp>
      <p:grpSp>
        <p:nvGrpSpPr>
          <p:cNvPr id="4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9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1" name="Rectangle 50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67744" y="118373"/>
              <a:ext cx="52758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วิธีการช่วยฟื้นคืนชีพในสถานการณ์ต่างๆ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380495" y="764704"/>
            <a:ext cx="8652290" cy="5700332"/>
          </a:xfrm>
          <a:prstGeom prst="roundRect">
            <a:avLst>
              <a:gd name="adj" fmla="val 30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877" y="1556792"/>
            <a:ext cx="3581075" cy="41764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86870" y="836712"/>
            <a:ext cx="2736304" cy="576064"/>
            <a:chOff x="395536" y="2564904"/>
            <a:chExt cx="2736304" cy="576064"/>
          </a:xfrm>
        </p:grpSpPr>
        <p:sp>
          <p:nvSpPr>
            <p:cNvPr id="63" name="Round Diagonal Corner Rectangle 62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4" name="Round Diagonal Corner Rectangle 63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accent1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หัวใจวาย</a:t>
              </a:r>
              <a:endParaRPr lang="th-TH" sz="2400" dirty="0">
                <a:solidFill>
                  <a:schemeClr val="accent1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83287" y="1664804"/>
            <a:ext cx="4660713" cy="828092"/>
            <a:chOff x="4483287" y="1664804"/>
            <a:chExt cx="4660713" cy="828092"/>
          </a:xfrm>
        </p:grpSpPr>
        <p:sp>
          <p:nvSpPr>
            <p:cNvPr id="48" name="Round Same Side Corner Rectangle 47"/>
            <p:cNvSpPr/>
            <p:nvPr/>
          </p:nvSpPr>
          <p:spPr>
            <a:xfrm flipV="1">
              <a:off x="4483287" y="1664804"/>
              <a:ext cx="4414690" cy="82809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505529" y="1696447"/>
              <a:ext cx="46384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๑. กรณีที่มีสิ่งแปลกปลอมเข้าไปในรูจมูก ให้ปิดรูจมูกข้างหนึ่ง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แล้วสั่ง</a:t>
              </a:r>
              <a:r>
                <a:rPr lang="th-TH" sz="2000" dirty="0" err="1">
                  <a:latin typeface="TH Sarabun New" pitchFamily="34" charset="-34"/>
                  <a:cs typeface="TH Sarabun New" pitchFamily="34" charset="-34"/>
                </a:rPr>
                <a:t>นํ้า</a:t>
              </a: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มูกอย่างแรง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4355976" y="764704"/>
            <a:ext cx="0" cy="5700332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499992" y="2636911"/>
            <a:ext cx="4547496" cy="1047309"/>
            <a:chOff x="4499992" y="2636911"/>
            <a:chExt cx="4547496" cy="1047309"/>
          </a:xfrm>
        </p:grpSpPr>
        <p:sp>
          <p:nvSpPr>
            <p:cNvPr id="26" name="Round Same Side Corner Rectangle 25"/>
            <p:cNvSpPr/>
            <p:nvPr/>
          </p:nvSpPr>
          <p:spPr>
            <a:xfrm flipV="1">
              <a:off x="4499992" y="2636911"/>
              <a:ext cx="4414690" cy="1047308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22233" y="2668557"/>
              <a:ext cx="45252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๒. กรณีสิ่งแปลกปลอมติดลึกลงไปภายในลำคอ ถ้าเป็นเด็กเล็ก 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ให้จับเท้าทั้งสองข้างห้อยศีรษะลง แล้วตบกลางหลังอย่างแรงพอสมควร เพื่อให้สำลัก และไอออกมา</a:t>
              </a:r>
            </a:p>
          </p:txBody>
        </p:sp>
      </p:grpSp>
      <p:pic>
        <p:nvPicPr>
          <p:cNvPr id="35" name="Picture 6" descr="C:\Users\tongchai.cha\Desktop\A\A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4" y="2132856"/>
            <a:ext cx="3068579" cy="3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99992" y="3825044"/>
            <a:ext cx="4660713" cy="1355082"/>
            <a:chOff x="4499992" y="3825044"/>
            <a:chExt cx="4660713" cy="1355082"/>
          </a:xfrm>
        </p:grpSpPr>
        <p:sp>
          <p:nvSpPr>
            <p:cNvPr id="36" name="Round Same Side Corner Rectangle 35"/>
            <p:cNvSpPr/>
            <p:nvPr/>
          </p:nvSpPr>
          <p:spPr>
            <a:xfrm flipV="1">
              <a:off x="4499992" y="3825044"/>
              <a:ext cx="4414690" cy="1355082"/>
            </a:xfrm>
            <a:prstGeom prst="round2SameRect">
              <a:avLst>
                <a:gd name="adj1" fmla="val 5274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22234" y="3856687"/>
              <a:ext cx="46384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๓. ถ้าเป็นเด็กโต หรือผู้ใหญ่ ให้ยืนก้มตัวเพื่อให้ศีรษะห้อยลง 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โดยผู้ช่วยเหลือจะต้องเข้าไปทางด้านหลังของผู้ป่วย ใช้แขนข้าง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หนึ่งสอดรั้งพยุงตัวผู้ป่วยไว้ แล้วใช้มืออีกข้างหนึ่ง ตบกลางหลัง</a:t>
              </a:r>
              <a:br>
                <a:rPr lang="th-TH" sz="2000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dirty="0">
                  <a:latin typeface="TH Sarabun New" pitchFamily="34" charset="-34"/>
                  <a:cs typeface="TH Sarabun New" pitchFamily="34" charset="-34"/>
                </a:rPr>
                <a:t>แรง ๆ</a:t>
              </a:r>
            </a:p>
          </p:txBody>
        </p:sp>
      </p:grpSp>
      <p:grpSp>
        <p:nvGrpSpPr>
          <p:cNvPr id="38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9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0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5940152" y="1495829"/>
            <a:ext cx="3203849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286323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การช่วยฟื้นคืนชีพ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8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5879" y="5788672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แสดงวิธีการช่วยคืนชีพอย่างถูกวิธีได้</a:t>
            </a:r>
          </a:p>
        </p:txBody>
      </p:sp>
      <p:sp>
        <p:nvSpPr>
          <p:cNvPr id="4" name="Rectangle 3"/>
          <p:cNvSpPr/>
          <p:nvPr/>
        </p:nvSpPr>
        <p:spPr>
          <a:xfrm>
            <a:off x="8267593" y="77723"/>
            <a:ext cx="745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๑๐</a:t>
            </a:r>
          </a:p>
        </p:txBody>
      </p:sp>
    </p:spTree>
    <p:extLst>
      <p:ext uri="{BB962C8B-B14F-4D97-AF65-F5344CB8AC3E}">
        <p14:creationId xmlns:p14="http://schemas.microsoft.com/office/powerpoint/2010/main" val="419832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979712" y="2492896"/>
            <a:ext cx="6408712" cy="1489343"/>
          </a:xfrm>
          <a:prstGeom prst="roundRect">
            <a:avLst>
              <a:gd name="adj" fmla="val 8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10" name="Rectangle 9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7744" y="118373"/>
              <a:ext cx="501932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ความรู้ทั่วไปเกี่ยวกับการช่วยฟื้นคืนชีพ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35765" y="764704"/>
            <a:ext cx="8208912" cy="12427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987" y="807095"/>
            <a:ext cx="8144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การช่วยฟื้นคืนชีพ </a:t>
            </a:r>
            <a:r>
              <a:rPr lang="en-US" sz="2400" dirty="0">
                <a:latin typeface="TH Sarabun New" pitchFamily="34" charset="-34"/>
                <a:cs typeface="TH Sarabun New" pitchFamily="34" charset="-34"/>
              </a:rPr>
              <a:t>CPR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การช่วยเหลือผู้ที่หยุดหายใจ หรือหัวใจหยุดเต้น ให้มีการหายใจ และการไหลเวียนเลือดกลับคืนสู่สภาพเดิม อีกทั้งยังเป็นการป้องกันเนื้อเยื่อที่ได้รับอันตรายจากการขาดออกซิเจน โดยวิธีช่วยฟื้นคืนชีพ ๒ วิธี เรียกว่า “การฟื้นปอดและการฟื้นหัวใจ”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15616" y="2470295"/>
            <a:ext cx="1695940" cy="1511944"/>
            <a:chOff x="1115616" y="2470295"/>
            <a:chExt cx="1695940" cy="1511944"/>
          </a:xfrm>
        </p:grpSpPr>
        <p:sp>
          <p:nvSpPr>
            <p:cNvPr id="13" name="Oval 12"/>
            <p:cNvSpPr/>
            <p:nvPr/>
          </p:nvSpPr>
          <p:spPr>
            <a:xfrm>
              <a:off x="1165991" y="2470295"/>
              <a:ext cx="1645565" cy="15119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15616" y="2470295"/>
              <a:ext cx="1645565" cy="151194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5" b="99718" l="20847" r="81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3" t="13506" r="18933"/>
          <a:stretch/>
        </p:blipFill>
        <p:spPr>
          <a:xfrm>
            <a:off x="1196881" y="2519254"/>
            <a:ext cx="1483033" cy="1485810"/>
          </a:xfrm>
          <a:prstGeom prst="ellipse">
            <a:avLst/>
          </a:prstGeom>
          <a:ln>
            <a:noFill/>
          </a:ln>
        </p:spPr>
      </p:pic>
      <p:sp>
        <p:nvSpPr>
          <p:cNvPr id="17" name="Rounded Rectangle 16"/>
          <p:cNvSpPr/>
          <p:nvPr/>
        </p:nvSpPr>
        <p:spPr>
          <a:xfrm>
            <a:off x="1115616" y="4232389"/>
            <a:ext cx="6408712" cy="1489343"/>
          </a:xfrm>
          <a:prstGeom prst="roundRect">
            <a:avLst>
              <a:gd name="adj" fmla="val 842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19514" y="4221088"/>
            <a:ext cx="1718331" cy="1511944"/>
            <a:chOff x="1165991" y="2470295"/>
            <a:chExt cx="1718331" cy="1511944"/>
          </a:xfrm>
        </p:grpSpPr>
        <p:sp>
          <p:nvSpPr>
            <p:cNvPr id="19" name="Oval 18"/>
            <p:cNvSpPr/>
            <p:nvPr/>
          </p:nvSpPr>
          <p:spPr>
            <a:xfrm>
              <a:off x="1165991" y="2470295"/>
              <a:ext cx="1645565" cy="15119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238757" y="2470295"/>
              <a:ext cx="1645565" cy="151194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51" y="4221120"/>
            <a:ext cx="1868421" cy="1400822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79812" y="2588711"/>
            <a:ext cx="5508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การฟื้นปอด เป็นการช่วยเหลือผู้ป่วยทางด้านระบบการหายใจ ให้ผู้ป่วยหายใจได้ตามปกติ ภายหลังที่หยุดหายใจไปแล้ว เพื่อกำจัดภาวะการขาดออกซิเจนของอวัยวะต่างๆ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617" y="4221088"/>
            <a:ext cx="617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การฟื้นหัวใจ เป็นการช่วยผู้ป่วยที่หัวใจหยุดเต้น ให้หัวใจของผู้ป่วยกลับ  มาทำงานได้ตามปกติภายหลังที่หยุดหายใจ ผู้ป่วยที่หยุดหายใจหรือหัวใจหยุดเต้น ต้องได้รับการช่วยเหลือทันทีภานในเวลา ๔-๕ นาที หรือเร็วกว่า นั้น เพราะเนื่องจากสมองหยุดทำงาน ถ้าขาดออกซิเจนนาน ๕ นาที</a:t>
            </a:r>
          </a:p>
        </p:txBody>
      </p:sp>
      <p:grpSp>
        <p:nvGrpSpPr>
          <p:cNvPr id="31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3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07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316853" y="1196752"/>
            <a:ext cx="5539661" cy="1600788"/>
          </a:xfrm>
          <a:prstGeom prst="roundRect">
            <a:avLst>
              <a:gd name="adj" fmla="val 801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14" name="Rectangle 13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118373"/>
              <a:ext cx="501932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6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ความรู้ทั่วไปเกี่ยวกับการช่วยฟื้นคืนชีพ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6" y="791491"/>
            <a:ext cx="2592288" cy="2047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4437" y="1238611"/>
            <a:ext cx="5396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การช่วยฟื้นคืนชีพถือเป็นการช่วยชีวิตขั้นพื้นฐาน โดยการฟื้นปอดและการฟื้นหัวใจ ผู้ปฏิบัติการช่วยเหลือจำเป็นต้องรู้ถึงอาการและอาการที่แสดงออกว่าหัวใจหยุดเต้นเป็นอย่างไร  โดยสังเกตลักษณะของผู้ป่วยที่หัวใจหยุดทำงานได้ ดังนี้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529" y="3068960"/>
            <a:ext cx="7143982" cy="3164860"/>
          </a:xfrm>
          <a:prstGeom prst="roundRect">
            <a:avLst>
              <a:gd name="adj" fmla="val 417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24000" indent="-324000">
              <a:buFont typeface="Arial" pitchFamily="34" charset="0"/>
              <a:buChar char="•"/>
            </a:pP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ไม่รู้สติ (เกิดขึ้นเมื่อหัวใจหยุดเต้นไป ๓-๕ วินาที)</a:t>
            </a:r>
          </a:p>
          <a:p>
            <a:pPr marL="324000" indent="-324000">
              <a:buFont typeface="Arial" pitchFamily="34" charset="0"/>
              <a:buChar char="•"/>
            </a:pP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ตัวซีดและเขียว</a:t>
            </a:r>
          </a:p>
          <a:p>
            <a:pPr marL="324000" indent="-324000">
              <a:buFont typeface="Arial" pitchFamily="34" charset="0"/>
              <a:buChar char="•"/>
            </a:pP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หอบ หายใจลำบาก หายใจกระตุก หรือหยุดหายใจ</a:t>
            </a:r>
          </a:p>
          <a:p>
            <a:pPr marL="324000" indent="-324000">
              <a:buFont typeface="Arial" pitchFamily="34" charset="0"/>
              <a:buChar char="•"/>
            </a:pP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คลำชีพจรข้างๆ ลำคอ ข้อพับ หรือขาหนีบไม่ได้</a:t>
            </a:r>
          </a:p>
          <a:p>
            <a:pPr marL="324000" indent="-324000">
              <a:buFont typeface="Arial" pitchFamily="34" charset="0"/>
              <a:buChar char="•"/>
            </a:pP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ฟังเสียงหัวใจและคลำหัวใจเต้นไม่ได้</a:t>
            </a:r>
          </a:p>
          <a:p>
            <a:pPr marL="324000" indent="-324000">
              <a:buFont typeface="Arial" pitchFamily="34" charset="0"/>
              <a:buChar char="•"/>
            </a:pP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วัดความดันโลหิตไม่ได้</a:t>
            </a:r>
          </a:p>
          <a:p>
            <a:pPr marL="324000" indent="-324000">
              <a:buFont typeface="Arial" pitchFamily="34" charset="0"/>
              <a:buChar char="•"/>
            </a:pP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รูม่านตาขยาย ซึ่งเริ่มเกิดเมื่อหัวใจหยุดเต้นไป ๔๕ วินาที และจะขยายกว้างสุดเมื่อถึง ๑ นาที หรืออาจมีอาการชักและตาค้างร่วมด้วย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5460" r="13444" b="6855"/>
          <a:stretch/>
        </p:blipFill>
        <p:spPr>
          <a:xfrm>
            <a:off x="7467510" y="5157192"/>
            <a:ext cx="1565275" cy="1037558"/>
          </a:xfrm>
          <a:prstGeom prst="roundRect">
            <a:avLst>
              <a:gd name="adj" fmla="val 999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6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99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80495" y="1772816"/>
            <a:ext cx="8652290" cy="4692220"/>
          </a:xfrm>
          <a:prstGeom prst="roundRect">
            <a:avLst>
              <a:gd name="adj" fmla="val 30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3979230" y="2816932"/>
            <a:ext cx="4625217" cy="3060340"/>
          </a:xfrm>
          <a:prstGeom prst="round2SameRect">
            <a:avLst>
              <a:gd name="adj1" fmla="val 5274"/>
              <a:gd name="adj2" fmla="val 0"/>
            </a:avLst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" name="Rectangle 4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383" y="118373"/>
              <a:ext cx="30107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หลักการช่วยฟื้นคืนชีพ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7543" y="710352"/>
            <a:ext cx="8212700" cy="918448"/>
          </a:xfrm>
          <a:prstGeom prst="roundRect">
            <a:avLst>
              <a:gd name="adj" fmla="val 530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600" dirty="0">
                <a:latin typeface="TH Sarabun New" pitchFamily="34" charset="-34"/>
                <a:cs typeface="TH Sarabun New" pitchFamily="34" charset="-34"/>
              </a:rPr>
              <a:t>      หลักการช่วยฟื้นคืนชีพขั้นพื้นฐาน มีหลักใหญ่ๆ ที่จำเป็น ประกอบไปด้วยการเปิดทางเดินหายใจ  การช่วยหายใจ  และการนวดหัวใจ “หลัก</a:t>
            </a:r>
            <a:r>
              <a:rPr lang="en-US" sz="2600" dirty="0">
                <a:latin typeface="TH Sarabun New" pitchFamily="34" charset="-34"/>
                <a:cs typeface="TH Sarabun New" pitchFamily="34" charset="-34"/>
              </a:rPr>
              <a:t> ABC </a:t>
            </a:r>
            <a:r>
              <a:rPr lang="th-TH" sz="2600" dirty="0">
                <a:latin typeface="TH Sarabun New" pitchFamily="34" charset="-34"/>
                <a:cs typeface="TH Sarabun New" pitchFamily="34" charset="-34"/>
              </a:rPr>
              <a:t>ของ การช่วยฟื้นคืนชีพ” ดังนี้</a:t>
            </a:r>
            <a:r>
              <a:rPr lang="en-US" sz="2600" dirty="0"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6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6870" y="1933374"/>
            <a:ext cx="2736304" cy="576064"/>
            <a:chOff x="395536" y="2564904"/>
            <a:chExt cx="2736304" cy="576064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การเปิดทางเดินหายใจ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8" y="3501008"/>
            <a:ext cx="2627266" cy="257511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084168" y="2326783"/>
            <a:ext cx="692265" cy="692265"/>
            <a:chOff x="5940152" y="2204864"/>
            <a:chExt cx="936104" cy="936104"/>
          </a:xfrm>
        </p:grpSpPr>
        <p:sp>
          <p:nvSpPr>
            <p:cNvPr id="17" name="Oval 16"/>
            <p:cNvSpPr/>
            <p:nvPr/>
          </p:nvSpPr>
          <p:spPr>
            <a:xfrm>
              <a:off x="5940152" y="2204864"/>
              <a:ext cx="936104" cy="9361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36216" y="2297685"/>
              <a:ext cx="750462" cy="750462"/>
            </a:xfrm>
            <a:prstGeom prst="ellipse">
              <a:avLst/>
            </a:prstGeom>
            <a:ln>
              <a:noFill/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01473" y="3014950"/>
            <a:ext cx="4602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เป็นการช่วยเปิดทางเดินหายใจให้โล่ง ไม่มีสิ่งกีดขวางหรืออุดตันทางเดินหายใจ เนื่องจากผู้ป่วยที่หมดสติ โคนลิ้นและกล่องเสียงจะมีการตกลงไปอุดทางเดินหายใจส่วนบน ซึ่งมีแนวปฏิบัติดังนี้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จัดศีรษะของผู้ป่วยให้ต่ำกว่าลำคอ หันหน้าตะแคงไปด้านใดด้านหนึ่ง แล้วให้ผู้ช่วยเหลือใช้นิ้วพันด้วยผ้าบางๆ กวาดในปาก เพื่อกำจัดสิ่งที่กีดขวางทางเดินหายใจออก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เมื่อแน่ใจว่าไม่มีสิ่งใดๆ ติดค้างอยู่ภายในลำคอ ให้ยกคางขึ้นร่วมกับการกดหน้าผากเพื่อให้หน้าเงยขึ้นเรียกว่า “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Head Tilt Chin Lift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” แล้วจึงช่วยหายใจต่อ</a:t>
            </a:r>
          </a:p>
        </p:txBody>
      </p:sp>
      <p:grpSp>
        <p:nvGrpSpPr>
          <p:cNvPr id="2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7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8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69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3518" y="764704"/>
            <a:ext cx="8790970" cy="5700332"/>
          </a:xfrm>
          <a:prstGeom prst="roundRect">
            <a:avLst>
              <a:gd name="adj" fmla="val 30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5" name="Rectangle 4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383" y="118373"/>
              <a:ext cx="30107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หลักการช่วยฟื้นคืนชีพ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520" y="836712"/>
            <a:ext cx="2736304" cy="576064"/>
            <a:chOff x="395536" y="2564904"/>
            <a:chExt cx="2736304" cy="576064"/>
          </a:xfrm>
        </p:grpSpPr>
        <p:sp>
          <p:nvSpPr>
            <p:cNvPr id="13" name="Round Diagonal Corner Rectangle 12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4" name="Round Diagonal Corner Rectangle 13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dirty="0">
                  <a:solidFill>
                    <a:srgbClr val="00B050"/>
                  </a:solidFill>
                  <a:latin typeface="TH Sarabun New" pitchFamily="34" charset="-34"/>
                  <a:cs typeface="TH Sarabun New" pitchFamily="34" charset="-34"/>
                </a:rPr>
                <a:t>การช่วยหายใจ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9" y="1268760"/>
            <a:ext cx="2229604" cy="183910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355976" y="764704"/>
            <a:ext cx="0" cy="5700332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67544" y="3107869"/>
            <a:ext cx="3456384" cy="3201451"/>
          </a:xfrm>
          <a:prstGeom prst="roundRect">
            <a:avLst>
              <a:gd name="adj" fmla="val 5584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2392" y="5373215"/>
            <a:ext cx="995552" cy="1008113"/>
          </a:xfrm>
          <a:prstGeom prst="roundRect">
            <a:avLst>
              <a:gd name="adj" fmla="val 8994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3107869"/>
            <a:ext cx="345638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dirty="0">
                <a:latin typeface="TH Sarabun New" pitchFamily="34" charset="-34"/>
                <a:cs typeface="TH Sarabun New" pitchFamily="34" charset="-34"/>
              </a:rPr>
              <a:t>     เป็นการช่วยเนื่องจากหยุดหายใจ เพราะถึงแม้ร่างกายจะมีออกซิเจนคงอยู่ภายในปอด และในกระแสเลือดตามแต่ก็ไม่มีสำรองไว้ใช้ เมื่อช่วยให้ผู้ป่วยมีทางเดินหายใจโล่งแล้ว ให้ตรวจสอบดูว่าผู้ป่วยหายใจเองได้หรือไม่ ซึ่งหากยังหยุดหายใจ หรือหายใจเบามาก ต้องทำ</a:t>
            </a:r>
          </a:p>
          <a:p>
            <a:r>
              <a:rPr lang="th-TH" sz="2300" dirty="0">
                <a:latin typeface="TH Sarabun New" pitchFamily="34" charset="-34"/>
                <a:cs typeface="TH Sarabun New" pitchFamily="34" charset="-34"/>
              </a:rPr>
              <a:t>การช่วยหายใจทันทีโดยปฏิบัติ </a:t>
            </a:r>
          </a:p>
          <a:p>
            <a:r>
              <a:rPr lang="th-TH" sz="2300" dirty="0">
                <a:latin typeface="TH Sarabun New" pitchFamily="34" charset="-34"/>
                <a:cs typeface="TH Sarabun New" pitchFamily="34" charset="-34"/>
              </a:rPr>
              <a:t>ดังนี้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72000" y="836711"/>
            <a:ext cx="4284514" cy="5736833"/>
          </a:xfrm>
          <a:prstGeom prst="roundRect">
            <a:avLst>
              <a:gd name="adj" fmla="val 33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1303" y="908720"/>
            <a:ext cx="305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ปากต่อปาก 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สามารถปฏิบัติได้ ดังนี้</a:t>
            </a:r>
            <a:endParaRPr lang="th-TH" sz="24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27516" y="1454009"/>
            <a:ext cx="4092955" cy="769441"/>
            <a:chOff x="4982005" y="1363415"/>
            <a:chExt cx="4092955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4982005" y="1368649"/>
              <a:ext cx="3992285" cy="7200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04047" y="1363415"/>
              <a:ext cx="40709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ผู้ป่วยเหลือจับศีรษะผู้ป่วยเงยขึ้นเพื่อเปิดทางเดินหายใจให้โล่ง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30998" y="2268744"/>
            <a:ext cx="4089474" cy="769441"/>
            <a:chOff x="4982005" y="1363415"/>
            <a:chExt cx="4089474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4982005" y="1368649"/>
              <a:ext cx="3988803" cy="7200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1363415"/>
              <a:ext cx="40674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ใช้นิ้วหัวแม่มือ และนิ้วชี้ของมือวางบนหน้าผากของผู้ป่วย แล้วบีบจมูกของผู้ป่วยไว้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16016" y="3082317"/>
            <a:ext cx="4003786" cy="1107996"/>
            <a:chOff x="4982005" y="1363415"/>
            <a:chExt cx="3709738" cy="1107996"/>
          </a:xfrm>
        </p:grpSpPr>
        <p:sp>
          <p:nvSpPr>
            <p:cNvPr id="34" name="Rounded Rectangle 33"/>
            <p:cNvSpPr/>
            <p:nvPr/>
          </p:nvSpPr>
          <p:spPr>
            <a:xfrm>
              <a:off x="4982005" y="1368649"/>
              <a:ext cx="3694451" cy="10028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04048" y="1363415"/>
              <a:ext cx="3687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ให้ผู้ช่วยเหลือสูดหายใจเข้าให้เต็มที่ แล้วประกบปากให้แนบสนิทปากของผู้ป่วย พร้อมทั้งเป่าลมเข้าไปในปากของผู้ป่วย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7495" y="4189158"/>
            <a:ext cx="4224985" cy="1151664"/>
            <a:chOff x="4936466" y="1368650"/>
            <a:chExt cx="3965303" cy="1194367"/>
          </a:xfrm>
        </p:grpSpPr>
        <p:sp>
          <p:nvSpPr>
            <p:cNvPr id="37" name="Rounded Rectangle 36"/>
            <p:cNvSpPr/>
            <p:nvPr/>
          </p:nvSpPr>
          <p:spPr>
            <a:xfrm>
              <a:off x="4982005" y="1368650"/>
              <a:ext cx="3757699" cy="115328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36466" y="1413937"/>
              <a:ext cx="3965303" cy="114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ฟังเสียงลมหายใจและสังเกตดูว่าหน้าอกของผู้ป่วยยุบลงหรือไม่ หลังจากเป่าปากครั้งแรก ถ้าหากได้ผลดีควรทำซ้ำอีกประมาณ ๔ ครั้ง ติดต่อกัน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716016" y="5397023"/>
            <a:ext cx="414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ปากต่อจมูก 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ใช้ในรายที่มีการบาดเจ็บในปาก หรือในเด็กเล็ก ต้องปิดปากของผู้ป่วยก่อนแล้วเป่าลงหายใจเข้าทางจมูกแทน</a:t>
            </a:r>
            <a:endParaRPr lang="th-TH" sz="2400" b="1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09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3518" y="692696"/>
            <a:ext cx="8790970" cy="5881365"/>
          </a:xfrm>
          <a:prstGeom prst="roundRect">
            <a:avLst>
              <a:gd name="adj" fmla="val 309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44624"/>
            <a:ext cx="8959185" cy="646331"/>
            <a:chOff x="73600" y="44624"/>
            <a:chExt cx="8959185" cy="646331"/>
          </a:xfrm>
        </p:grpSpPr>
        <p:sp>
          <p:nvSpPr>
            <p:cNvPr id="5" name="Rectangle 4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7383" y="44624"/>
              <a:ext cx="30107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accent3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หลักการช่วยฟื้นคืนชีพ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815507"/>
            <a:ext cx="1983937" cy="232473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47664" y="764704"/>
            <a:ext cx="2736304" cy="576064"/>
            <a:chOff x="395536" y="2564904"/>
            <a:chExt cx="2736304" cy="576064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Round Diagonal Corner Rectangle 14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600" b="1" dirty="0">
                  <a:solidFill>
                    <a:srgbClr val="0070C0"/>
                  </a:solidFill>
                  <a:latin typeface="TH Sarabun New" pitchFamily="34" charset="-34"/>
                  <a:cs typeface="TH Sarabun New" pitchFamily="34" charset="-34"/>
                </a:rPr>
                <a:t>การนวดหายใจ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456647" y="764704"/>
            <a:ext cx="4363825" cy="5797808"/>
          </a:xfrm>
          <a:prstGeom prst="roundRect">
            <a:avLst>
              <a:gd name="adj" fmla="val 334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0" y="836712"/>
            <a:ext cx="4104456" cy="646331"/>
            <a:chOff x="4752058" y="1291407"/>
            <a:chExt cx="4104456" cy="646331"/>
          </a:xfrm>
        </p:grpSpPr>
        <p:sp>
          <p:nvSpPr>
            <p:cNvPr id="19" name="Rounded Rectangle 18"/>
            <p:cNvSpPr/>
            <p:nvPr/>
          </p:nvSpPr>
          <p:spPr>
            <a:xfrm>
              <a:off x="4754481" y="1291407"/>
              <a:ext cx="4102033" cy="576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52058" y="1291407"/>
              <a:ext cx="4104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จัดให้ผู้ป่วยนอนหงายราบบนพื้นแข็ง ถ้าพื้นอ่อนนุ่นให้สอดไม้กระดานแข็งใต้ลำตัว เพื่อให้เกิดแรงต้านขณะที่นวดหัวใจ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493" y="3284984"/>
            <a:ext cx="3853944" cy="3384376"/>
            <a:chOff x="380493" y="3010284"/>
            <a:chExt cx="3687449" cy="3539949"/>
          </a:xfrm>
        </p:grpSpPr>
        <p:sp>
          <p:nvSpPr>
            <p:cNvPr id="30" name="Pentagon 29"/>
            <p:cNvSpPr/>
            <p:nvPr/>
          </p:nvSpPr>
          <p:spPr>
            <a:xfrm rot="5400000">
              <a:off x="1275669" y="3757960"/>
              <a:ext cx="1897097" cy="3687449"/>
            </a:xfrm>
            <a:prstGeom prst="homePlate">
              <a:avLst>
                <a:gd name="adj" fmla="val 3173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1" name="Pentagon 30"/>
            <p:cNvSpPr/>
            <p:nvPr/>
          </p:nvSpPr>
          <p:spPr>
            <a:xfrm rot="5400000">
              <a:off x="502692" y="2888085"/>
              <a:ext cx="3443052" cy="3687449"/>
            </a:xfrm>
            <a:prstGeom prst="homePlate">
              <a:avLst>
                <a:gd name="adj" fmla="val 1793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5536" y="3429000"/>
            <a:ext cx="38389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dirty="0">
                <a:latin typeface="TH Sarabun New" pitchFamily="34" charset="-34"/>
                <a:cs typeface="TH Sarabun New" pitchFamily="34" charset="-34"/>
              </a:rPr>
              <a:t>     เป็นการกดเพื่อนวดหัวใจให้มีการไหลเวียนเลือดในรายที่ภาวะหัวใจหยุดเต้น โดยมีหลักการ  คือ ต้องกดให้กระดูกหน้าอกลงไปชิดกับกระดูกสันหลัง ซึ่งจะทำให้หัวใจที่อยู่ระหว่างกระดูกทั้งสองถูกกดไปด้วย ทำให้มีการบีบเลือดออกจากหัวใจไปเลี้ยงร่างกาย เสมือนกับการบีบตัวหัวใจ</a:t>
            </a:r>
          </a:p>
          <a:p>
            <a:r>
              <a:rPr lang="th-TH" sz="2300" dirty="0">
                <a:latin typeface="TH Sarabun New" pitchFamily="34" charset="-34"/>
                <a:cs typeface="TH Sarabun New" pitchFamily="34" charset="-34"/>
              </a:rPr>
              <a:t>มีวิธีปฏิบัติ ดังนี้</a:t>
            </a:r>
          </a:p>
          <a:p>
            <a:r>
              <a:rPr lang="th-TH" sz="2300" dirty="0"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0" y="1497558"/>
            <a:ext cx="4108243" cy="923330"/>
            <a:chOff x="4748271" y="1291407"/>
            <a:chExt cx="4108243" cy="923330"/>
          </a:xfrm>
        </p:grpSpPr>
        <p:sp>
          <p:nvSpPr>
            <p:cNvPr id="35" name="Rounded Rectangle 34"/>
            <p:cNvSpPr/>
            <p:nvPr/>
          </p:nvSpPr>
          <p:spPr>
            <a:xfrm>
              <a:off x="4754481" y="1291407"/>
              <a:ext cx="4102033" cy="8640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48271" y="1291407"/>
              <a:ext cx="41082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บริเวณที่จะทำการนวดหัวใจ คือ กระดูกหน้าอกเหนือรอยต่อของกระดูกลิ้นปี่ โดยคลำหาปลายกระดูกลิ้นปี่ แล้ววัดจากปลายกระดูกลิ้นปี่ขึ้นมาประมาณ ๓ นิ้วมือ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1999" y="2419687"/>
            <a:ext cx="4108243" cy="924531"/>
            <a:chOff x="4754480" y="1291407"/>
            <a:chExt cx="4108243" cy="924531"/>
          </a:xfrm>
        </p:grpSpPr>
        <p:sp>
          <p:nvSpPr>
            <p:cNvPr id="38" name="Rounded Rectangle 37"/>
            <p:cNvSpPr/>
            <p:nvPr/>
          </p:nvSpPr>
          <p:spPr>
            <a:xfrm>
              <a:off x="4754481" y="1291407"/>
              <a:ext cx="4102033" cy="86529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54480" y="1292608"/>
              <a:ext cx="41082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หลังจากนั้นให้วางสันมือซ้อนกันบนกระดูกหน้าอกที่ตำแหน่งนั่น ซึ่งอาจใช้นิ้วมือประสานกัน เพื่อป้องกันไม่ให้นิ้วมือกดกระดูกซี่โครงจนหัก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2000" y="3358732"/>
            <a:ext cx="4104456" cy="1754327"/>
            <a:chOff x="4752058" y="1291406"/>
            <a:chExt cx="4104456" cy="1754327"/>
          </a:xfrm>
        </p:grpSpPr>
        <p:sp>
          <p:nvSpPr>
            <p:cNvPr id="41" name="Rounded Rectangle 40"/>
            <p:cNvSpPr/>
            <p:nvPr/>
          </p:nvSpPr>
          <p:spPr>
            <a:xfrm>
              <a:off x="4754481" y="1291406"/>
              <a:ext cx="4102033" cy="1654443"/>
            </a:xfrm>
            <a:prstGeom prst="roundRect">
              <a:avLst>
                <a:gd name="adj" fmla="val 1282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52058" y="1291407"/>
              <a:ext cx="41044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ขณะนวดหัวใจผู้ช่วยเหลือต้องยืดไหล่และแขนเหยียดตรง    โน้มตัวไปทางด้านหน้า กดไหล่โดยไม่งอข้อศอก ปล่อยน้ำหนักตัวผ่านจากไหล่ไปสู่ลำแขนทั้งสองข้ง และลงไปสู่กระดูกหน้าอกในแนวตั้งฉากกับลำตัวของผู้ป่วย กดลงไปในแนวดิ่งลึกประมาณ ๑.๕-๒ นิ้ว ๓๐ ครั้ง โดยนับเป็นจังหวะ ๑ และ ๒ และ ๓ และ ๔ ไปจนครบ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72000" y="5085184"/>
            <a:ext cx="4104456" cy="1477328"/>
            <a:chOff x="4752058" y="1291407"/>
            <a:chExt cx="4104456" cy="1477328"/>
          </a:xfrm>
        </p:grpSpPr>
        <p:sp>
          <p:nvSpPr>
            <p:cNvPr id="44" name="Rounded Rectangle 43"/>
            <p:cNvSpPr/>
            <p:nvPr/>
          </p:nvSpPr>
          <p:spPr>
            <a:xfrm>
              <a:off x="4754481" y="1291407"/>
              <a:ext cx="4102033" cy="1379852"/>
            </a:xfrm>
            <a:prstGeom prst="roundRect">
              <a:avLst>
                <a:gd name="adj" fmla="val 1252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52058" y="1291407"/>
              <a:ext cx="410445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2000" indent="-25200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ผ่อนมือหยุดค้างไว้เล็กน้อย ไม่ต้องยกมือออกจากหน้าอกของผู้ป่วยเป็นการป้องกันการกระแทรกรุนแรงในการนวดครั้งต่อไป โดยให้เวลาที่กดลงเท่ากับเวลาที่ปล่อย เพื่อให้กระดูกหน้าอกกลับคืนสู่ที่เดิม อีกทั้งยังเป็นการให้เลือดไหลคืนสู่หัวใจ หลังจากนั้นให้เริ่มต้นนวดใหม่อีกครั้ง</a:t>
              </a:r>
            </a:p>
          </p:txBody>
        </p:sp>
      </p:grpSp>
      <p:grpSp>
        <p:nvGrpSpPr>
          <p:cNvPr id="5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09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93" y="3429000"/>
            <a:ext cx="9144000" cy="20882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49248" y="4293096"/>
            <a:ext cx="4417902" cy="96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9246" y="3693945"/>
            <a:ext cx="4417904" cy="455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9144000" cy="121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47353" y="5385410"/>
            <a:ext cx="441979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14" name="Rectangle 13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118373"/>
              <a:ext cx="43701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/>
                  </a:solidFill>
                  <a:latin typeface="TH Sarabun New" pitchFamily="34" charset="-34"/>
                  <a:cs typeface="TH Sarabun New" pitchFamily="34" charset="-34"/>
                </a:rPr>
                <a:t>ขั้นตอนปฏิบัติในกาช่วยฟื้นคืนชีพ</a:t>
              </a:r>
              <a:endParaRPr lang="th-TH" sz="36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5" name="Round Same Side Corner Rectangle 24"/>
          <p:cNvSpPr/>
          <p:nvPr/>
        </p:nvSpPr>
        <p:spPr>
          <a:xfrm flipV="1">
            <a:off x="730160" y="2437430"/>
            <a:ext cx="7950083" cy="991570"/>
          </a:xfrm>
          <a:prstGeom prst="round2SameRect">
            <a:avLst>
              <a:gd name="adj1" fmla="val 5274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3" y="710352"/>
            <a:ext cx="8212700" cy="855107"/>
          </a:xfrm>
          <a:prstGeom prst="roundRect">
            <a:avLst>
              <a:gd name="adj" fmla="val 530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     การช่วยฟื้นคืนชีพ เพื่อให้ผู้ป่วยได้รับการช่วยเหลืออย่างถูกวิธีและปลอดภัยมากที่สุด</a:t>
            </a:r>
          </a:p>
          <a:p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ซึ่งขั้นตอนปฏิบัติในการช่วยฟื้นคืนชีพ มีดังนี้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6870" y="1933374"/>
            <a:ext cx="5816090" cy="576064"/>
            <a:chOff x="395536" y="2564904"/>
            <a:chExt cx="2736304" cy="576064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395536" y="2564904"/>
              <a:ext cx="2592288" cy="504056"/>
            </a:xfrm>
            <a:prstGeom prst="round2Diag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Round Diagonal Corner Rectangle 28"/>
            <p:cNvSpPr/>
            <p:nvPr/>
          </p:nvSpPr>
          <p:spPr>
            <a:xfrm>
              <a:off x="467543" y="2636912"/>
              <a:ext cx="2664297" cy="504056"/>
            </a:xfrm>
            <a:prstGeom prst="round2Diag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accent4"/>
                  </a:solidFill>
                  <a:latin typeface="TH Sarabun New" pitchFamily="34" charset="-34"/>
                  <a:cs typeface="TH Sarabun New" pitchFamily="34" charset="-34"/>
                </a:rPr>
                <a:t>ดูการตอบสนองของผู้ป่วยด้วยการเขย่าตัวผู้ป่วยเบาๆ</a:t>
              </a:r>
              <a:endParaRPr lang="th-TH" dirty="0">
                <a:solidFill>
                  <a:schemeClr val="accent4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2821" y="2595418"/>
            <a:ext cx="795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ซึ่งหากผู้ป่วยไม่มีการตอบสนองใด ๆ กลับมา แสดงว่าไม่รู้สึกตัว หรืออาจใช้วิธีประเมินการหายใจของผู้ป่วย โดยวิธี “ตาดู หูฟัง แก้มสัมผัส” (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Look Listen and Feel)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ดังนี้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8112" y="3717032"/>
            <a:ext cx="4359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Look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คือ ดูการเคลื่อนไหวของทรวงอกและหน้าท้องว่าหายใจหรือไม่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662" y="433276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Listen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คือ ฟังเสียงลมหายใจ โดยเอียงหูของ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ผู้ช่วยเหลือเข้าไปใกล้บริเวณจมูกและปากของผู้ป่วย ฟังว่าได้ยินเสียง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อากาศผ่านออกมาทางจมูก หรือปากหรือไม่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8112" y="5446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latin typeface="TH Sarabun New" pitchFamily="34" charset="-34"/>
                <a:cs typeface="TH Sarabun New" pitchFamily="34" charset="-34"/>
              </a:rPr>
              <a:t>Feel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คือ สัมผัส โดยการใช้แก้มของผู้ช่วย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เหลือสัมผัสว่ามีลมหายใจผ่านออกจากปาก หรือจมูกของผู้ป่วยหรือไม่</a:t>
            </a:r>
          </a:p>
        </p:txBody>
      </p:sp>
      <p:pic>
        <p:nvPicPr>
          <p:cNvPr id="35" name="Picture 2" descr="C:\Users\tongchai.cha\Desktop\TOM\Private\infor\infographic37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"/>
          <a:stretch/>
        </p:blipFill>
        <p:spPr bwMode="auto">
          <a:xfrm>
            <a:off x="5198578" y="3068960"/>
            <a:ext cx="3947315" cy="41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67543" y="3693945"/>
            <a:ext cx="504057" cy="455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7543" y="4293096"/>
            <a:ext cx="504057" cy="96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7543" y="5373216"/>
            <a:ext cx="504057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3667671"/>
            <a:ext cx="774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th-TH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5536" y="4459759"/>
            <a:ext cx="774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th-TH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5536" y="5467871"/>
            <a:ext cx="774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th-TH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grpSp>
        <p:nvGrpSpPr>
          <p:cNvPr id="4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25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93" y="1996969"/>
            <a:ext cx="9144000" cy="35202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9144000" cy="121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600" y="118373"/>
            <a:ext cx="8959185" cy="646331"/>
            <a:chOff x="73600" y="118373"/>
            <a:chExt cx="8959185" cy="646331"/>
          </a:xfrm>
        </p:grpSpPr>
        <p:sp>
          <p:nvSpPr>
            <p:cNvPr id="14" name="Rectangle 13"/>
            <p:cNvSpPr/>
            <p:nvPr/>
          </p:nvSpPr>
          <p:spPr>
            <a:xfrm>
              <a:off x="73600" y="441538"/>
              <a:ext cx="895918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118373"/>
              <a:ext cx="45223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chemeClr val="tx2"/>
                  </a:solidFill>
                  <a:latin typeface="TH Sarabun New" pitchFamily="34" charset="-34"/>
                  <a:cs typeface="TH Sarabun New" pitchFamily="34" charset="-34"/>
                </a:rPr>
                <a:t>ขั้นตอนปฏิบัติในการช่วยฟื้นคืนชีพ</a:t>
              </a:r>
              <a:endParaRPr lang="th-TH" sz="3600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5" name="Round Same Side Corner Rectangle 24"/>
          <p:cNvSpPr/>
          <p:nvPr/>
        </p:nvSpPr>
        <p:spPr>
          <a:xfrm flipV="1">
            <a:off x="730160" y="1484784"/>
            <a:ext cx="7950083" cy="991570"/>
          </a:xfrm>
          <a:prstGeom prst="round2SameRect">
            <a:avLst>
              <a:gd name="adj1" fmla="val 5274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6870" y="980728"/>
            <a:ext cx="5381273" cy="576064"/>
            <a:chOff x="395536" y="2564904"/>
            <a:chExt cx="2531735" cy="576064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395536" y="2564904"/>
              <a:ext cx="2497858" cy="504056"/>
            </a:xfrm>
            <a:prstGeom prst="round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29" name="Round Diagonal Corner Rectangle 28"/>
            <p:cNvSpPr/>
            <p:nvPr/>
          </p:nvSpPr>
          <p:spPr>
            <a:xfrm>
              <a:off x="467543" y="2636912"/>
              <a:ext cx="2459728" cy="504056"/>
            </a:xfrm>
            <a:prstGeom prst="round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accent5">
                      <a:lumMod val="50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ขอความช่วยเหลือจากผู้อื่นที่อยู่ในบริเวณใกล้เคียง</a:t>
              </a:r>
              <a:endParaRPr lang="th-TH" dirty="0">
                <a:solidFill>
                  <a:schemeClr val="accent5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55576" y="1643026"/>
            <a:ext cx="795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ซึ่งถ้าไม่มีใครอยู่ในบริเวณนั้นก็จะต้องทำการช่วยเหลือด้วยตนเอง โดยจัดท่าของผู้ป่วยให้อยู่ในท่านอนหงายราบบนพื้นเรียบที่แข็งพอสมควร จัดให้ศีรษะของผู้ป่วยอยู่ต่ำกว่าระดับหัวใจ</a:t>
            </a:r>
          </a:p>
        </p:txBody>
      </p:sp>
      <p:pic>
        <p:nvPicPr>
          <p:cNvPr id="35" name="Picture 2" descr="C:\Users\tongchai.cha\Desktop\TOM\Private\infor\infographic37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"/>
          <a:stretch/>
        </p:blipFill>
        <p:spPr bwMode="auto">
          <a:xfrm>
            <a:off x="5004048" y="2492896"/>
            <a:ext cx="3947315" cy="41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79308" y="3738610"/>
            <a:ext cx="2776872" cy="2776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4" name="Picture 2" descr="C:\Users\tongchai.cha\Desktop\TOM\Private\infor\infographic3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0" y="3957886"/>
            <a:ext cx="3096344" cy="2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3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4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19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2127</Words>
  <Application>Microsoft Office PowerPoint</Application>
  <PresentationFormat>นำเสนอทางหน้าจอ (4:3)</PresentationFormat>
  <Paragraphs>154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6" baseType="lpstr">
      <vt:lpstr>Calibri</vt:lpstr>
      <vt:lpstr>Arial</vt:lpstr>
      <vt:lpstr>Angsana New</vt:lpstr>
      <vt:lpstr>TH Sarabun New Bold</vt:lpstr>
      <vt:lpstr>Wingdings</vt:lpstr>
      <vt:lpstr>TH Sarabun New</vt:lpstr>
      <vt:lpstr>Cordia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Supapon Tasvad</dc:creator>
  <cp:lastModifiedBy>Taksaporn Seemek</cp:lastModifiedBy>
  <cp:revision>54</cp:revision>
  <dcterms:created xsi:type="dcterms:W3CDTF">2017-03-21T09:12:45Z</dcterms:created>
  <dcterms:modified xsi:type="dcterms:W3CDTF">2022-06-08T12:20:15Z</dcterms:modified>
</cp:coreProperties>
</file>