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488" r:id="rId2"/>
    <p:sldId id="480" r:id="rId3"/>
    <p:sldId id="389" r:id="rId4"/>
    <p:sldId id="390" r:id="rId5"/>
    <p:sldId id="392" r:id="rId6"/>
    <p:sldId id="475" r:id="rId7"/>
    <p:sldId id="391" r:id="rId8"/>
    <p:sldId id="476" r:id="rId9"/>
    <p:sldId id="393" r:id="rId10"/>
    <p:sldId id="477" r:id="rId11"/>
    <p:sldId id="395" r:id="rId12"/>
    <p:sldId id="394" r:id="rId13"/>
    <p:sldId id="396" r:id="rId14"/>
    <p:sldId id="397" r:id="rId15"/>
    <p:sldId id="478" r:id="rId16"/>
    <p:sldId id="479" r:id="rId17"/>
    <p:sldId id="398" r:id="rId18"/>
    <p:sldId id="399" r:id="rId19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dia New" panose="020B0304020202020204" pitchFamily="34" charset="-34"/>
      <p:regular r:id="rId29"/>
      <p:bold r:id="rId30"/>
      <p:italic r:id="rId31"/>
      <p:boldItalic r:id="rId32"/>
    </p:embeddedFont>
    <p:embeddedFont>
      <p:font typeface="TH Sarabun New" panose="020B0500040200020003" pitchFamily="34" charset="-34"/>
      <p:regular r:id="rId33"/>
      <p:bold r:id="rId34"/>
      <p:italic r:id="rId35"/>
      <p:boldItalic r:id="rId3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FF7"/>
    <a:srgbClr val="FFFF99"/>
    <a:srgbClr val="FF3399"/>
    <a:srgbClr val="FF9933"/>
    <a:srgbClr val="FFF2D9"/>
    <a:srgbClr val="FFE1FF"/>
    <a:srgbClr val="FFCCCC"/>
    <a:srgbClr val="D1F3FF"/>
    <a:srgbClr val="E6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 varScale="1">
        <p:scale>
          <a:sx n="115" d="100"/>
          <a:sy n="115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1FB2-71DD-4311-B638-33A846B3899F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27AE-1FA4-4633-BD7F-13861D7A76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8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507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15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8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22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5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49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05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29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8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7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18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626;&#3633;&#3617;&#3614;&#3633;&#3609;&#3608;&#3616;&#3634;&#3614;&#3619;&#3632;&#3627;&#3623;&#3656;&#3634;&#3591;&#3609;&#3633;&#3585;&#3648;&#3619;&#3637;&#3618;&#3609;&#3651;&#3609;&#3594;&#3640;&#3617;&#3594;&#3609;.pptx" TargetMode="External"/><Relationship Id="rId3" Type="http://schemas.openxmlformats.org/officeDocument/2006/relationships/image" Target="../media/image2.png"/><Relationship Id="rId21" Type="http://schemas.openxmlformats.org/officeDocument/2006/relationships/hyperlink" Target="../&#3627;&#3609;&#3656;&#3623;&#3618;8/&#3627;&#3609;&#3656;&#3623;&#3618;8_&#3585;&#3634;&#3619;&#3594;&#3656;&#3623;&#3618;&#3615;&#3639;&#3657;&#3609;&#3588;&#3639;&#3609;&#3594;&#3637;&#3614;.pptx" TargetMode="External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588;&#3656;&#3634;&#3609;&#3636;&#3618;&#3617;&#3607;&#3634;&#3591;&#3648;&#3614;&#3624;&#3585;&#3633;&#3610;&#3623;&#3633;&#3602;&#3609;&#3608;&#3619;&#3619;&#3617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14;&#3620;&#3605;&#3636;&#3585;&#3619;&#3619;&#3617;&#3607;&#3634;&#3591;&#3648;&#3614;&#3624;&#3649;&#3621;&#3632;&#3585;&#3634;&#3619;&#3604;&#3635;&#3648;&#3609;&#3636;&#3609;&#3594;&#3637;&#3623;&#3636;&#3605;.pptx" TargetMode="External"/><Relationship Id="rId20" Type="http://schemas.openxmlformats.org/officeDocument/2006/relationships/hyperlink" Target="../&#3627;&#3609;&#3656;&#3623;&#3618;7/&#3627;&#3609;&#3656;&#3623;&#3618;7_&#3588;&#3623;&#3634;&#3617;&#3619;&#3640;&#3609;&#3649;&#3619;&#3591;&#3651;&#3609;&#3626;&#3633;&#3591;&#3588;&#3617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585;&#3634;&#3619;&#3651;&#3594;&#3657;&#3618;&#3634;&#3649;&#3621;&#3632;&#3626;&#3634;&#3619;&#3648;&#3626;&#3614;&#3605;&#3636;&#3604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585;&#3634;&#3619;&#3607;&#3635;&#3591;&#3634;&#3609;&#3586;&#3629;&#3591;&#3619;&#3632;&#3610;&#3610;&#3612;&#3636;&#3623;&#3627;&#3609;&#3633;&#3591;%2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๔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5337" y="2019457"/>
            <a:ext cx="6067103" cy="4013612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4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95" y="1335490"/>
            <a:ext cx="1226954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5" name="สี่เหลี่ยมผืนผ้า 30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855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6" name="สี่เหลี่ยมผืนผ้า 31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423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7" name="สี่เหลี่ยมผืนผ้า 32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76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078531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7054140" y="1331710"/>
            <a:ext cx="2080335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31" y="163258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56" name="สี่เหลี่ยมผืนผ้า 30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791" y="163258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57" name="สี่เหลี่ยมผืนผ้า 31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359" y="163258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58" name="สี่เหลี่ยมผืนผ้า 32">
            <a:hlinkClick r:id="rId2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12" y="163258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61" name="สี่เหลี่ยมผืนผ้า 28"/>
          <p:cNvSpPr/>
          <p:nvPr/>
        </p:nvSpPr>
        <p:spPr>
          <a:xfrm>
            <a:off x="-64" y="1632580"/>
            <a:ext cx="2078659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4" name="สี่เหลี่ยมผืนผ้า 28"/>
          <p:cNvSpPr/>
          <p:nvPr/>
        </p:nvSpPr>
        <p:spPr>
          <a:xfrm>
            <a:off x="7054140" y="1628800"/>
            <a:ext cx="2080271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906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3477" y="1322765"/>
            <a:ext cx="82236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หน้าที่ของผมและขน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หน้าที่หลักสำคัญของผมและขน คือ ป้องกันผิวหนังไม่ไห้เสียความร้อนมากเกินไป โดยเฉพาะในส่วนของหนังศีรษะเนื่องจากหนังศีรษะคนเราจะมีเลือดมาเลี้ยงเป็นจำนวนมาก ผมจึงมีหน้าที่ควบคุมการกระจายความร้อนของร่างกายไปด้วย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2841" y="2996952"/>
            <a:ext cx="82236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การสร้างเสริมและดำรงประสิทธิภาพการทำงานของผมและขน</a:t>
            </a:r>
            <a:r>
              <a:rPr lang="th-TH" sz="2000" b="1" dirty="0">
                <a:solidFill>
                  <a:srgbClr val="00B050"/>
                </a:solidFill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สามารถปฎิบัติได้ ดังนี้</a:t>
            </a:r>
          </a:p>
          <a:p>
            <a:endParaRPr lang="th-TH" sz="18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รับประทานอาหารที่มีประโยชน์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นวดหนังศีรษะ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เช็ดและเป่าผมให้แห้ง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ปกป้องเส้นผมจากแสงแดด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เลือกซื้อผลิตภัณฑ์ที่มีค่าความเป็นด่างที่สมดุล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7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8" name="Picture 2" descr="K:\TSM 3-A\Logo Aksorn\Aksorn Charoen Tat_2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35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231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ระบบกระดูก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2174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โครงสร้างของกระดูก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255725"/>
            <a:ext cx="2990900" cy="537867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452846" y="1425550"/>
            <a:ext cx="6711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กระดูกนับว่าเป็นส่วนที่มีความแข็งแรงที่เกิดจากการจัดเรียงตัวของเซลล์เป็นแท่งๆ นับพันเซลล์และภายในช่องโพรงกระดูกมีส่วนที่เรา เรียกว่า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ไขกระดูก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ซึ่งเป็นส่วนของไขมันอยู่ตรงกลาง ลักษณะของกระดูกโดยทั่วไปนั้น สามารถแบ่งออกได้เป็น ๔ ชนิด คือ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3567" y="2738531"/>
            <a:ext cx="597666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กระดูกยาว (</a:t>
            </a:r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Long bones)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เป็นกระดูกที่มีลักษณะรูปยาว ส่วนตรงกลางเรียวคอด ตอนปลายทั้งสองข้างโตออกเล็กน้อย เช่น กระดูกแขน กระดูกขา เป็นต้น</a:t>
            </a:r>
          </a:p>
          <a:p>
            <a:endParaRPr lang="th-TH" sz="20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กระดูกสั้น (</a:t>
            </a:r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Short bones)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จะมีลักษณะสั้น และมีขนาดแตกต่างกันออกไป โดยส่วนใหญ่จะมีเยื่อหุ้มบางๆ หุ้มอยู่ เช่น กระดูกข้อมือ เป็นต้น</a:t>
            </a:r>
          </a:p>
          <a:p>
            <a:endParaRPr lang="th-TH" sz="20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กระดูกแบน (</a:t>
            </a:r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Flat bones)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กระดูกชนิดนี้มีลักษณะแบนและบาง ด้านนอกหุ้มด้วยเยื่อบางๆ เช่น กระดูกซี่โครง กระดูกสะบัก กระดูกกะโหลกศีรษะ เป็นต้น</a:t>
            </a:r>
          </a:p>
          <a:p>
            <a:endParaRPr lang="th-TH" sz="20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กระดูกรปู แปลกๆ (</a:t>
            </a:r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Irregular bones)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กระดูกพวกนี้มีรูปร่างต่างกัน ซึ่งแตกต่างจาก ๓ พวกแรก เช่น กระดูกกะโหลกศีรษะบางชิ้น กระดูกสันหลัง เป็นต้น</a:t>
            </a:r>
          </a:p>
        </p:txBody>
      </p:sp>
      <p:grpSp>
        <p:nvGrpSpPr>
          <p:cNvPr id="1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0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20357" y="3403094"/>
            <a:ext cx="8136903" cy="144196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0357" y="1628800"/>
            <a:ext cx="8136904" cy="15841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2102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หน้าที่ของกระดูก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17188" y="1820724"/>
            <a:ext cx="7543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กระดูกเป็นอวัยวะสำคัญที่ช่วยในการพยุงร่างกายให้สามารถดำรงอยู่ได้ ขณะเดียวกันก็เป็นโครงร่างที่สำคัญในการยึดเกาะของกล้ามเนื้อ และเป็นโครงของร่างกายด้วย นอกจากนี้กระดูกยังมีหน้าที่สำคัญในการช่วยป้องกันการกระทบกระเทือนที่อาจก่อให้เกิดอันตรายต่ออวัยวะที่สำคัญภายในกะโหลกศีรษะ ทรวงอก และช่องท้อง ภายในช่องโพรงกระดูกจะมีไขกระดูก ซึ่งจะมีหน้าที่ช่วยสร้างเม็ดเลือดแดงให้กับร่างกาย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17187" y="3705706"/>
            <a:ext cx="754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กระดูกจะทำหน้าที่เป็นแหล่งเก็บและจ่ายแคลเซียม ฟอสเฟต และแมกนีเซียมโดยประมาณร้อยละ ๙๙ ของแคลเซียมทั้งร่างกายมนุษย์จะอยู่ในกระดูก ซึ่งถ้าร่างกายขาดแคลเซียมก็จะส่งผลให้เกิดความผิดปกติของเนื้อเยื่อหลายชนิด กระดูกจะเป็นตัวที่ช่วยในการควบคุมปริมาณของเหลวภายนอกเซลล์ให้คงที่ โดยเติมหรือเอาแคลเซียมออกไป</a:t>
            </a:r>
          </a:p>
        </p:txBody>
      </p:sp>
      <p:grpSp>
        <p:nvGrpSpPr>
          <p:cNvPr id="1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3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4" name="Picture 2" descr="K:\TSM 3-A\Logo Aksorn\Aksorn Charoen Tat_2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37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5559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การเสริมสร้างและดำรงประสิทธิภาพการทำงานของกระดูก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1115616" y="2060848"/>
            <a:ext cx="6515285" cy="772931"/>
            <a:chOff x="504987" y="2492896"/>
            <a:chExt cx="6515285" cy="772931"/>
          </a:xfrm>
        </p:grpSpPr>
        <p:sp>
          <p:nvSpPr>
            <p:cNvPr id="5" name="Rectangle 23"/>
            <p:cNvSpPr/>
            <p:nvPr/>
          </p:nvSpPr>
          <p:spPr>
            <a:xfrm>
              <a:off x="654364" y="2492896"/>
              <a:ext cx="6365908" cy="772931"/>
            </a:xfrm>
            <a:prstGeom prst="rect">
              <a:avLst/>
            </a:prstGeom>
            <a:solidFill>
              <a:srgbClr val="FFF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Pentagon 24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A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Oval 2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86286" y="2247256"/>
            <a:ext cx="511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การออกกำลังกาย</a:t>
            </a:r>
          </a:p>
        </p:txBody>
      </p:sp>
      <p:grpSp>
        <p:nvGrpSpPr>
          <p:cNvPr id="11" name="Group 28"/>
          <p:cNvGrpSpPr/>
          <p:nvPr/>
        </p:nvGrpSpPr>
        <p:grpSpPr>
          <a:xfrm>
            <a:off x="1115616" y="2996952"/>
            <a:ext cx="6515285" cy="772931"/>
            <a:chOff x="504987" y="2492896"/>
            <a:chExt cx="6515285" cy="772931"/>
          </a:xfrm>
        </p:grpSpPr>
        <p:sp>
          <p:nvSpPr>
            <p:cNvPr id="12" name="Rectangle 32"/>
            <p:cNvSpPr/>
            <p:nvPr/>
          </p:nvSpPr>
          <p:spPr>
            <a:xfrm>
              <a:off x="654364" y="2492896"/>
              <a:ext cx="6365908" cy="772931"/>
            </a:xfrm>
            <a:prstGeom prst="rect">
              <a:avLst/>
            </a:prstGeom>
            <a:solidFill>
              <a:srgbClr val="FFF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Pentagon 33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A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Oval 34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86284" y="3208873"/>
            <a:ext cx="511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การบริโภคอาหารที่มีสารอาหารครบถ้วนและถูกต้อง</a:t>
            </a:r>
          </a:p>
        </p:txBody>
      </p:sp>
      <p:grpSp>
        <p:nvGrpSpPr>
          <p:cNvPr id="16" name="Group 22"/>
          <p:cNvGrpSpPr/>
          <p:nvPr/>
        </p:nvGrpSpPr>
        <p:grpSpPr>
          <a:xfrm>
            <a:off x="1115616" y="3952213"/>
            <a:ext cx="6515285" cy="772931"/>
            <a:chOff x="504987" y="2492896"/>
            <a:chExt cx="6515285" cy="772931"/>
          </a:xfrm>
        </p:grpSpPr>
        <p:sp>
          <p:nvSpPr>
            <p:cNvPr id="17" name="Rectangle 23"/>
            <p:cNvSpPr/>
            <p:nvPr/>
          </p:nvSpPr>
          <p:spPr>
            <a:xfrm>
              <a:off x="654364" y="2492896"/>
              <a:ext cx="6365908" cy="772931"/>
            </a:xfrm>
            <a:prstGeom prst="rect">
              <a:avLst/>
            </a:prstGeom>
            <a:solidFill>
              <a:srgbClr val="FFF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Pentagon 24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A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Oval 2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86286" y="4138621"/>
            <a:ext cx="511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การพักผ่อนที่เพียงพอ</a:t>
            </a:r>
          </a:p>
        </p:txBody>
      </p:sp>
      <p:grpSp>
        <p:nvGrpSpPr>
          <p:cNvPr id="21" name="Group 28"/>
          <p:cNvGrpSpPr/>
          <p:nvPr/>
        </p:nvGrpSpPr>
        <p:grpSpPr>
          <a:xfrm>
            <a:off x="1115616" y="4888317"/>
            <a:ext cx="6515285" cy="772931"/>
            <a:chOff x="504987" y="2492896"/>
            <a:chExt cx="6515285" cy="772931"/>
          </a:xfrm>
        </p:grpSpPr>
        <p:sp>
          <p:nvSpPr>
            <p:cNvPr id="22" name="Rectangle 32"/>
            <p:cNvSpPr/>
            <p:nvPr/>
          </p:nvSpPr>
          <p:spPr>
            <a:xfrm>
              <a:off x="654364" y="2492896"/>
              <a:ext cx="6365908" cy="772931"/>
            </a:xfrm>
            <a:prstGeom prst="rect">
              <a:avLst/>
            </a:prstGeom>
            <a:solidFill>
              <a:srgbClr val="FFF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Pentagon 33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A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Oval 34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๔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86284" y="5100238"/>
            <a:ext cx="511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การระมัดระวังและป้องกันอุบัติเหตุที่อาจเกิดขึ้นกับกระดูก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3" y="1431700"/>
            <a:ext cx="7973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การที่กระดูกจะแข็งแรงได้นั้นเกิดจากปัจจัยสำคัญ ๔ ประการ ดังนี้</a:t>
            </a:r>
          </a:p>
        </p:txBody>
      </p:sp>
      <p:grpSp>
        <p:nvGrpSpPr>
          <p:cNvPr id="26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27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8" name="Picture 2" descr="K:\TSM 3-A\Logo Aksorn\Aksorn Charoen Tat_2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7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231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ระบบกล้ามเนื้อ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2174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โครงสร้างของกล้ามเนื้อ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6" y="1484784"/>
            <a:ext cx="8151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กล้ามเนื้อจะประกอบไปด้วย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นํ้า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ร้อยละ ๗๕ โปรตีนร้อยละ ๒๐ อีกร้อยละ ๕ เป็นคาร์โบไฮเดรต ไขมัน และเกลือของอนินท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รีย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สารสามารถแบ่งออกได้เป็น ๓ ประเภท 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6423" y="2420888"/>
            <a:ext cx="45719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กล้ามเนื้อลาย (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Skeletal muscle)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เป็นเนื้อเยื่อกล้ามเนื้อที่มีเซลล์ยาวๆ ที่เรียกว่าเส้นใยกล้ามเนื้อ รวมตัวกันเป็นมัดกล้ามเนื้อ และเส้นใยกล้ามเนื้อแต่ละเส้นจะมีลักษณะเป็นทางยาว โดยส่วนที่เหมือนทรงกระบอกเล็กๆ เรียกว่า 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ไฟบริล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b="1" dirty="0" err="1">
                <a:latin typeface="TH Sarabun New" pitchFamily="34" charset="-34"/>
                <a:cs typeface="TH Sarabun New" pitchFamily="34" charset="-34"/>
              </a:rPr>
              <a:t>Fibriln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หรือ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ไม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โอไฟบริล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b="1" dirty="0" err="1">
                <a:latin typeface="TH Sarabun New" pitchFamily="34" charset="-34"/>
                <a:cs typeface="TH Sarabun New" pitchFamily="34" charset="-34"/>
              </a:rPr>
              <a:t>Myofibriln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เป็นส่วนที่ทำให้เกิดการหดตัวเมื่อเส้นใยได้รับการกระตุ้นจากกระแสประสาท ใน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ไฟบริล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นั้นจะประกอบไปด้วยเส้นใยเล็กๆ จำนวนมาก เรียกว่า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ไม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โอฟิ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ลา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เมนต์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b="1" dirty="0" err="1">
                <a:latin typeface="TH Sarabun New" pitchFamily="34" charset="-34"/>
                <a:cs typeface="TH Sarabun New" pitchFamily="34" charset="-34"/>
              </a:rPr>
              <a:t>Myofilament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  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ซึ่งประกอบด้วย โปรตีน ๒ ชนิด คือ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แอกทิน (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Actin)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และไมโอซิน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 (Myosin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8418" y="1886652"/>
            <a:ext cx="4345580" cy="42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1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95536" y="476672"/>
            <a:ext cx="8280920" cy="136815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2780928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กล้ามเนื้อเรียบ (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Smooth muscle)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เป็นเนื้อเยื่อกล้ามเนื้อชนิดหนึ่งที่ประกอบเป็นส่วนของกล้ามเนื้ออวัยวะภายใน โดยมีรูปร่างคล้ายกระสวยและสั้นกว่าเส้นใยกล้ามเนื้อของกล้ามเนื้อลาย ประกอบด้วยเส้นใยของโปรตีนชนิดแอกทินและไม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โอซิน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เหมือนกับกล้ามเนื้อลาย ซึ่งพบว่ากล้ามเนื้อเรียบก็จะถูกกระตุ้นด้วยกระแสประสาทเช่นเดียวกัน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1560" y="70547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การเรียงตัวของใยกล้ามเนื้อในมัดกล้ามเนื้อลายมีหลายแบบ เมื่อกล้ามเนื้อลายหดตัวจะส่งแรงผ่านไปยังกระดูก ทำให้เกิดการทำงานของข้อต่อขึ้น แบ่งออกตามบริเวณของร่างกาย ได้เป็น ๔ กลุ่มใหญ่ คือ กล้ามเนื้อของศีรษะ กล้ามเนื้อบริเวณลำคอ กล้ามเนื้อของลำตัว และกล้ามเนื้อรยางค์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5996" y="2320316"/>
            <a:ext cx="4588450" cy="333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3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4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2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860032" y="1222688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กล้ามเนื้อหัวใจ (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Cardiac muscle)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เป็นเนื้อเยื่อกล้ามเนื้อลายชนิดหนึ่งที่อยู่นอกอำนาจจิตใจ ควบคุมโดยระบบประสาทอัตโนมัติ จากบริเวณก้านสมอง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(Brainstem)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ด้วยเส้นประสาท จากสมอง ๒ ชนิด คือ เส้นประสาท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ซิมพาเธติค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และเส้นประสาท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เวกัส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มีลักษณะเป็นเซลล์รูปทรงกระบอก มีลายตามขวางเป็นแถบสีทึบสลับกับสีจาง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เซลล์กล้ามเนื้อตอนปลายของเซลล์จะมีการแตกแขนง เพื่อไปประสานกับแขนงของเซลล์ใกล้เคียง เซลล์ทั้งหมดจึงหดตัวพร้อมกัน และหดตัวและคลายตัวเป็นจังหวะตลอดระยะเวลาที่ยังมีชีวิตอยู่ โดยกล้ามเนื้อหัวใจจะมีจังหวะการเต้นของหัวใจ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ที่สมํ่า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เสมอ ซึ่งเกิดจากการกระตุ้นที่บริเวณเฉพาะกล้ามเนื้อนี้ และจะทำการสร้างกระแสประสาทในรูปของคลื่นไฟฟ้า ทำให้อัตราการเต้นของหัวใจตํ่าลงหรือเพิ่มขึ้น ทำหน้าที่ในการสูบฉีดโลหิตไปยังระบบไหลเวียนโลหิต โดยการหดตัวของกล้ามเนื้อ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48680"/>
            <a:ext cx="4039728" cy="51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9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0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1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3183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หน้าที่และการทำงานของกล้ามเนื้อ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6" y="1597442"/>
            <a:ext cx="843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ระบบกระดูกและระบบกล้ามเนื้อทำหน้าที่ประสานงานร่วมกันเสมอ โดยอาศัยการทำงานของเนื้อเยื่อกล้ามเนื้อที่มีการหดตัวและขยายตัว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555" y="2348880"/>
            <a:ext cx="7382401" cy="291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7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8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5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548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การสร้างเสริมและดำรงประสิทธิภาพการทำงานของกล้ามเนื้อ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55576" y="155679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ที่จะสร้างเสริมและดำรงประสิทธิภาพการทำงานของระบบกล้ามเนื้อเพื่อให้กล้ามเนื้อมีความแข็งแรงสมบูรณ์นั้นสามารถปฏิบัติได้ ดังนี้</a:t>
            </a:r>
          </a:p>
        </p:txBody>
      </p:sp>
      <p:grpSp>
        <p:nvGrpSpPr>
          <p:cNvPr id="5" name="Group 22"/>
          <p:cNvGrpSpPr/>
          <p:nvPr/>
        </p:nvGrpSpPr>
        <p:grpSpPr>
          <a:xfrm>
            <a:off x="1115616" y="2708920"/>
            <a:ext cx="6515285" cy="772931"/>
            <a:chOff x="504987" y="2492896"/>
            <a:chExt cx="6515285" cy="772931"/>
          </a:xfrm>
        </p:grpSpPr>
        <p:sp>
          <p:nvSpPr>
            <p:cNvPr id="6" name="Rectangle 23"/>
            <p:cNvSpPr/>
            <p:nvPr/>
          </p:nvSpPr>
          <p:spPr>
            <a:xfrm>
              <a:off x="654364" y="2492896"/>
              <a:ext cx="6365908" cy="772931"/>
            </a:xfrm>
            <a:prstGeom prst="rect">
              <a:avLst/>
            </a:prstGeom>
            <a:solidFill>
              <a:srgbClr val="FFF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Pentagon 24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A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Oval 2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86286" y="2895328"/>
            <a:ext cx="511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การออกกำลังกาย พักผ่อนให้เพียงพอ</a:t>
            </a:r>
          </a:p>
        </p:txBody>
      </p:sp>
      <p:grpSp>
        <p:nvGrpSpPr>
          <p:cNvPr id="12" name="Group 28"/>
          <p:cNvGrpSpPr/>
          <p:nvPr/>
        </p:nvGrpSpPr>
        <p:grpSpPr>
          <a:xfrm>
            <a:off x="1115616" y="3645024"/>
            <a:ext cx="6515285" cy="772931"/>
            <a:chOff x="504987" y="2492896"/>
            <a:chExt cx="6515285" cy="772931"/>
          </a:xfrm>
        </p:grpSpPr>
        <p:sp>
          <p:nvSpPr>
            <p:cNvPr id="13" name="Rectangle 32"/>
            <p:cNvSpPr/>
            <p:nvPr/>
          </p:nvSpPr>
          <p:spPr>
            <a:xfrm>
              <a:off x="654364" y="2492896"/>
              <a:ext cx="6365908" cy="772931"/>
            </a:xfrm>
            <a:prstGeom prst="rect">
              <a:avLst/>
            </a:prstGeom>
            <a:solidFill>
              <a:srgbClr val="FFF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Pentagon 33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A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34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86284" y="3856945"/>
            <a:ext cx="511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การบริโภคอาหารที่มีสารอาหารครบถ้วนและถูกต้อง โดยเฉพาะโปรตีน</a:t>
            </a:r>
          </a:p>
        </p:txBody>
      </p:sp>
      <p:grpSp>
        <p:nvGrpSpPr>
          <p:cNvPr id="17" name="Group 22"/>
          <p:cNvGrpSpPr/>
          <p:nvPr/>
        </p:nvGrpSpPr>
        <p:grpSpPr>
          <a:xfrm>
            <a:off x="1115616" y="4600285"/>
            <a:ext cx="6515285" cy="772931"/>
            <a:chOff x="504987" y="2492896"/>
            <a:chExt cx="6515285" cy="772931"/>
          </a:xfrm>
        </p:grpSpPr>
        <p:sp>
          <p:nvSpPr>
            <p:cNvPr id="18" name="Rectangle 23"/>
            <p:cNvSpPr/>
            <p:nvPr/>
          </p:nvSpPr>
          <p:spPr>
            <a:xfrm>
              <a:off x="654364" y="2492896"/>
              <a:ext cx="6365908" cy="772931"/>
            </a:xfrm>
            <a:prstGeom prst="rect">
              <a:avLst/>
            </a:prstGeom>
            <a:solidFill>
              <a:srgbClr val="FFF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Pentagon 24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A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Oval 2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86286" y="4786693"/>
            <a:ext cx="511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การรักษาอาการบาดเจ็บของกล้ามเนื้ออย่างถูกวิธี</a:t>
            </a:r>
          </a:p>
        </p:txBody>
      </p:sp>
      <p:grpSp>
        <p:nvGrpSpPr>
          <p:cNvPr id="2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23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4" name="Picture 2" descr="K:\TSM 3-A\Logo Aksorn\Aksorn Charoen Tat_2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93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3635896" y="1600573"/>
            <a:ext cx="5508105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83768" y="980728"/>
            <a:ext cx="6214589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การทำงานของระบบผิวหนัง </a:t>
            </a:r>
          </a:p>
          <a:p>
            <a:pPr algn="r" eaLnBrk="0" hangingPunct="0"/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ระบบกระดูก และระบบกล้ามเนื้อ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316299"/>
            <a:ext cx="7570720" cy="776997"/>
            <a:chOff x="601680" y="5537211"/>
            <a:chExt cx="7570720" cy="776997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537211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5975654"/>
              <a:ext cx="75490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อธิบายกระบวนการสร้างเสริมและดำรงประสิทธิภาพการทำงานของระบบอวัยวะต่างๆ 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๑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83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องค์ประกอบของร่างกายมนุษย์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2462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โครงสร้างของร่างกาย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71960" y="1552595"/>
            <a:ext cx="48921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ร่างกายมนุษย์ประกอบขึ้นจากส่วนที่เล็กที่สุด คือ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“อะตอม”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ที่ยึดเกี่ยวกันเป็นโมเลกุล และแต่ละโมเลกุลก็จะมีการจัดรวมตัวกันเป็นโครงสร้างของเซลล์ ซึ่งถือว่าเป็นตัวกำหนดการมีชีวิตของมนุษย์ โดยเซลล์เหล่านี้จะมีทั้งที่ทำหน้าที่เหมือนกัน และแตกต่างกันออกไป แต่เซลล์ของร่างกายส่วนใหญ่ไม่ได้อยู่อย่างอิสระ หากเป็นเซลล์ที่มีโครงสร้าง หน้าที่ และต้นกำเนิดคล้ายคลึงกันจะยึดติดกันเป็น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กลุ่มเซลล์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โดยกลุ่มเซลล์ที่ทำหน้าที่เหมือนกันหรือทำหน้าที่อย่างเดียวกันเราเรียกว่า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“เนื้อเยื่อ”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ซึ่งมีทั้งหมด ๔ ชนิด</a:t>
            </a:r>
          </a:p>
        </p:txBody>
      </p:sp>
      <p:grpSp>
        <p:nvGrpSpPr>
          <p:cNvPr id="22" name="กลุ่ม 21"/>
          <p:cNvGrpSpPr/>
          <p:nvPr/>
        </p:nvGrpSpPr>
        <p:grpSpPr>
          <a:xfrm>
            <a:off x="5076056" y="1340768"/>
            <a:ext cx="4067944" cy="5112568"/>
            <a:chOff x="5076056" y="1340768"/>
            <a:chExt cx="4067944" cy="5112568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5364088" y="1340768"/>
              <a:ext cx="3779910" cy="5112568"/>
            </a:xfrm>
            <a:prstGeom prst="rect">
              <a:avLst/>
            </a:prstGeom>
            <a:solidFill>
              <a:srgbClr val="FFE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7224577" y="1340768"/>
              <a:ext cx="10198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FF3399"/>
                  </a:solidFill>
                  <a:latin typeface="TH Sarabun New" pitchFamily="34" charset="-34"/>
                  <a:cs typeface="TH Sarabun New" pitchFamily="34" charset="-34"/>
                </a:rPr>
                <a:t>เนื้อเยื่อบุผิว</a:t>
              </a:r>
              <a:endParaRPr lang="th-TH" sz="2000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7100892" y="2636912"/>
              <a:ext cx="12875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FF3399"/>
                  </a:solidFill>
                  <a:latin typeface="TH Sarabun New" pitchFamily="34" charset="-34"/>
                  <a:cs typeface="TH Sarabun New" pitchFamily="34" charset="-34"/>
                </a:rPr>
                <a:t>เนื้อเยื่อเกี่ยวพัน</a:t>
              </a:r>
              <a:endParaRPr lang="th-TH" sz="2000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7062420" y="396499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FF3399"/>
                  </a:solidFill>
                  <a:latin typeface="TH Sarabun New" pitchFamily="34" charset="-34"/>
                  <a:cs typeface="TH Sarabun New" pitchFamily="34" charset="-34"/>
                </a:rPr>
                <a:t>เนื้อเยื่อกล้ามเนื้อ</a:t>
              </a:r>
              <a:endParaRPr lang="th-TH" sz="2000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7100892" y="5235893"/>
              <a:ext cx="12891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FF3399"/>
                  </a:solidFill>
                  <a:latin typeface="TH Sarabun New" pitchFamily="34" charset="-34"/>
                  <a:cs typeface="TH Sarabun New" pitchFamily="34" charset="-34"/>
                </a:rPr>
                <a:t>เนื้อเยื่อประสาท</a:t>
              </a:r>
              <a:endParaRPr lang="th-TH" sz="2000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6412744" y="1700808"/>
              <a:ext cx="25517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เป็นเนื้อเยื่อที่บุผิวด้านนอกของร่างกาย หรือบุผิวของอวัยวะต่างๆ มีหน้าที่ป้องกันอวัยวะต่างๆ จากสิ่งแวดล้อมภายนอก</a:t>
              </a:r>
            </a:p>
          </p:txBody>
        </p:sp>
        <p:cxnSp>
          <p:nvCxnSpPr>
            <p:cNvPr id="12" name="ตัวเชื่อมต่อตรง 11"/>
            <p:cNvCxnSpPr>
              <a:stCxn id="3" idx="1"/>
              <a:endCxn id="3" idx="3"/>
            </p:cNvCxnSpPr>
            <p:nvPr/>
          </p:nvCxnSpPr>
          <p:spPr>
            <a:xfrm>
              <a:off x="5364088" y="3897052"/>
              <a:ext cx="37799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>
              <a:off x="5364088" y="2564904"/>
              <a:ext cx="377991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>
              <a:off x="5364088" y="5157192"/>
              <a:ext cx="37799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รูปภาพ 1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6056" y="1376548"/>
              <a:ext cx="1402512" cy="4860763"/>
            </a:xfrm>
            <a:prstGeom prst="rect">
              <a:avLst/>
            </a:prstGeom>
          </p:spPr>
        </p:pic>
        <p:sp>
          <p:nvSpPr>
            <p:cNvPr id="18" name="สี่เหลี่ยมผืนผ้า 17"/>
            <p:cNvSpPr/>
            <p:nvPr/>
          </p:nvSpPr>
          <p:spPr>
            <a:xfrm>
              <a:off x="6478568" y="2996952"/>
              <a:ext cx="24859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ประกอบด้วยเซลล์หลายชนิดเรียงตัวกันอย่างหลวมๆ แต่มีเส้นใยมาประสานกันทำให้เกิดความแข็งแรงขึ้น</a:t>
              </a: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6412744" y="4284385"/>
              <a:ext cx="25517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ทำหน้าที่เกี่ยวกับการเคลื่อนไหวของร่างกายและอวัยวะต่างๆ ซึ่งเกิดจากการหดตัวและการคลายตัวของกล้ามเนื้อ</a:t>
              </a: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412744" y="5583269"/>
              <a:ext cx="25517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ทำหน้าที่เกี่ยวข้องกับการรับความรู้สึก การตอบสนองต่อสิ่งเร้า และการควบคุมการทำงานของอวัยวะต่างๆ</a:t>
              </a:r>
            </a:p>
          </p:txBody>
        </p:sp>
      </p:grpSp>
      <p:sp>
        <p:nvSpPr>
          <p:cNvPr id="21" name="สี่เหลี่ยมผืนผ้า 20"/>
          <p:cNvSpPr/>
          <p:nvPr/>
        </p:nvSpPr>
        <p:spPr>
          <a:xfrm>
            <a:off x="452842" y="4389041"/>
            <a:ext cx="4767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เนื้อเยื่อหลายๆ เนื้อเยื่อที่ทำงานหรือทำหน้าที่อย่างเดียวกันเราจะเรียกกลุ่มของเนื้อเยื่อนั้นว่า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“อวัยวะ”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ปอด หัวใจ สมอง ตับ ม้าม เป็นต้น และอวัยวะหลายๆ อวัยวะที่ร่วมทำหน้าที่ประสานกัน จะเรียกว่า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“ระบบอวัยวะ”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ระบบกล้ามเนื้อ ระบบประสาท ระบบหายใจ ระบบสืบพันธุ์ เป็นต้น โดยระบบอวัยวะของแต่ละระบบก็จะมีหน้าที่ของตัวเองและทำงานประสานสัมพันธ์กัน ซึ่งรวมเรียกว่า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“ร่างกาย”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6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27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8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55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2462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ระบบอวัยวะของร่างกาย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798420" y="1735648"/>
            <a:ext cx="41660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การทำงานของระบบอวัยวะต่างๆ ภายในร่างกายเรานั้น ไม่ว่าจะเป็นระบบประสาท ระบบกระดูก ระบบไหลเวียนโลหิต ระบบหายใจ ระบบต่อมไร้ท่อ ระบบย่อยอาหาร ระบบขับถ่ายปัสสาวะ ระบบสืบพันธุ์ ระบบกระดูกระบบผิวหนัง และระบบกล้ามเนื้อ ก็จะมีการประสานสัมพันธ์กันอยู่เสมอ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124744"/>
            <a:ext cx="3970836" cy="54726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757218" y="3873822"/>
            <a:ext cx="4207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ในแต่ละระบบจะประกอบด้วยอวัยวะต่างกันและมีหน้าที่แตกต่างกันไป ซึ่งในหน่วยการเรียนนี้จะกล่าวถึง ๓ ระบบ คือ ระบบผิวหนัง ระบบกระดูก และระบบกล้ามเนื้อ</a:t>
            </a:r>
          </a:p>
        </p:txBody>
      </p:sp>
      <p:grpSp>
        <p:nvGrpSpPr>
          <p:cNvPr id="1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231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ระบบผิวหนัง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115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ผิวหนัง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7" y="1340768"/>
            <a:ext cx="8223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ผิวหนัง เป็นอวัยวะที่มีพื้นที่ใหญ่ที่สุดในร่างกาย ซึ่งผิวหนังตามส่วนต่างๆ ของร่างกายจะมีความหนาแตกต่างกันขึ้นอยู่กับตำแหน่งและลักษณะของการใช้งาน บริเวณที่ใช้งานมากจะมีความหนามาก เช่น บริเวณข้อศอกและหัวเข่า เป็นต้น ส่วนบริเวณที่ใช้งานน้อยจะบางและไวต่อความรู้สึก เช่น บริเวณตา บริเวณแก้ม เป็นต้น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95068" y="2282394"/>
            <a:ext cx="32254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โครงสร้างของผิวหนัง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ระบบผิวหนัง หรือระบบห่อหุ้มร่างกาย เป็นระบบอวัยวะที่ประกอบไปด้วยผิวหนัง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Skin)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และอนุพันธ์ของผิวหนัง โดยผิวหนังส่วนใหญ่ของร่างกายนั้นจะมีความหนาประมาณ ๑-๔ มิลลิเมตร ซึ่งประกอบด้วย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2" y="2420888"/>
            <a:ext cx="5583636" cy="407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5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2843" y="546933"/>
            <a:ext cx="82236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หน้าที่ของผิวหนัง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ผิวหนังมีหน้าที่ดังต่อไปนี้</a:t>
            </a:r>
          </a:p>
          <a:p>
            <a:endParaRPr lang="th-TH" sz="1800" dirty="0">
              <a:latin typeface="TH Sarabun New" pitchFamily="34" charset="-34"/>
              <a:cs typeface="TH Sarabun New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ปกคลุมร่างกายและห่อหุ้มเนื้อเยื่อ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เพื่อป้องกันเชื้อโรคต่างๆ และรังสีอันตราย ไม่ให้เข้ามาทำลายเนื้อเยื่อภายในร่างกาย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รักษาอุณหภูมิของร่างกาย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ผิวหนังจะทำหน้าที่ในการระบายความร้อน ส่วนเกินของร่างกายออกทางรูขุมขนที่อยู่ตาม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ผิวหนัง เพื่อรักษาอุณหภูมิเฉลี่ยของร่างกายให้เป็นปกติที่ ๓๗ องศาเซลเซียส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รับความรู้สึกจากสิ่งเร้าต่างๆ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ผิวหนังจะส่งผ่านความรู้สึกที่ได้รับ เช่น ความร้อน ความเย็น ความเจ็บปวด เป็นต้น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ขับนํ้า เกลือแร่ต่างๆ และสารอินทรีย์หลายชนิดออกจากร่างกาย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สังเคราะห์วิตามินดี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ผิวหนังจะทำหน้าที่ดูดซับรังสีอัลตราไวโอเลตจากแสงแดด เพื่อนำมาใช้เปลี่ยนสารเคมีให้เป็นวิตามินดี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ช่วยขับไขมันออกมาตามรูขุมขน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เพื่อหล่อเลี้ยงเส้นขนและเส้นผมให้เงางาม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ช่วยแสดงอาการผิดปกติที่เกิดขึ้นจากสาเหตุภายในของร่างกายให้ทราบ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หน้าแดงเมื่อเป็นลมแดด หรือเมื่อมีอาการของผื่นแพ้ต่างๆ เกิดขึ้น เป็นต้น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2843" y="3959185"/>
            <a:ext cx="82236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การสร้างเสริมและดำรงประสิทธิภาพการทำงานของผิวหนัง</a:t>
            </a:r>
            <a:r>
              <a:rPr lang="th-TH" sz="2000" b="1" dirty="0">
                <a:solidFill>
                  <a:srgbClr val="FF3399"/>
                </a:solidFill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สามารถปฎิบัติได้ ดังนี้</a:t>
            </a:r>
          </a:p>
          <a:p>
            <a:endParaRPr lang="th-TH" sz="18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อาบน้ำชำระร่างกาย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สวมใส่เสื้อผ้าที่สะอาด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รับประทานผักและผลไม้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ออกกำลังกายและพักผ่อนให้เพียงพอ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ควบคุมสภาพอารมณ์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3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4" name="Picture 2" descr="K:\TSM 3-A\Logo Aksorn\Aksorn Charoen Tat_2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49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591071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591069"/>
            <a:ext cx="734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เล็บ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504726" y="152775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เล็บ เป็นอวัยวะปกคุลมร่างกายชนิดหนึ่งที่พบบริเวณปลายนิ้วมือนิ้วเท้า ทั้ง ๒๐ นิ้ว ซึ่งถือเป็นส่วนหนึ่งของผิวหนัง โดยมีความสำคัญ คือ ทำให้ส่วนปลายของนิ้วแข็งแรงขึ้นสามารถหยิบจับและใช้ทำงานได้ดี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504727" y="2967916"/>
            <a:ext cx="33123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โครงสร้างของเล็บ</a:t>
            </a:r>
            <a:r>
              <a:rPr lang="th-TH" sz="20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ลักษณะโครงสร้างของเล็บสามารถแบ่งออกได้เป็นส่วนต่างๆ ดังนี้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79014"/>
            <a:ext cx="5486398" cy="507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8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6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2842" y="546933"/>
            <a:ext cx="869115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หน้าที่ของเล็บ</a:t>
            </a:r>
            <a:r>
              <a:rPr lang="th-TH" sz="20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/>
              <a:t>หน้าที่ของเล็บ เล็บมีหน้าที่ที่สำคัญ ดังนี้</a:t>
            </a:r>
          </a:p>
          <a:p>
            <a:endParaRPr lang="th-TH" sz="18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ช่วยป้องกันอันตรายที่จะเกิดกับนิ้วส่วนปลาย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รับความรู้สึก ทำให้ระบบการจำแนกการสัมผัสดีขึ้น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ทำให้นิ้วมือสามารถหยิบจับสิ่งของต่างๆ ได้ดีขึ้น โดยเฉพาะสิ่งของขนาดเล็ก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เป็นอาวุธของร่างกายอย่างหนึ่งตามธรรมชาติในการป้องกันอันตรายที่เกิดขึ้น เช่น การขีดข่วน เพื่อต่อสู้กับศัตรู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เล็บนิ้วเท้า จะเป็นตัวช่วยให้การเคลื่อนไหวของเท้าได้ดียิ่งขึ้น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เป็นแหล่งที่ใช้ในการตรวจภาวะสุขภาพของร่างกาย เช่น ใช้ตรวจหายา หรือสารพิษที่สะสมในร่างกาย ตรวจหาหมู่เลือด สกัดดีเอ็นเอ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2843" y="3959185"/>
            <a:ext cx="82236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การสร้างเสริมและดำรงประสิทธิภาพการทำงานของเล็บ</a:t>
            </a:r>
            <a:r>
              <a:rPr lang="th-TH" sz="2000" b="1" dirty="0">
                <a:solidFill>
                  <a:srgbClr val="FF3399"/>
                </a:solidFill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สามารถปฎิบัติได้ ดังนี้</a:t>
            </a:r>
          </a:p>
          <a:p>
            <a:endParaRPr lang="th-TH" sz="18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ทำความสะอาดเล็บ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ตัดเล็บมือเล็บเท้าเป็นประจำ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รับประทานอาหารที่มีประโยชน์ตามลักโภชนาการ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นวดและ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ทาโลชั่น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บำรุงเล็บเป็นประจำ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7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8" name="Picture 2" descr="K:\TSM 3-A\Logo Aksorn\Aksorn Charoen Tat_2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64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1310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ผมและขน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6" y="1340768"/>
            <a:ext cx="8151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ผมและขน เกิดจากเซลล์ของหนังกำพร้าที่งอกลึกลงไปในชั้นของหนังแท้กลายเป็นรูขน เรียกว่า ก้านผม (หรือขน) ผมและขนแต่ละเส้นจะมีกล้ามเนื้อเล็กๆ เรียกว่า “กล้ามเนื้อกระดก”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(Erector muscle)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8294"/>
            <a:ext cx="5796136" cy="421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012160" y="2034310"/>
            <a:ext cx="28803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โครงสร้างของผมและขน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ผมและขนจะประกอบด้วยเครา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ติน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Keratin)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ซึ่งเป็นโปรตีนชนิดหนึ่ง โดยทั่วไปในเส้นผมธรรมดาจะมีความชุ่มชื้นประมาณร้อยละ ๗ และมีโปรตีนร้อยละ ๙๓ โครงสร้างของผมและขนประกอบด้วย</a:t>
            </a:r>
          </a:p>
        </p:txBody>
      </p:sp>
      <p:grpSp>
        <p:nvGrpSpPr>
          <p:cNvPr id="1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0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2203</Words>
  <Application>Microsoft Office PowerPoint</Application>
  <PresentationFormat>นำเสนอทางหน้าจอ (4:3)</PresentationFormat>
  <Paragraphs>138</Paragraphs>
  <Slides>18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Cordia New</vt:lpstr>
      <vt:lpstr>TH Sarabun New</vt:lpstr>
      <vt:lpstr>Arial</vt:lpstr>
      <vt:lpstr>Calibri</vt:lpstr>
      <vt:lpstr>Angsana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Taksaporn Seemek</cp:lastModifiedBy>
  <cp:revision>135</cp:revision>
  <dcterms:created xsi:type="dcterms:W3CDTF">2017-01-04T07:55:06Z</dcterms:created>
  <dcterms:modified xsi:type="dcterms:W3CDTF">2022-06-09T03:51:37Z</dcterms:modified>
</cp:coreProperties>
</file>