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482" r:id="rId2"/>
    <p:sldId id="481" r:id="rId3"/>
    <p:sldId id="278" r:id="rId4"/>
    <p:sldId id="279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291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0" r:id="rId24"/>
  </p:sldIdLst>
  <p:sldSz cx="9144000" cy="6858000" type="screen4x3"/>
  <p:notesSz cx="6858000" cy="9144000"/>
  <p:embeddedFontLst>
    <p:embeddedFont>
      <p:font typeface="Angsana New" panose="02020603050405020304" pitchFamily="18" charset="-34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ordia New" panose="020B0304020202020204" pitchFamily="34" charset="-34"/>
      <p:regular r:id="rId34"/>
      <p:bold r:id="rId35"/>
      <p:italic r:id="rId36"/>
      <p:boldItalic r:id="rId37"/>
    </p:embeddedFont>
    <p:embeddedFont>
      <p:font typeface="TH Sarabun New" panose="020B0500040200020003" pitchFamily="34" charset="-34"/>
      <p:regular r:id="rId38"/>
      <p:bold r:id="rId39"/>
      <p:italic r:id="rId40"/>
      <p:boldItalic r:id="rId41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EFF7"/>
    <a:srgbClr val="FFFF99"/>
    <a:srgbClr val="FF3399"/>
    <a:srgbClr val="FF9933"/>
    <a:srgbClr val="FFF2D9"/>
    <a:srgbClr val="FFE1FF"/>
    <a:srgbClr val="FFCCCC"/>
    <a:srgbClr val="D1F3FF"/>
    <a:srgbClr val="E6F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645" autoAdjust="0"/>
  </p:normalViewPr>
  <p:slideViewPr>
    <p:cSldViewPr>
      <p:cViewPr varScale="1">
        <p:scale>
          <a:sx n="115" d="100"/>
          <a:sy n="115" d="100"/>
        </p:scale>
        <p:origin x="14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61FB2-71DD-4311-B638-33A846B3899F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F27AE-1FA4-4633-BD7F-13861D7A76E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19807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627D65-1B76-4933-84BE-FA6175666090}" type="slidenum">
              <a:t>2</a:t>
            </a:fld>
            <a:endParaRPr lang="th-TH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1384046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F27AE-1FA4-4633-BD7F-13861D7A76E1}" type="slidenum">
              <a:rPr lang="th-TH" smtClean="0"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2465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F27AE-1FA4-4633-BD7F-13861D7A76E1}" type="slidenum">
              <a:rPr lang="th-TH" smtClean="0"/>
              <a:t>17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24658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F27AE-1FA4-4633-BD7F-13861D7A76E1}" type="slidenum">
              <a:rPr lang="th-TH" smtClean="0"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2465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F27AE-1FA4-4633-BD7F-13861D7A76E1}" type="slidenum">
              <a:rPr lang="th-TH" smtClean="0"/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24658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F27AE-1FA4-4633-BD7F-13861D7A76E1}" type="slidenum">
              <a:rPr lang="th-TH" smtClean="0"/>
              <a:t>20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24658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F27AE-1FA4-4633-BD7F-13861D7A76E1}" type="slidenum">
              <a:rPr lang="th-TH" smtClean="0"/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24658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F27AE-1FA4-4633-BD7F-13861D7A76E1}" type="slidenum">
              <a:rPr lang="th-TH" smtClean="0"/>
              <a:t>22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24658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F27AE-1FA4-4633-BD7F-13861D7A76E1}" type="slidenum">
              <a:rPr lang="th-TH" smtClean="0"/>
              <a:t>23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2465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F27AE-1FA4-4633-BD7F-13861D7A76E1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2465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F27AE-1FA4-4633-BD7F-13861D7A76E1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2465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F27AE-1FA4-4633-BD7F-13861D7A76E1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2465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F27AE-1FA4-4633-BD7F-13861D7A76E1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2465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F27AE-1FA4-4633-BD7F-13861D7A76E1}" type="slidenum">
              <a:rPr lang="th-TH" smtClean="0"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2465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F27AE-1FA4-4633-BD7F-13861D7A76E1}" type="slidenum">
              <a:rPr lang="th-TH" smtClean="0"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2465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F27AE-1FA4-4633-BD7F-13861D7A76E1}" type="slidenum">
              <a:rPr lang="th-TH" smtClean="0"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2465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F27AE-1FA4-4633-BD7F-13861D7A76E1}" type="slidenum">
              <a:rPr lang="th-TH" smtClean="0"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2465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E08-3BA4-4A2D-B0B6-35DEDE01F76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38157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E08-3BA4-4A2D-B0B6-35DEDE01F76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06886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E08-3BA4-4A2D-B0B6-35DEDE01F76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4228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E08-3BA4-4A2D-B0B6-35DEDE01F76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88574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E08-3BA4-4A2D-B0B6-35DEDE01F76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12151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E08-3BA4-4A2D-B0B6-35DEDE01F76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53496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E08-3BA4-4A2D-B0B6-35DEDE01F76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93054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E08-3BA4-4A2D-B0B6-35DEDE01F76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6854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E08-3BA4-4A2D-B0B6-35DEDE01F76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69297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E08-3BA4-4A2D-B0B6-35DEDE01F76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882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E08-3BA4-4A2D-B0B6-35DEDE01F76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23701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4AE08-3BA4-4A2D-B0B6-35DEDE01F76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918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../../5_&#3651;&#3610;&#3591;&#3634;&#3609;_&#3648;&#3593;&#3621;&#3618;" TargetMode="External"/><Relationship Id="rId13" Type="http://schemas.openxmlformats.org/officeDocument/2006/relationships/hyperlink" Target="../../9_&#3626;&#3639;&#3656;&#3629;&#3648;&#3626;&#3619;&#3636;&#3617;&#3585;&#3634;&#3619;&#3648;&#3619;&#3637;&#3618;&#3609;&#3619;&#3641;&#3657;" TargetMode="External"/><Relationship Id="rId18" Type="http://schemas.openxmlformats.org/officeDocument/2006/relationships/hyperlink" Target="../&#3627;&#3609;&#3656;&#3623;&#3618;5/&#3627;&#3609;&#3656;&#3623;&#3618;5_&#3626;&#3633;&#3617;&#3614;&#3633;&#3609;&#3608;&#3616;&#3634;&#3614;&#3619;&#3632;&#3627;&#3623;&#3656;&#3634;&#3591;&#3609;&#3633;&#3585;&#3648;&#3619;&#3637;&#3618;&#3609;&#3651;&#3609;&#3594;&#3640;&#3617;&#3594;&#3609;.pptx" TargetMode="External"/><Relationship Id="rId3" Type="http://schemas.openxmlformats.org/officeDocument/2006/relationships/image" Target="../media/image2.png"/><Relationship Id="rId21" Type="http://schemas.openxmlformats.org/officeDocument/2006/relationships/hyperlink" Target="../&#3627;&#3609;&#3656;&#3623;&#3618;8/&#3627;&#3609;&#3656;&#3623;&#3618;8_&#3585;&#3634;&#3619;&#3594;&#3656;&#3623;&#3618;&#3615;&#3639;&#3657;&#3609;&#3588;&#3639;&#3609;&#3594;&#3637;&#3614;.pptx" TargetMode="External"/><Relationship Id="rId7" Type="http://schemas.openxmlformats.org/officeDocument/2006/relationships/hyperlink" Target="../../4_Clip" TargetMode="External"/><Relationship Id="rId12" Type="http://schemas.openxmlformats.org/officeDocument/2006/relationships/image" Target="../media/image3.jpeg"/><Relationship Id="rId17" Type="http://schemas.openxmlformats.org/officeDocument/2006/relationships/hyperlink" Target="../&#3627;&#3609;&#3656;&#3623;&#3618;4/&#3627;&#3609;&#3656;&#3623;&#3618;4_&#3588;&#3656;&#3634;&#3609;&#3636;&#3618;&#3617;&#3607;&#3634;&#3591;&#3648;&#3614;&#3624;&#3585;&#3633;&#3610;&#3623;&#3633;&#3602;&#3609;&#3608;&#3619;&#3619;&#3617;.pptx" TargetMode="External"/><Relationship Id="rId2" Type="http://schemas.openxmlformats.org/officeDocument/2006/relationships/image" Target="../media/image1.png"/><Relationship Id="rId16" Type="http://schemas.openxmlformats.org/officeDocument/2006/relationships/hyperlink" Target="../&#3627;&#3609;&#3656;&#3623;&#3618;3/&#3627;&#3609;&#3656;&#3623;&#3618;3_&#3614;&#3620;&#3605;&#3636;&#3585;&#3619;&#3619;&#3617;&#3607;&#3634;&#3591;&#3648;&#3614;&#3624;&#3649;&#3621;&#3632;&#3585;&#3634;&#3619;&#3604;&#3635;&#3648;&#3609;&#3636;&#3609;&#3594;&#3637;&#3623;&#3636;&#3605;.pptx" TargetMode="External"/><Relationship Id="rId20" Type="http://schemas.openxmlformats.org/officeDocument/2006/relationships/hyperlink" Target="../&#3627;&#3609;&#3656;&#3623;&#3618;7/&#3627;&#3609;&#3656;&#3623;&#3618;7_&#3588;&#3623;&#3634;&#3617;&#3619;&#3640;&#3609;&#3649;&#3619;&#3591;&#3651;&#3609;&#3626;&#3633;&#3591;&#3588;&#3617;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../../3_PowerPoint_&#3611;&#3619;&#3632;&#3585;&#3629;&#3610;&#3585;&#3634;&#3619;&#3626;&#3629;&#3609;" TargetMode="External"/><Relationship Id="rId11" Type="http://schemas.openxmlformats.org/officeDocument/2006/relationships/hyperlink" Target="../../8_&#3648;&#3626;&#3619;&#3636;&#3617;&#3626;&#3634;&#3619;&#3632;" TargetMode="External"/><Relationship Id="rId5" Type="http://schemas.openxmlformats.org/officeDocument/2006/relationships/hyperlink" Target="../../2_&#3649;&#3612;&#3609;&#3585;&#3634;&#3619;&#3592;&#3633;&#3604;&#3585;&#3634;&#3619;&#3648;&#3619;&#3637;&#3618;&#3609;&#3619;&#3641;&#3657;" TargetMode="External"/><Relationship Id="rId15" Type="http://schemas.openxmlformats.org/officeDocument/2006/relationships/hyperlink" Target="../&#3627;&#3609;&#3656;&#3623;&#3618;2/&#3627;&#3609;&#3656;&#3623;&#3618;2_&#3585;&#3634;&#3619;&#3623;&#3634;&#3591;&#3649;&#3612;&#3609;&#3604;&#3641;&#3649;&#3621;&#3626;&#3640;&#3586;&#3616;&#3634;&#3614;&#3586;&#3629;&#3591;&#3605;&#3609;&#3648;&#3629;&#3591;.pptx" TargetMode="External"/><Relationship Id="rId10" Type="http://schemas.openxmlformats.org/officeDocument/2006/relationships/hyperlink" Target="../../7_&#3585;&#3634;&#3619;&#3623;&#3633;&#3604;&#3649;&#3621;&#3632;&#3611;&#3619;&#3632;&#3648;&#3617;&#3636;&#3609;&#3612;&#3621;" TargetMode="External"/><Relationship Id="rId19" Type="http://schemas.openxmlformats.org/officeDocument/2006/relationships/hyperlink" Target="../&#3627;&#3609;&#3656;&#3623;&#3618;6/&#3627;&#3609;&#3656;&#3623;&#3618;6_&#3585;&#3634;&#3619;&#3651;&#3594;&#3657;&#3618;&#3634;&#3649;&#3621;&#3632;&#3626;&#3634;&#3619;&#3648;&#3626;&#3614;&#3605;&#3636;&#3604;.pptx" TargetMode="External"/><Relationship Id="rId4" Type="http://schemas.openxmlformats.org/officeDocument/2006/relationships/hyperlink" Target="../../1_&#3627;&#3621;&#3633;&#3585;&#3626;&#3641;&#3605;&#3619;&#3623;&#3636;&#3594;&#3634;&#3626;&#3640;&#3586;&#3624;&#3638;&#3585;&#3625;&#3634;" TargetMode="External"/><Relationship Id="rId9" Type="http://schemas.openxmlformats.org/officeDocument/2006/relationships/hyperlink" Target="../../6_&#3586;&#3657;&#3629;&#3626;&#3629;&#3610;&#3611;&#3619;&#3632;&#3592;&#3635;&#3627;&#3609;&#3656;&#3623;&#3618;_&#3648;&#3593;&#3621;&#3618;" TargetMode="External"/><Relationship Id="rId14" Type="http://schemas.openxmlformats.org/officeDocument/2006/relationships/hyperlink" Target="../&#3627;&#3609;&#3656;&#3623;&#3618;1/&#3627;&#3609;&#3656;&#3623;&#3618;1_&#3585;&#3634;&#3619;&#3607;&#3635;&#3591;&#3634;&#3609;&#3586;&#3629;&#3591;&#3619;&#3632;&#3610;&#3610;&#3612;&#3636;&#3623;&#3627;&#3609;&#3633;&#3591;%20.pptx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52504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16500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80496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44492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08488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72484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36480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00476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24"/>
          <p:cNvSpPr txBox="1"/>
          <p:nvPr/>
        </p:nvSpPr>
        <p:spPr>
          <a:xfrm>
            <a:off x="2274995" y="6237312"/>
            <a:ext cx="4628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th-TH" sz="1200" dirty="0">
                <a:latin typeface="TH Sarabun New" pitchFamily="34" charset="-34"/>
                <a:cs typeface="TH Sarabun New" pitchFamily="34" charset="-34"/>
              </a:rPr>
              <a:t>บริษัท อักษรเจริญทัศน์ </a:t>
            </a:r>
            <a:r>
              <a:rPr lang="th-TH" sz="1200" dirty="0" err="1">
                <a:latin typeface="TH Sarabun New" pitchFamily="34" charset="-34"/>
                <a:cs typeface="TH Sarabun New" pitchFamily="34" charset="-34"/>
              </a:rPr>
              <a:t>อจท</a:t>
            </a:r>
            <a:r>
              <a:rPr lang="th-TH" sz="1200" dirty="0">
                <a:latin typeface="TH Sarabun New" pitchFamily="34" charset="-34"/>
                <a:cs typeface="TH Sarabun New" pitchFamily="34" charset="-34"/>
              </a:rPr>
              <a:t>. จำกัด : 142 ถนนตะนาว เขตพระนคร กรุงเทพฯ 10200</a:t>
            </a:r>
          </a:p>
          <a:p>
            <a:pPr lvl="0" algn="ctr"/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Aksorn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CharoenTat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ACT.Co.,Ltd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: 142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Tanao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Rd.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Pranakorn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Bangkok 10200 Thailand</a:t>
            </a:r>
          </a:p>
          <a:p>
            <a:pPr lvl="0" algn="ctr"/>
            <a:r>
              <a:rPr lang="th-TH" sz="1200" dirty="0">
                <a:latin typeface="TH Sarabun New" pitchFamily="34" charset="-34"/>
                <a:cs typeface="TH Sarabun New" pitchFamily="34" charset="-34"/>
              </a:rPr>
              <a:t>โทรศัพท์ : 02 622 2999  โทรสาร : 02 622 1311-8  </a:t>
            </a:r>
            <a:r>
              <a:rPr lang="en-US" sz="1200" dirty="0">
                <a:solidFill>
                  <a:srgbClr val="F7941D"/>
                </a:solidFill>
                <a:latin typeface="TH Sarabun New" pitchFamily="34" charset="-34"/>
                <a:cs typeface="TH Sarabun New" pitchFamily="34" charset="-34"/>
              </a:rPr>
              <a:t>webmaster@aksorn.com / www.aksorn.com </a:t>
            </a:r>
          </a:p>
        </p:txBody>
      </p:sp>
      <p:grpSp>
        <p:nvGrpSpPr>
          <p:cNvPr id="35" name="กลุ่ม 13"/>
          <p:cNvGrpSpPr/>
          <p:nvPr/>
        </p:nvGrpSpPr>
        <p:grpSpPr>
          <a:xfrm>
            <a:off x="-252538" y="0"/>
            <a:ext cx="9396538" cy="1340768"/>
            <a:chOff x="-252538" y="0"/>
            <a:chExt cx="9396538" cy="1340768"/>
          </a:xfrm>
        </p:grpSpPr>
        <p:grpSp>
          <p:nvGrpSpPr>
            <p:cNvPr id="41" name="กลุ่ม 5"/>
            <p:cNvGrpSpPr/>
            <p:nvPr/>
          </p:nvGrpSpPr>
          <p:grpSpPr>
            <a:xfrm>
              <a:off x="0" y="0"/>
              <a:ext cx="9144000" cy="1340768"/>
              <a:chOff x="0" y="0"/>
              <a:chExt cx="9144000" cy="1340768"/>
            </a:xfrm>
          </p:grpSpPr>
          <p:sp>
            <p:nvSpPr>
              <p:cNvPr id="46" name="สี่เหลี่ยมผืนผ้า 17"/>
              <p:cNvSpPr/>
              <p:nvPr/>
            </p:nvSpPr>
            <p:spPr>
              <a:xfrm>
                <a:off x="0" y="0"/>
                <a:ext cx="9144000" cy="12313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  <a:prstDash val="solid"/>
              </a:ln>
              <a:effectLst>
                <a:outerShdw dir="16200000" algn="tl">
                  <a:srgbClr val="000000">
                    <a:alpha val="40000"/>
                  </a:srgbClr>
                </a:outerShdw>
              </a:effectLst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th-TH" sz="2800" b="0" i="0" u="none" strike="noStrike" kern="1200" cap="none" spc="0" baseline="0">
                  <a:solidFill>
                    <a:srgbClr val="FFFFFF"/>
                  </a:solidFill>
                  <a:uFillTx/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0" name="สี่เหลี่ยมผืนผ้า 18"/>
              <p:cNvSpPr/>
              <p:nvPr/>
            </p:nvSpPr>
            <p:spPr>
              <a:xfrm>
                <a:off x="0" y="134755"/>
                <a:ext cx="9144000" cy="826727"/>
              </a:xfrm>
              <a:prstGeom prst="rect">
                <a:avLst/>
              </a:prstGeom>
              <a:solidFill>
                <a:srgbClr val="604A7B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th-TH" sz="2800" b="0" i="0" u="none" strike="noStrike" kern="1200" cap="none" spc="0" baseline="0">
                  <a:solidFill>
                    <a:srgbClr val="FFFFFF"/>
                  </a:solidFill>
                  <a:uFillTx/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1" name="Rectangle 10"/>
              <p:cNvSpPr/>
              <p:nvPr/>
            </p:nvSpPr>
            <p:spPr>
              <a:xfrm>
                <a:off x="5929322" y="683236"/>
                <a:ext cx="3035166" cy="225484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lvl="0" indent="457200" algn="r" hangingPunct="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th-TH" sz="2400" b="1" dirty="0">
                    <a:solidFill>
                      <a:srgbClr val="FFFFFF"/>
                    </a:solidFill>
                    <a:latin typeface="TH Sarabun New" pitchFamily="34" charset="-34"/>
                    <a:cs typeface="TH Sarabun New" pitchFamily="34" charset="-34"/>
                  </a:rPr>
                  <a:t>ชั้นมัธยมศึกษาปีที่ </a:t>
                </a:r>
                <a:r>
                  <a:rPr lang="th-TH" sz="2400" b="1" kern="0" dirty="0">
                    <a:solidFill>
                      <a:srgbClr val="FFFFFF"/>
                    </a:solidFill>
                    <a:latin typeface="TH Sarabun New" pitchFamily="34" charset="-34"/>
                    <a:cs typeface="TH Sarabun New" pitchFamily="34" charset="-34"/>
                  </a:rPr>
                  <a:t>๔</a:t>
                </a:r>
                <a:endParaRPr lang="en-US" sz="4800" b="1" dirty="0">
                  <a:solidFill>
                    <a:srgbClr val="FFFFFF"/>
                  </a:solidFill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2" name="Rectangle 5"/>
              <p:cNvSpPr/>
              <p:nvPr/>
            </p:nvSpPr>
            <p:spPr>
              <a:xfrm>
                <a:off x="3424791" y="135889"/>
                <a:ext cx="5539698" cy="714384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lvl="0" algn="r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th-TH" sz="4400" b="1" dirty="0">
                    <a:solidFill>
                      <a:srgbClr val="FFFFFF"/>
                    </a:solidFill>
                    <a:latin typeface="TH Sarabun New" pitchFamily="34" charset="-34"/>
                    <a:cs typeface="TH Sarabun New" pitchFamily="34" charset="-34"/>
                  </a:rPr>
                  <a:t>สุขศึกษา</a:t>
                </a:r>
              </a:p>
            </p:txBody>
          </p:sp>
          <p:sp>
            <p:nvSpPr>
              <p:cNvPr id="53" name="Rectangle 19"/>
              <p:cNvSpPr/>
              <p:nvPr/>
            </p:nvSpPr>
            <p:spPr>
              <a:xfrm>
                <a:off x="4534969" y="1070856"/>
                <a:ext cx="4388827" cy="269912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lvl="0" indent="457200" algn="r" hangingPunct="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th-TH" sz="1600" b="1" dirty="0">
                    <a:solidFill>
                      <a:srgbClr val="7030A0"/>
                    </a:solidFill>
                    <a:latin typeface="TH Sarabun New" pitchFamily="34" charset="-34"/>
                    <a:cs typeface="TH Sarabun New" pitchFamily="34" charset="-34"/>
                  </a:rPr>
                  <a:t>กลุ่มสาระการเรียนรู้สุขศึกษาและพลศึกษา</a:t>
                </a:r>
                <a:endParaRPr lang="en-US" sz="1600" b="1" dirty="0">
                  <a:solidFill>
                    <a:srgbClr val="7030A0"/>
                  </a:solidFill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sp>
          <p:nvSpPr>
            <p:cNvPr id="42" name="มนมุมสี่เหลี่ยมผืนผ้าด้านทแยงมุม 14"/>
            <p:cNvSpPr/>
            <p:nvPr/>
          </p:nvSpPr>
          <p:spPr>
            <a:xfrm>
              <a:off x="-252538" y="0"/>
              <a:ext cx="2304260" cy="63880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39573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2 0 f31"/>
                <a:gd name="f34" fmla="+- f21 0 f32"/>
                <a:gd name="f35" fmla="*/ f31 29289 1"/>
                <a:gd name="f36" fmla="*/ f32 29289 1"/>
                <a:gd name="f37" fmla="*/ f31 f18 1"/>
                <a:gd name="f38" fmla="*/ f32 f18 1"/>
                <a:gd name="f39" fmla="*/ f35 1 100000"/>
                <a:gd name="f40" fmla="*/ f36 1 100000"/>
                <a:gd name="f41" fmla="*/ f34 f18 1"/>
                <a:gd name="f42" fmla="*/ f33 f18 1"/>
                <a:gd name="f43" fmla="+- f39 0 f40"/>
                <a:gd name="f44" fmla="?: f43 f39 f40"/>
                <a:gd name="f45" fmla="+- f21 0 f44"/>
                <a:gd name="f46" fmla="+- f22 0 f44"/>
                <a:gd name="f47" fmla="*/ f44 f18 1"/>
                <a:gd name="f48" fmla="*/ f45 f18 1"/>
                <a:gd name="f49" fmla="*/ f46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47" r="f48" b="f49"/>
              <a:pathLst>
                <a:path>
                  <a:moveTo>
                    <a:pt x="f37" y="f23"/>
                  </a:moveTo>
                  <a:lnTo>
                    <a:pt x="f41" y="f23"/>
                  </a:lnTo>
                  <a:arcTo wR="f38" hR="f38" stAng="f2" swAng="f1"/>
                  <a:lnTo>
                    <a:pt x="f26" y="f42"/>
                  </a:lnTo>
                  <a:arcTo wR="f37" hR="f37" stAng="f6" swAng="f1"/>
                  <a:lnTo>
                    <a:pt x="f38" y="f27"/>
                  </a:lnTo>
                  <a:arcTo wR="f38" hR="f38" stAng="f1" swAng="f1"/>
                  <a:lnTo>
                    <a:pt x="f23" y="f37"/>
                  </a:lnTo>
                  <a:arcTo wR="f37" hR="f37" stAng="f0" swAng="f1"/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  <a:effectLst/>
          </p:spPr>
          <p:txBody>
            <a:bodyPr vert="horz" wrap="square" lIns="91440" tIns="45720" rIns="91440" bIns="45720" anchor="ctr" anchorCtr="0" compatLnSpc="1"/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400" b="1" i="0" u="none" strike="noStrike" kern="1200" cap="none" spc="0" baseline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43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94052" y="159160"/>
              <a:ext cx="1311414" cy="3826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" name="Group 18"/>
          <p:cNvGrpSpPr/>
          <p:nvPr/>
        </p:nvGrpSpPr>
        <p:grpSpPr>
          <a:xfrm>
            <a:off x="0" y="6165304"/>
            <a:ext cx="9144000" cy="71367"/>
            <a:chOff x="0" y="6165304"/>
            <a:chExt cx="9144000" cy="7136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6165304"/>
              <a:ext cx="9143999" cy="0"/>
            </a:xfrm>
            <a:prstGeom prst="line">
              <a:avLst/>
            </a:prstGeom>
            <a:ln w="57150">
              <a:solidFill>
                <a:srgbClr val="604A7B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6213478"/>
              <a:ext cx="9144000" cy="23193"/>
            </a:xfrm>
            <a:prstGeom prst="line">
              <a:avLst/>
            </a:prstGeom>
            <a:ln w="19050">
              <a:solidFill>
                <a:srgbClr val="604A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24">
            <a:hlinkClick r:id="rId4" action="ppaction://hlinkfile"/>
            <a:hlinkHover r:id="" action="ppaction://noaction" highlightClick="1"/>
          </p:cNvPr>
          <p:cNvSpPr txBox="1"/>
          <p:nvPr/>
        </p:nvSpPr>
        <p:spPr>
          <a:xfrm>
            <a:off x="42990" y="2076431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๑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หลักสูตรวิชาสุขศึกษา</a:t>
            </a:r>
          </a:p>
        </p:txBody>
      </p:sp>
      <p:sp>
        <p:nvSpPr>
          <p:cNvPr id="74" name="TextBox 24">
            <a:hlinkClick r:id="rId5" action="ppaction://hlinkfile"/>
            <a:hlinkHover r:id="" action="ppaction://noaction" highlightClick="1"/>
          </p:cNvPr>
          <p:cNvSpPr txBox="1"/>
          <p:nvPr/>
        </p:nvSpPr>
        <p:spPr>
          <a:xfrm>
            <a:off x="42990" y="2414988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๒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แผนการจัดการเรียนรู้</a:t>
            </a:r>
          </a:p>
        </p:txBody>
      </p:sp>
      <p:sp>
        <p:nvSpPr>
          <p:cNvPr id="75" name="TextBox 24">
            <a:hlinkClick r:id="rId6" action="ppaction://hlinkfile"/>
            <a:hlinkHover r:id="" action="ppaction://noaction" highlightClick="1"/>
          </p:cNvPr>
          <p:cNvSpPr txBox="1"/>
          <p:nvPr/>
        </p:nvSpPr>
        <p:spPr>
          <a:xfrm>
            <a:off x="42990" y="2753545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๓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_PowerPoint_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ประกอบการสอน</a:t>
            </a:r>
          </a:p>
        </p:txBody>
      </p:sp>
      <p:sp>
        <p:nvSpPr>
          <p:cNvPr id="76" name="TextBox 24">
            <a:hlinkClick r:id="rId7" action="ppaction://hlinkfile"/>
            <a:hlinkHover r:id="" action="ppaction://noaction" highlightClick="1"/>
          </p:cNvPr>
          <p:cNvSpPr txBox="1"/>
          <p:nvPr/>
        </p:nvSpPr>
        <p:spPr>
          <a:xfrm>
            <a:off x="42990" y="3140968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๔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_Clip</a:t>
            </a:r>
            <a:endParaRPr lang="th-TH" sz="1600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77" name="TextBox 24">
            <a:hlinkClick r:id="rId8" action="ppaction://hlinkfile"/>
            <a:hlinkHover r:id="" action="ppaction://noaction" highlightClick="1"/>
          </p:cNvPr>
          <p:cNvSpPr txBox="1"/>
          <p:nvPr/>
        </p:nvSpPr>
        <p:spPr>
          <a:xfrm>
            <a:off x="35496" y="3487003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๕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ใบงาน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เฉลย</a:t>
            </a:r>
          </a:p>
        </p:txBody>
      </p:sp>
      <p:sp>
        <p:nvSpPr>
          <p:cNvPr id="78" name="TextBox 24">
            <a:hlinkClick r:id="rId9" action="ppaction://hlinkfile"/>
            <a:hlinkHover r:id="" action="ppaction://noaction" highlightClick="1"/>
          </p:cNvPr>
          <p:cNvSpPr txBox="1"/>
          <p:nvPr/>
        </p:nvSpPr>
        <p:spPr>
          <a:xfrm>
            <a:off x="35496" y="3842245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๖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ข้อสอบประจำหน่วย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เฉลย</a:t>
            </a:r>
          </a:p>
        </p:txBody>
      </p:sp>
      <p:sp>
        <p:nvSpPr>
          <p:cNvPr id="79" name="TextBox 24">
            <a:hlinkClick r:id="rId10" action="ppaction://hlinkfile"/>
            <a:hlinkHover r:id="" action="ppaction://noaction" highlightClick="1"/>
          </p:cNvPr>
          <p:cNvSpPr txBox="1"/>
          <p:nvPr/>
        </p:nvSpPr>
        <p:spPr>
          <a:xfrm>
            <a:off x="35496" y="4218071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๗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การวัดและประเมินผล</a:t>
            </a:r>
          </a:p>
        </p:txBody>
      </p:sp>
      <p:sp>
        <p:nvSpPr>
          <p:cNvPr id="80" name="TextBox 24">
            <a:hlinkClick r:id="rId11" action="ppaction://hlinkfile"/>
            <a:hlinkHover r:id="" action="ppaction://noaction" highlightClick="1"/>
          </p:cNvPr>
          <p:cNvSpPr txBox="1"/>
          <p:nvPr/>
        </p:nvSpPr>
        <p:spPr>
          <a:xfrm>
            <a:off x="35496" y="4602614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๘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เสริมสาระ</a:t>
            </a:r>
          </a:p>
        </p:txBody>
      </p:sp>
      <p:pic>
        <p:nvPicPr>
          <p:cNvPr id="45" name="Picture 2" descr="C:\Users\TSM3-A_Taksaporn\Desktop\pic สุขศึกษา ม.4-6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18"/>
          <a:stretch/>
        </p:blipFill>
        <p:spPr bwMode="auto">
          <a:xfrm>
            <a:off x="2465337" y="2019457"/>
            <a:ext cx="6067103" cy="4013612"/>
          </a:xfrm>
          <a:prstGeom prst="roundRect">
            <a:avLst>
              <a:gd name="adj" fmla="val 253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49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894355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24">
            <a:hlinkClick r:id="rId13" action="ppaction://hlinkfile"/>
            <a:hlinkHover r:id="" action="ppaction://noaction" highlightClick="1"/>
          </p:cNvPr>
          <p:cNvSpPr txBox="1"/>
          <p:nvPr/>
        </p:nvSpPr>
        <p:spPr>
          <a:xfrm>
            <a:off x="35496" y="4971921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๙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สื่อเสริมการเรียนรู้</a:t>
            </a:r>
          </a:p>
        </p:txBody>
      </p:sp>
      <p:sp>
        <p:nvSpPr>
          <p:cNvPr id="64" name="สี่เหลี่ยมผืนผ้า 29">
            <a:hlinkClick r:id="rId14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2078595" y="1335490"/>
            <a:ext cx="1226954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๑</a:t>
            </a:r>
          </a:p>
        </p:txBody>
      </p:sp>
      <p:sp>
        <p:nvSpPr>
          <p:cNvPr id="65" name="สี่เหลี่ยมผืนผ้า 30">
            <a:hlinkClick r:id="rId15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3305855" y="1335490"/>
            <a:ext cx="1254544" cy="293310"/>
          </a:xfrm>
          <a:prstGeom prst="rect">
            <a:avLst/>
          </a:prstGeom>
          <a:solidFill>
            <a:schemeClr val="accent3"/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๒</a:t>
            </a:r>
          </a:p>
        </p:txBody>
      </p:sp>
      <p:sp>
        <p:nvSpPr>
          <p:cNvPr id="66" name="สี่เหลี่ยมผืนผ้า 31">
            <a:hlinkClick r:id="rId16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4563423" y="1335490"/>
            <a:ext cx="126607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๓</a:t>
            </a:r>
          </a:p>
        </p:txBody>
      </p:sp>
      <p:sp>
        <p:nvSpPr>
          <p:cNvPr id="67" name="สี่เหลี่ยมผืนผ้า 32">
            <a:hlinkClick r:id="rId17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5834176" y="1335490"/>
            <a:ext cx="1219964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๔</a:t>
            </a:r>
          </a:p>
        </p:txBody>
      </p:sp>
      <p:sp>
        <p:nvSpPr>
          <p:cNvPr id="82" name="สี่เหลี่ยมผืนผ้า 28"/>
          <p:cNvSpPr/>
          <p:nvPr/>
        </p:nvSpPr>
        <p:spPr>
          <a:xfrm>
            <a:off x="0" y="1335490"/>
            <a:ext cx="2078531" cy="28953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1400" b="1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3" name="สี่เหลี่ยมผืนผ้า 28"/>
          <p:cNvSpPr/>
          <p:nvPr/>
        </p:nvSpPr>
        <p:spPr>
          <a:xfrm>
            <a:off x="7054140" y="1331710"/>
            <a:ext cx="2080335" cy="29331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1400" b="1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5" name="สี่เหลี่ยมผืนผ้า 29">
            <a:hlinkClick r:id="rId18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2078531" y="1632580"/>
            <a:ext cx="1226954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๕</a:t>
            </a:r>
          </a:p>
        </p:txBody>
      </p:sp>
      <p:sp>
        <p:nvSpPr>
          <p:cNvPr id="56" name="สี่เหลี่ยมผืนผ้า 30">
            <a:hlinkClick r:id="rId19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3305791" y="1632580"/>
            <a:ext cx="1254544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๖</a:t>
            </a:r>
          </a:p>
        </p:txBody>
      </p:sp>
      <p:sp>
        <p:nvSpPr>
          <p:cNvPr id="57" name="สี่เหลี่ยมผืนผ้า 31">
            <a:hlinkClick r:id="rId20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4563359" y="1632580"/>
            <a:ext cx="126607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๗</a:t>
            </a:r>
          </a:p>
        </p:txBody>
      </p:sp>
      <p:sp>
        <p:nvSpPr>
          <p:cNvPr id="58" name="สี่เหลี่ยมผืนผ้า 32">
            <a:hlinkClick r:id="rId21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5834112" y="1632580"/>
            <a:ext cx="1219964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๘</a:t>
            </a:r>
          </a:p>
        </p:txBody>
      </p:sp>
      <p:sp>
        <p:nvSpPr>
          <p:cNvPr id="61" name="สี่เหลี่ยมผืนผ้า 28"/>
          <p:cNvSpPr/>
          <p:nvPr/>
        </p:nvSpPr>
        <p:spPr>
          <a:xfrm>
            <a:off x="-64" y="1632580"/>
            <a:ext cx="2078659" cy="28953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1400" b="1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4" name="สี่เหลี่ยมผืนผ้า 28"/>
          <p:cNvSpPr/>
          <p:nvPr/>
        </p:nvSpPr>
        <p:spPr>
          <a:xfrm>
            <a:off x="7054140" y="1628800"/>
            <a:ext cx="2080271" cy="29331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1400" b="1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38958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452843" y="1563179"/>
            <a:ext cx="8367629" cy="1505781"/>
          </a:xfrm>
          <a:prstGeom prst="rect">
            <a:avLst/>
          </a:prstGeom>
          <a:solidFill>
            <a:srgbClr val="FFF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2" name="Rectangle 18"/>
          <p:cNvSpPr/>
          <p:nvPr/>
        </p:nvSpPr>
        <p:spPr>
          <a:xfrm flipH="1">
            <a:off x="452843" y="769980"/>
            <a:ext cx="8691155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3" name="Rectangle 27"/>
          <p:cNvSpPr/>
          <p:nvPr/>
        </p:nvSpPr>
        <p:spPr>
          <a:xfrm>
            <a:off x="452846" y="769978"/>
            <a:ext cx="3471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การลงมือปฏิบัติตามแผนที่วางไว้</a:t>
            </a:r>
            <a:endParaRPr lang="th-TH" sz="24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4" name="Rectangle 1"/>
          <p:cNvSpPr/>
          <p:nvPr/>
        </p:nvSpPr>
        <p:spPr>
          <a:xfrm>
            <a:off x="763945" y="1854404"/>
            <a:ext cx="7745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ก่อนที่จะปฏิบัติให้บรรลุจุดมุ่งหมายนั้นจะต้องมีการวางแผน นำเอาแผนที่วางไว้มาปฏิบัติให้สอดคล้องกับหลักการทางวิทยาศาสตร์ โดยไม่ปฏิบัติอย่างงมงาย แต่ต้องสอดคล้องกับวิถีชีวิตของคนเราและครอบครัว เช่น การใช้วิธีการคลายความเครียดด้วยการนวดการพักผ่อนในกิจกรรมที่สอดคล้องกับสุขภาพและแผนที่วางไว้ เป็นต้น</a:t>
            </a:r>
          </a:p>
        </p:txBody>
      </p:sp>
      <p:grpSp>
        <p:nvGrpSpPr>
          <p:cNvPr id="10" name="Group 1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11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12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8595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452843" y="1563179"/>
            <a:ext cx="8367629" cy="1505781"/>
          </a:xfrm>
          <a:prstGeom prst="rect">
            <a:avLst/>
          </a:prstGeom>
          <a:solidFill>
            <a:srgbClr val="FFF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4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26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27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2" name="Rectangle 18"/>
          <p:cNvSpPr/>
          <p:nvPr/>
        </p:nvSpPr>
        <p:spPr>
          <a:xfrm flipH="1">
            <a:off x="452843" y="769980"/>
            <a:ext cx="8691155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3" name="Rectangle 27"/>
          <p:cNvSpPr/>
          <p:nvPr/>
        </p:nvSpPr>
        <p:spPr>
          <a:xfrm>
            <a:off x="452846" y="769978"/>
            <a:ext cx="3471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การประเมินผล</a:t>
            </a:r>
            <a:endParaRPr lang="th-TH" sz="24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4" name="Rectangle 1"/>
          <p:cNvSpPr/>
          <p:nvPr/>
        </p:nvSpPr>
        <p:spPr>
          <a:xfrm>
            <a:off x="535110" y="1857598"/>
            <a:ext cx="82030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เป็นกระบวนการสุดท้ายของทุกๆ กิจกรรม เพื่อจะได้ทราบผลหรือบทสรุปที่เราได้ปฏิบัติตามแผนแล้วเกิดผลอย่างไร ประสบความสำเร็จมากน้อยเพียงใด เพื่อนำผลการประเมินมาปรับปรุงพัฒนาในการดำเนินการต่อไป คือถ้าดีก็ดำเนินการต่อไปและพัฒนายิ่งขึ้น แต่ถ้าไม่ดีก็ต้องปรับปรุงแก้ไข เพื่อจะได้สัมฤทธิผลตามที่วางเอาไว้</a:t>
            </a:r>
          </a:p>
        </p:txBody>
      </p:sp>
      <p:pic>
        <p:nvPicPr>
          <p:cNvPr id="10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8595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26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27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2" name="Rectangle 18"/>
          <p:cNvSpPr/>
          <p:nvPr/>
        </p:nvSpPr>
        <p:spPr>
          <a:xfrm flipH="1">
            <a:off x="452843" y="769980"/>
            <a:ext cx="8691155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3" name="Rectangle 27"/>
          <p:cNvSpPr/>
          <p:nvPr/>
        </p:nvSpPr>
        <p:spPr>
          <a:xfrm>
            <a:off x="452846" y="769978"/>
            <a:ext cx="6084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คุณค่าของการวางแผนดูแลสุขภาพของตนเองและครอบครัว</a:t>
            </a:r>
            <a:endParaRPr lang="th-TH" sz="24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74" name="Rectangle 3"/>
          <p:cNvSpPr/>
          <p:nvPr/>
        </p:nvSpPr>
        <p:spPr>
          <a:xfrm>
            <a:off x="432174" y="211592"/>
            <a:ext cx="70714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การวางแผนดูแลสุขภาพของตนเองและครอบครัว</a:t>
            </a:r>
          </a:p>
        </p:txBody>
      </p:sp>
      <p:sp>
        <p:nvSpPr>
          <p:cNvPr id="75" name="Rectangle 1"/>
          <p:cNvSpPr/>
          <p:nvPr/>
        </p:nvSpPr>
        <p:spPr>
          <a:xfrm>
            <a:off x="0" y="350509"/>
            <a:ext cx="452846" cy="2385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70C0"/>
              </a:solidFill>
            </a:endParaRPr>
          </a:p>
        </p:txBody>
      </p:sp>
      <p:sp>
        <p:nvSpPr>
          <p:cNvPr id="34" name="Rectangle 1"/>
          <p:cNvSpPr/>
          <p:nvPr/>
        </p:nvSpPr>
        <p:spPr>
          <a:xfrm>
            <a:off x="545370" y="1414517"/>
            <a:ext cx="81105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การวางแผนดูแลสุขภาพของตนเองและครอบครัวเป็นเรื่องที่มีคุณค่า เพราะนอกจากจะกระตุ้นให้ตนเองและบุคคลในครอบครัว   ใส่ใจในการดูแลสุขภาพแล้ว ยังส่งผลดีต่อตนเองและครอบครัว ดังนี้</a:t>
            </a:r>
          </a:p>
        </p:txBody>
      </p:sp>
      <p:sp>
        <p:nvSpPr>
          <p:cNvPr id="19" name="Round Same Side Corner Rectangle 33"/>
          <p:cNvSpPr/>
          <p:nvPr/>
        </p:nvSpPr>
        <p:spPr>
          <a:xfrm rot="5400000">
            <a:off x="4375443" y="-1376069"/>
            <a:ext cx="504056" cy="766592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Rectangle 34"/>
          <p:cNvSpPr/>
          <p:nvPr/>
        </p:nvSpPr>
        <p:spPr>
          <a:xfrm>
            <a:off x="1243758" y="228431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สร้างเสริมสุขภาพทั้งกายและจิตใจของตนเองและครอบครัว</a:t>
            </a:r>
          </a:p>
        </p:txBody>
      </p:sp>
      <p:sp>
        <p:nvSpPr>
          <p:cNvPr id="21" name="Oval 35"/>
          <p:cNvSpPr/>
          <p:nvPr/>
        </p:nvSpPr>
        <p:spPr>
          <a:xfrm>
            <a:off x="539552" y="2206701"/>
            <a:ext cx="509916" cy="50221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 New" pitchFamily="34" charset="-34"/>
                <a:cs typeface="TH Sarabun New" pitchFamily="34" charset="-34"/>
              </a:rPr>
              <a:t>๑</a:t>
            </a:r>
          </a:p>
        </p:txBody>
      </p:sp>
      <p:sp>
        <p:nvSpPr>
          <p:cNvPr id="22" name="Round Same Side Corner Rectangle 36"/>
          <p:cNvSpPr/>
          <p:nvPr/>
        </p:nvSpPr>
        <p:spPr>
          <a:xfrm rot="5400000">
            <a:off x="4375443" y="-774884"/>
            <a:ext cx="504056" cy="766592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Rectangle 37"/>
          <p:cNvSpPr/>
          <p:nvPr/>
        </p:nvSpPr>
        <p:spPr>
          <a:xfrm>
            <a:off x="1243758" y="2885502"/>
            <a:ext cx="60105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ทำให้มีคุณภาพชีวิตที่ดีขึ้น</a:t>
            </a:r>
          </a:p>
        </p:txBody>
      </p:sp>
      <p:sp>
        <p:nvSpPr>
          <p:cNvPr id="25" name="Oval 38"/>
          <p:cNvSpPr/>
          <p:nvPr/>
        </p:nvSpPr>
        <p:spPr>
          <a:xfrm>
            <a:off x="539552" y="2807886"/>
            <a:ext cx="509916" cy="50221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 New" pitchFamily="34" charset="-34"/>
                <a:cs typeface="TH Sarabun New" pitchFamily="34" charset="-34"/>
              </a:rPr>
              <a:t>๒</a:t>
            </a:r>
          </a:p>
        </p:txBody>
      </p:sp>
      <p:sp>
        <p:nvSpPr>
          <p:cNvPr id="28" name="Round Same Side Corner Rectangle 39"/>
          <p:cNvSpPr/>
          <p:nvPr/>
        </p:nvSpPr>
        <p:spPr>
          <a:xfrm rot="5400000">
            <a:off x="4375443" y="-177055"/>
            <a:ext cx="504056" cy="766592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Rectangle 40"/>
          <p:cNvSpPr/>
          <p:nvPr/>
        </p:nvSpPr>
        <p:spPr>
          <a:xfrm>
            <a:off x="1243758" y="3483331"/>
            <a:ext cx="57765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สร้างสัมพันธภาพอันดีภายในครอบครัว ทำให้เกิดความอบอุ่นในครอบครัวได้</a:t>
            </a:r>
          </a:p>
        </p:txBody>
      </p:sp>
      <p:sp>
        <p:nvSpPr>
          <p:cNvPr id="30" name="Oval 41"/>
          <p:cNvSpPr/>
          <p:nvPr/>
        </p:nvSpPr>
        <p:spPr>
          <a:xfrm>
            <a:off x="539552" y="3405715"/>
            <a:ext cx="509916" cy="50221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 New" pitchFamily="34" charset="-34"/>
                <a:cs typeface="TH Sarabun New" pitchFamily="34" charset="-34"/>
              </a:rPr>
              <a:t>๓</a:t>
            </a:r>
          </a:p>
        </p:txBody>
      </p:sp>
      <p:sp>
        <p:nvSpPr>
          <p:cNvPr id="31" name="Round Same Side Corner Rectangle 42"/>
          <p:cNvSpPr/>
          <p:nvPr/>
        </p:nvSpPr>
        <p:spPr>
          <a:xfrm rot="5400000">
            <a:off x="4375443" y="424130"/>
            <a:ext cx="504056" cy="766592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Rectangle 52"/>
          <p:cNvSpPr/>
          <p:nvPr/>
        </p:nvSpPr>
        <p:spPr>
          <a:xfrm>
            <a:off x="1243758" y="4084516"/>
            <a:ext cx="72166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กำหนดหรือเลือกรูปแบบการดๆเนินชีวิตของตนเองและบุคคลในครอบครัวได้อย่างเหมาะสม</a:t>
            </a:r>
          </a:p>
        </p:txBody>
      </p:sp>
      <p:sp>
        <p:nvSpPr>
          <p:cNvPr id="33" name="Oval 53"/>
          <p:cNvSpPr/>
          <p:nvPr/>
        </p:nvSpPr>
        <p:spPr>
          <a:xfrm>
            <a:off x="539552" y="4006900"/>
            <a:ext cx="509916" cy="50221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 New" pitchFamily="34" charset="-34"/>
                <a:cs typeface="TH Sarabun New" pitchFamily="34" charset="-34"/>
              </a:rPr>
              <a:t>๔</a:t>
            </a:r>
          </a:p>
        </p:txBody>
      </p:sp>
      <p:sp>
        <p:nvSpPr>
          <p:cNvPr id="37" name="Round Same Side Corner Rectangle 54"/>
          <p:cNvSpPr/>
          <p:nvPr/>
        </p:nvSpPr>
        <p:spPr>
          <a:xfrm rot="5400000">
            <a:off x="4375443" y="1018334"/>
            <a:ext cx="504056" cy="766592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8" name="Rectangle 55"/>
          <p:cNvSpPr/>
          <p:nvPr/>
        </p:nvSpPr>
        <p:spPr>
          <a:xfrm>
            <a:off x="1243758" y="4678720"/>
            <a:ext cx="60105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กำหนดช่วงเวลาในการดูแลสุขภาพได้อย่างเหมาะสม</a:t>
            </a:r>
          </a:p>
        </p:txBody>
      </p:sp>
      <p:sp>
        <p:nvSpPr>
          <p:cNvPr id="42" name="Oval 56"/>
          <p:cNvSpPr/>
          <p:nvPr/>
        </p:nvSpPr>
        <p:spPr>
          <a:xfrm>
            <a:off x="539552" y="4601104"/>
            <a:ext cx="509916" cy="50221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 New" pitchFamily="34" charset="-34"/>
                <a:cs typeface="TH Sarabun New" pitchFamily="34" charset="-34"/>
              </a:rPr>
              <a:t>๕</a:t>
            </a:r>
          </a:p>
        </p:txBody>
      </p:sp>
      <p:sp>
        <p:nvSpPr>
          <p:cNvPr id="43" name="Round Same Side Corner Rectangle 57"/>
          <p:cNvSpPr/>
          <p:nvPr/>
        </p:nvSpPr>
        <p:spPr>
          <a:xfrm rot="5400000">
            <a:off x="4375443" y="1616163"/>
            <a:ext cx="504056" cy="766592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7" name="Rectangle 58"/>
          <p:cNvSpPr/>
          <p:nvPr/>
        </p:nvSpPr>
        <p:spPr>
          <a:xfrm>
            <a:off x="1243758" y="5276549"/>
            <a:ext cx="51284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เป็นการเฝ้าระวังสุขภาพของตนเองและสมาชิกในครอบครัวไม่ให้เจ็บป่วย</a:t>
            </a:r>
          </a:p>
        </p:txBody>
      </p:sp>
      <p:sp>
        <p:nvSpPr>
          <p:cNvPr id="48" name="Oval 59"/>
          <p:cNvSpPr/>
          <p:nvPr/>
        </p:nvSpPr>
        <p:spPr>
          <a:xfrm>
            <a:off x="539552" y="5198933"/>
            <a:ext cx="509916" cy="50221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 New" pitchFamily="34" charset="-34"/>
                <a:cs typeface="TH Sarabun New" pitchFamily="34" charset="-34"/>
              </a:rPr>
              <a:t>๖</a:t>
            </a:r>
          </a:p>
        </p:txBody>
      </p:sp>
      <p:sp>
        <p:nvSpPr>
          <p:cNvPr id="49" name="Round Same Side Corner Rectangle 60"/>
          <p:cNvSpPr/>
          <p:nvPr/>
        </p:nvSpPr>
        <p:spPr>
          <a:xfrm rot="5400000">
            <a:off x="4375443" y="2217348"/>
            <a:ext cx="504056" cy="766592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0" name="Rectangle 61"/>
          <p:cNvSpPr/>
          <p:nvPr/>
        </p:nvSpPr>
        <p:spPr>
          <a:xfrm>
            <a:off x="1243758" y="5877734"/>
            <a:ext cx="72166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ช่วยในการวางแผนค่าใช้จ่ายในการรักษาพยาบาลในกรณีเจ็บป่วย</a:t>
            </a:r>
          </a:p>
        </p:txBody>
      </p:sp>
      <p:sp>
        <p:nvSpPr>
          <p:cNvPr id="51" name="Oval 62"/>
          <p:cNvSpPr/>
          <p:nvPr/>
        </p:nvSpPr>
        <p:spPr>
          <a:xfrm>
            <a:off x="539552" y="5800118"/>
            <a:ext cx="509916" cy="50221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 New" pitchFamily="34" charset="-34"/>
                <a:cs typeface="TH Sarabun New" pitchFamily="34" charset="-34"/>
              </a:rPr>
              <a:t>๗</a:t>
            </a:r>
          </a:p>
        </p:txBody>
      </p:sp>
      <p:pic>
        <p:nvPicPr>
          <p:cNvPr id="35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8131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26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27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2" name="Rectangle 18"/>
          <p:cNvSpPr/>
          <p:nvPr/>
        </p:nvSpPr>
        <p:spPr>
          <a:xfrm flipH="1">
            <a:off x="452843" y="769980"/>
            <a:ext cx="8691155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3" name="Rectangle 27"/>
          <p:cNvSpPr/>
          <p:nvPr/>
        </p:nvSpPr>
        <p:spPr>
          <a:xfrm>
            <a:off x="452846" y="769978"/>
            <a:ext cx="51272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ขั้นตอนในการวางแผนดูแลสุขภาพของตนเองและครอบครัว</a:t>
            </a:r>
            <a:endParaRPr lang="th-TH" sz="24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0" name="Rectangle 3"/>
          <p:cNvSpPr/>
          <p:nvPr/>
        </p:nvSpPr>
        <p:spPr>
          <a:xfrm>
            <a:off x="467544" y="1300698"/>
            <a:ext cx="1803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สามารถแยกได้ ๓ ขั้นตอน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67544" y="1844824"/>
            <a:ext cx="8188395" cy="50405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ectangle 26"/>
          <p:cNvSpPr/>
          <p:nvPr/>
        </p:nvSpPr>
        <p:spPr>
          <a:xfrm>
            <a:off x="654364" y="1896797"/>
            <a:ext cx="51187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ขั้นที่ ๑ การประเมินสภาวะสุขภาพของตนเองและครอบครัว     </a:t>
            </a:r>
            <a:r>
              <a:rPr lang="th-TH" sz="1800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มี ๒ วิธี</a:t>
            </a:r>
          </a:p>
        </p:txBody>
      </p:sp>
      <p:sp>
        <p:nvSpPr>
          <p:cNvPr id="14" name="Rectangle 22"/>
          <p:cNvSpPr/>
          <p:nvPr/>
        </p:nvSpPr>
        <p:spPr>
          <a:xfrm>
            <a:off x="452842" y="2492896"/>
            <a:ext cx="8203097" cy="43204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Rectangle 25"/>
          <p:cNvSpPr/>
          <p:nvPr/>
        </p:nvSpPr>
        <p:spPr>
          <a:xfrm>
            <a:off x="6509413" y="2524254"/>
            <a:ext cx="1603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การประเมินด้วยตนเอง</a:t>
            </a:r>
            <a:endParaRPr lang="th-TH" sz="1800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6" name="Rectangle 22"/>
          <p:cNvSpPr/>
          <p:nvPr/>
        </p:nvSpPr>
        <p:spPr>
          <a:xfrm>
            <a:off x="452841" y="2938592"/>
            <a:ext cx="6639439" cy="1354504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Rectangle 24"/>
          <p:cNvSpPr/>
          <p:nvPr/>
        </p:nvSpPr>
        <p:spPr>
          <a:xfrm>
            <a:off x="654364" y="2963485"/>
            <a:ext cx="63659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เป็นการประเมินสภาวะสุขภาพของตนเองทั้งในด้านร่างกาย จิตใจ สังคม และสติปัญญา สังเกตสุขภาพของตนเองและสมาชิกภายในครอบครัวได้ว่า มีสภาพอ้วน ผอม แข็งแรงสมบูรณ์ ปราศจากโรคภัยไข้เจ็บ มีสุขภาพจิตที่ดีหรือไม่ สามารถดำเนินชีวิตอย่างมีสติสัมปชัญญะ และอยู่ในสังคมได้อย่างมีความสุขมากน้อยเพียงใด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7092280" y="2924944"/>
            <a:ext cx="1563659" cy="1368152"/>
          </a:xfrm>
          <a:prstGeom prst="rect">
            <a:avLst/>
          </a:prstGeom>
          <a:solidFill>
            <a:srgbClr val="F7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9" name="Picture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1" t="36350" r="39851" b="39767"/>
          <a:stretch/>
        </p:blipFill>
        <p:spPr>
          <a:xfrm>
            <a:off x="7298102" y="3086879"/>
            <a:ext cx="933333" cy="1076935"/>
          </a:xfrm>
          <a:prstGeom prst="rect">
            <a:avLst/>
          </a:prstGeom>
        </p:spPr>
      </p:pic>
      <p:sp>
        <p:nvSpPr>
          <p:cNvPr id="20" name="Rectangle 22"/>
          <p:cNvSpPr/>
          <p:nvPr/>
        </p:nvSpPr>
        <p:spPr>
          <a:xfrm>
            <a:off x="467814" y="4437112"/>
            <a:ext cx="8203097" cy="43204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Rectangle 25"/>
          <p:cNvSpPr/>
          <p:nvPr/>
        </p:nvSpPr>
        <p:spPr>
          <a:xfrm>
            <a:off x="706239" y="4442346"/>
            <a:ext cx="3081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8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การประเมินโดยบุคลากรสาธารณสุขหรือแพทย์</a:t>
            </a:r>
            <a:endParaRPr lang="th-TH" sz="1800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2" name="Rectangle 22"/>
          <p:cNvSpPr/>
          <p:nvPr/>
        </p:nvSpPr>
        <p:spPr>
          <a:xfrm>
            <a:off x="467813" y="4882808"/>
            <a:ext cx="6639439" cy="1354504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Rectangle 24"/>
          <p:cNvSpPr/>
          <p:nvPr/>
        </p:nvSpPr>
        <p:spPr>
          <a:xfrm>
            <a:off x="669336" y="5025950"/>
            <a:ext cx="63659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การประเมินสุขภาพด้วยตนเองในบางด้านอาจไม่ละเอียดและครอบคลุมมากนัก จำเป็นต้องมีผู้เชี่ยวชาญหรือผู้ชำนาญการในวงการสาธารณสุขหรือแพทย์เข้ามามีส่วนร่วมด้วยเพื่อความถูกต้องและชัดเจน</a:t>
            </a:r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7107252" y="4869160"/>
            <a:ext cx="1563659" cy="1368152"/>
          </a:xfrm>
          <a:prstGeom prst="rect">
            <a:avLst/>
          </a:prstGeom>
          <a:solidFill>
            <a:srgbClr val="F7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9" name="Picture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0" t="12615" r="30696" b="62609"/>
          <a:stretch/>
        </p:blipFill>
        <p:spPr>
          <a:xfrm>
            <a:off x="7392109" y="5102083"/>
            <a:ext cx="839326" cy="1135229"/>
          </a:xfrm>
          <a:prstGeom prst="rect">
            <a:avLst/>
          </a:prstGeom>
        </p:spPr>
      </p:pic>
      <p:pic>
        <p:nvPicPr>
          <p:cNvPr id="28" name="รูปภาพ 11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8811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700808"/>
            <a:ext cx="9144000" cy="397263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35000">
                <a:srgbClr val="DDF6FF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63982" y="1411035"/>
            <a:ext cx="8456490" cy="4538245"/>
          </a:xfrm>
          <a:prstGeom prst="rect">
            <a:avLst/>
          </a:prstGeom>
          <a:noFill/>
          <a:ln w="3175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787016" y="548680"/>
            <a:ext cx="78689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สิ่งที่จำเป็นที่สุดในการดูแลสุขภาพ ก็คือ ควรไปพบแพทย์เพื่อตรวจสุขภาพประจำปี ปีละ ๑-๒ ครั้ง โดยจะได้รับบริการทางการแพทย์ ดังนี้</a:t>
            </a:r>
          </a:p>
        </p:txBody>
      </p:sp>
      <p:sp>
        <p:nvSpPr>
          <p:cNvPr id="4" name="Rectangle 3"/>
          <p:cNvSpPr/>
          <p:nvPr/>
        </p:nvSpPr>
        <p:spPr>
          <a:xfrm>
            <a:off x="4198312" y="2106100"/>
            <a:ext cx="43719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รายละเอียดทั่วๆ ไป</a:t>
            </a: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เกี่ยวกับประวัติส่วนบุคคล ประวัติครอบครัวโดยสังเขป ประวัติการพัฒนาการ ประวัติการเจ็บป่วย การดูแลรักษาจากอดีตถึงปัจจุบัน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213513" y="3442064"/>
            <a:ext cx="43719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ตรวจสอบสภาพร่างกาย</a:t>
            </a: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โดยการฟัง คลำ การเคาะ การสังเกต เพื่อค้นหาความผิดปกติ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198312" y="4595063"/>
            <a:ext cx="43719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ตรวจในห้องปฏิบัติการ</a:t>
            </a: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เช่น การตรวจเลือด ตรวจคลื่นหัวใจ ตรวจปัสสาวะ ตรวจอุจจาระ และอื่นๆ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94" r="67780" b="13472"/>
          <a:stretch/>
        </p:blipFill>
        <p:spPr>
          <a:xfrm>
            <a:off x="787017" y="1793839"/>
            <a:ext cx="1992334" cy="3798766"/>
          </a:xfrm>
          <a:prstGeom prst="rect">
            <a:avLst/>
          </a:prstGeom>
        </p:spPr>
      </p:pic>
      <p:grpSp>
        <p:nvGrpSpPr>
          <p:cNvPr id="8" name="กลุ่ม 7"/>
          <p:cNvGrpSpPr/>
          <p:nvPr/>
        </p:nvGrpSpPr>
        <p:grpSpPr>
          <a:xfrm>
            <a:off x="3118192" y="4449306"/>
            <a:ext cx="936104" cy="936104"/>
            <a:chOff x="3203848" y="4305290"/>
            <a:chExt cx="936104" cy="936104"/>
          </a:xfrm>
        </p:grpSpPr>
        <p:sp>
          <p:nvSpPr>
            <p:cNvPr id="18" name="Oval 17"/>
            <p:cNvSpPr/>
            <p:nvPr/>
          </p:nvSpPr>
          <p:spPr>
            <a:xfrm>
              <a:off x="3203848" y="4305290"/>
              <a:ext cx="936104" cy="9361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17" t="39796" r="53978" b="42089"/>
            <a:stretch/>
          </p:blipFill>
          <p:spPr>
            <a:xfrm>
              <a:off x="3311860" y="4469072"/>
              <a:ext cx="720080" cy="675665"/>
            </a:xfrm>
            <a:prstGeom prst="rect">
              <a:avLst/>
            </a:prstGeom>
          </p:spPr>
        </p:pic>
      </p:grpSp>
      <p:grpSp>
        <p:nvGrpSpPr>
          <p:cNvPr id="10" name="กลุ่ม 9"/>
          <p:cNvGrpSpPr/>
          <p:nvPr/>
        </p:nvGrpSpPr>
        <p:grpSpPr>
          <a:xfrm>
            <a:off x="2987824" y="2001034"/>
            <a:ext cx="1080120" cy="936104"/>
            <a:chOff x="3073480" y="1857018"/>
            <a:chExt cx="1080120" cy="936104"/>
          </a:xfrm>
        </p:grpSpPr>
        <p:sp>
          <p:nvSpPr>
            <p:cNvPr id="3" name="Oval 2"/>
            <p:cNvSpPr/>
            <p:nvPr/>
          </p:nvSpPr>
          <p:spPr>
            <a:xfrm>
              <a:off x="3203848" y="1857018"/>
              <a:ext cx="936104" cy="9361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450" r="78259" b="43700"/>
            <a:stretch/>
          </p:blipFill>
          <p:spPr>
            <a:xfrm>
              <a:off x="3073480" y="1859272"/>
              <a:ext cx="1080120" cy="886786"/>
            </a:xfrm>
            <a:prstGeom prst="rect">
              <a:avLst/>
            </a:prstGeom>
          </p:spPr>
        </p:pic>
      </p:grpSp>
      <p:grpSp>
        <p:nvGrpSpPr>
          <p:cNvPr id="9" name="กลุ่ม 8"/>
          <p:cNvGrpSpPr/>
          <p:nvPr/>
        </p:nvGrpSpPr>
        <p:grpSpPr>
          <a:xfrm>
            <a:off x="3118192" y="3225170"/>
            <a:ext cx="936104" cy="936104"/>
            <a:chOff x="3203848" y="3081154"/>
            <a:chExt cx="936104" cy="936104"/>
          </a:xfrm>
        </p:grpSpPr>
        <p:sp>
          <p:nvSpPr>
            <p:cNvPr id="16" name="Oval 15"/>
            <p:cNvSpPr/>
            <p:nvPr/>
          </p:nvSpPr>
          <p:spPr>
            <a:xfrm>
              <a:off x="3203848" y="3081154"/>
              <a:ext cx="936104" cy="9361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3240" y="3153162"/>
              <a:ext cx="764704" cy="764704"/>
            </a:xfrm>
            <a:prstGeom prst="rect">
              <a:avLst/>
            </a:prstGeom>
          </p:spPr>
        </p:pic>
      </p:grpSp>
      <p:grpSp>
        <p:nvGrpSpPr>
          <p:cNvPr id="20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21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22" name="Picture 2" descr="K:\TSM 3-A\Logo Aksorn\Aksorn Charoen Tat_2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" name="รูปภาพ 11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879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7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สี่เหลี่ยมผืนผ้า 27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rgbClr val="E1F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4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26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27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สี่เหลี่ยมผืนผ้า 3"/>
          <p:cNvSpPr/>
          <p:nvPr/>
        </p:nvSpPr>
        <p:spPr>
          <a:xfrm>
            <a:off x="467544" y="836712"/>
            <a:ext cx="8188395" cy="50405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ectangle 26"/>
          <p:cNvSpPr/>
          <p:nvPr/>
        </p:nvSpPr>
        <p:spPr>
          <a:xfrm>
            <a:off x="654364" y="888685"/>
            <a:ext cx="34547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ข้นที่ ๒ การวิเคราะห์ข้อมูลที่ได้จากการประเมิน</a:t>
            </a:r>
            <a:endParaRPr lang="th-TH" sz="2000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6" name="Rectangle 22"/>
          <p:cNvSpPr/>
          <p:nvPr/>
        </p:nvSpPr>
        <p:spPr>
          <a:xfrm>
            <a:off x="452841" y="1340768"/>
            <a:ext cx="8203098" cy="1440160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Rectangle 24"/>
          <p:cNvSpPr/>
          <p:nvPr/>
        </p:nvSpPr>
        <p:spPr>
          <a:xfrm>
            <a:off x="694711" y="1484784"/>
            <a:ext cx="77340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เป็นขั้นตอนเพื่อสร้างความเข้าใจ และตระหนักถึงสภาวะและปัญหาสุขภาพของตนเอง โดยกระบวนการนี้จะเริ่มต้นตั้งแต่การเปรียบเทียบสภาวะสุขภาพที่ประเมินได้ กับเกณฑ์มาตรฐานที่ควรจะเป็น เมื่อวิเคราะห์ได้แล้ว ก็สามารถนำไปวางแผนเพื่อแก้ไขปัญหาได้อย่างเหมาะสมต่อไป</a:t>
            </a: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467544" y="3356992"/>
            <a:ext cx="8188395" cy="50405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Rectangle 26"/>
          <p:cNvSpPr/>
          <p:nvPr/>
        </p:nvSpPr>
        <p:spPr>
          <a:xfrm>
            <a:off x="654364" y="3408965"/>
            <a:ext cx="49552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ขั้นที่ ๓ การวางแผนหรือกำหนดวิธีการเพื่อแก้ปัญหาที่พบหรือปรากฏ</a:t>
            </a:r>
            <a:endParaRPr lang="th-TH" sz="2000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2" name="Rectangle 22"/>
          <p:cNvSpPr/>
          <p:nvPr/>
        </p:nvSpPr>
        <p:spPr>
          <a:xfrm>
            <a:off x="452841" y="3861048"/>
            <a:ext cx="8203098" cy="1440160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Rectangle 24"/>
          <p:cNvSpPr/>
          <p:nvPr/>
        </p:nvSpPr>
        <p:spPr>
          <a:xfrm>
            <a:off x="694711" y="4005064"/>
            <a:ext cx="77340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เป็นขั้นตอนของการออกแบบกิจกรรมเพื่อแก้ไขปัญหาสุขภาพหรือสาเหตุของปัญหาสุขภาพที่พบ โดยจะต้องมีการวางแผนที่ชัดเจน และเป็นระบบ เช่น อาจสร้างตารางการดูแลสุขภาพของตนเองในระยะเวลา ๑ เดือน การวางแผนนี้ เราเป็นผู้วางแผนและดำเนินการด้วยตนเอง หรืออาจเกิดจากการที่สมาชิกในครอบครัวช่วยกันวางแผนในการดูแลสุขภาพให้กับสมาชิกในครอบครัวของตนเอง </a:t>
            </a:r>
          </a:p>
        </p:txBody>
      </p:sp>
      <p:pic>
        <p:nvPicPr>
          <p:cNvPr id="14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4950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26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27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2" name="Rectangle 18"/>
          <p:cNvSpPr/>
          <p:nvPr/>
        </p:nvSpPr>
        <p:spPr>
          <a:xfrm flipH="1">
            <a:off x="452843" y="769980"/>
            <a:ext cx="8691155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3" name="Rectangle 27"/>
          <p:cNvSpPr/>
          <p:nvPr/>
        </p:nvSpPr>
        <p:spPr>
          <a:xfrm>
            <a:off x="452846" y="769978"/>
            <a:ext cx="6084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การวางแผนดูแลสุขภาพโดยใช้ปรัชญาเศรษฐกิจพอเพียง</a:t>
            </a:r>
            <a:endParaRPr lang="th-TH" sz="24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452845" y="1412776"/>
            <a:ext cx="82030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หลักของเศรษฐกิจพอเพียง คือ ความพอประมาณ ความมีเหตุผล และการมีภูมิคุ้มกันในตัวที่ดี ทั้งนี้จะต้องอยู่บนพื้นฐานของความรู้ควบคู่ไปกับคุณธรรม ฉะนั้น สุขภาพที่พอเพียง หมายถึง การกระทำอะไรแต่พอดี กินพอดี อยู่พอดี</a:t>
            </a:r>
          </a:p>
        </p:txBody>
      </p:sp>
      <p:cxnSp>
        <p:nvCxnSpPr>
          <p:cNvPr id="10" name="ตัวเชื่อมต่อตรง 9"/>
          <p:cNvCxnSpPr/>
          <p:nvPr/>
        </p:nvCxnSpPr>
        <p:spPr>
          <a:xfrm>
            <a:off x="395536" y="3717032"/>
            <a:ext cx="836762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ตัวเชื่อมต่อตรง 13"/>
          <p:cNvCxnSpPr/>
          <p:nvPr/>
        </p:nvCxnSpPr>
        <p:spPr>
          <a:xfrm>
            <a:off x="395536" y="5445224"/>
            <a:ext cx="836762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กลุ่ม 3"/>
          <p:cNvGrpSpPr/>
          <p:nvPr/>
        </p:nvGrpSpPr>
        <p:grpSpPr>
          <a:xfrm>
            <a:off x="1316942" y="2348880"/>
            <a:ext cx="6783450" cy="3960440"/>
            <a:chOff x="1316942" y="2348880"/>
            <a:chExt cx="6783450" cy="3960440"/>
          </a:xfrm>
        </p:grpSpPr>
        <p:sp>
          <p:nvSpPr>
            <p:cNvPr id="3" name="สี่เหลี่ยมผืนผ้า 2"/>
            <p:cNvSpPr/>
            <p:nvPr/>
          </p:nvSpPr>
          <p:spPr>
            <a:xfrm>
              <a:off x="1316942" y="2348880"/>
              <a:ext cx="6783450" cy="5040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ปรัชญาเศรษฐกิจพอเพียงกับการดูแลสุขภาพ</a:t>
              </a:r>
              <a:endParaRPr lang="th-TH" sz="2400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5" name="สี่เหลี่ยมผืนผ้า 4"/>
            <p:cNvSpPr/>
            <p:nvPr/>
          </p:nvSpPr>
          <p:spPr>
            <a:xfrm>
              <a:off x="1316942" y="2852936"/>
              <a:ext cx="6783450" cy="3456384"/>
            </a:xfrm>
            <a:prstGeom prst="rect">
              <a:avLst/>
            </a:prstGeom>
            <a:solidFill>
              <a:srgbClr val="E7F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5" name="Rectangle 39"/>
            <p:cNvSpPr/>
            <p:nvPr/>
          </p:nvSpPr>
          <p:spPr>
            <a:xfrm>
              <a:off x="1460958" y="2957749"/>
              <a:ext cx="638819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1800" b="1" dirty="0">
                  <a:solidFill>
                    <a:srgbClr val="0070C0"/>
                  </a:solidFill>
                  <a:latin typeface="TH Sarabun New" pitchFamily="34" charset="-34"/>
                  <a:cs typeface="TH Sarabun New" pitchFamily="34" charset="-34"/>
                </a:rPr>
                <a:t>พอประมาณ</a:t>
              </a:r>
              <a:r>
                <a:rPr lang="th-TH" sz="1800" b="1" dirty="0">
                  <a:latin typeface="TH Sarabun New" pitchFamily="34" charset="-34"/>
                  <a:cs typeface="TH Sarabun New" pitchFamily="34" charset="-34"/>
                </a:rPr>
                <a:t> 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รักษาสุขภาพตามฐานะของตนเองที่เรียบง่าย ไม่เบียดเบียนหรือทำความเดือดร้อนผู้อื่น</a:t>
              </a:r>
            </a:p>
          </p:txBody>
        </p:sp>
        <p:cxnSp>
          <p:nvCxnSpPr>
            <p:cNvPr id="7" name="ตัวเชื่อมต่อตรง 6"/>
            <p:cNvCxnSpPr/>
            <p:nvPr/>
          </p:nvCxnSpPr>
          <p:spPr>
            <a:xfrm>
              <a:off x="1316942" y="2852936"/>
              <a:ext cx="0" cy="345638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/>
            <p:cNvCxnSpPr>
              <a:stCxn id="5" idx="1"/>
              <a:endCxn id="5" idx="3"/>
            </p:cNvCxnSpPr>
            <p:nvPr/>
          </p:nvCxnSpPr>
          <p:spPr>
            <a:xfrm>
              <a:off x="1316942" y="4581128"/>
              <a:ext cx="678345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40"/>
            <p:cNvSpPr/>
            <p:nvPr/>
          </p:nvSpPr>
          <p:spPr>
            <a:xfrm>
              <a:off x="1460958" y="3826942"/>
              <a:ext cx="638819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1800" b="1" dirty="0">
                  <a:solidFill>
                    <a:srgbClr val="0070C0"/>
                  </a:solidFill>
                  <a:latin typeface="TH Sarabun New" pitchFamily="34" charset="-34"/>
                  <a:cs typeface="TH Sarabun New" pitchFamily="34" charset="-34"/>
                </a:rPr>
                <a:t>มีเหตุผล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รู้ว่าดูแลรักษาสุขภาพเพราะอะไร เช่น เพราะต้องการให้ร่างกายแข็งแรง มีอายุยืนยาว</a:t>
              </a:r>
            </a:p>
          </p:txBody>
        </p:sp>
        <p:sp>
          <p:nvSpPr>
            <p:cNvPr id="53" name="Rectangle 41"/>
            <p:cNvSpPr/>
            <p:nvPr/>
          </p:nvSpPr>
          <p:spPr>
            <a:xfrm>
              <a:off x="1460960" y="5550037"/>
              <a:ext cx="624417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1800" b="1" dirty="0">
                  <a:solidFill>
                    <a:srgbClr val="0070C0"/>
                  </a:solidFill>
                  <a:latin typeface="TH Sarabun New" pitchFamily="34" charset="-34"/>
                  <a:cs typeface="TH Sarabun New" pitchFamily="34" charset="-34"/>
                </a:rPr>
                <a:t>มีภูมิคุ้มกันในตัวที่ดี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อาทิ การรับประทานอาหารที่ปลอดภัย ออกกำลังกายอย่างเหมาะสมกับเพศและวัย</a:t>
              </a:r>
            </a:p>
          </p:txBody>
        </p:sp>
        <p:sp>
          <p:nvSpPr>
            <p:cNvPr id="54" name="Rectangle 42"/>
            <p:cNvSpPr/>
            <p:nvPr/>
          </p:nvSpPr>
          <p:spPr>
            <a:xfrm>
              <a:off x="1460960" y="4690312"/>
              <a:ext cx="662473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1800" b="1" dirty="0">
                  <a:solidFill>
                    <a:srgbClr val="0070C0"/>
                  </a:solidFill>
                  <a:latin typeface="TH Sarabun New" pitchFamily="34" charset="-34"/>
                  <a:cs typeface="TH Sarabun New" pitchFamily="34" charset="-34"/>
                </a:rPr>
                <a:t>ความรู้ควบคู่คุณธรรม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ใช้ความรู้ในทางที่ถูกต้อง ไม่เอาเปรียบผู้อื่น เช่น ผลิตอาหารที่มีคุณภาพ สะอาดปลอดภัย ให้กับผู้บริโภค</a:t>
              </a:r>
            </a:p>
          </p:txBody>
        </p:sp>
      </p:grpSp>
      <p:pic>
        <p:nvPicPr>
          <p:cNvPr id="19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7136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26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27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2" name="Rectangle 18"/>
          <p:cNvSpPr/>
          <p:nvPr/>
        </p:nvSpPr>
        <p:spPr>
          <a:xfrm flipH="1">
            <a:off x="452843" y="769980"/>
            <a:ext cx="8691155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3" name="Rectangle 27"/>
          <p:cNvSpPr/>
          <p:nvPr/>
        </p:nvSpPr>
        <p:spPr>
          <a:xfrm>
            <a:off x="452846" y="769978"/>
            <a:ext cx="30424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ลักษณะงานสาธารณสุขมูลฐาน</a:t>
            </a:r>
            <a:endParaRPr lang="th-TH" sz="24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74" name="Rectangle 3"/>
          <p:cNvSpPr/>
          <p:nvPr/>
        </p:nvSpPr>
        <p:spPr>
          <a:xfrm>
            <a:off x="432174" y="211592"/>
            <a:ext cx="70714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งานสาธารณสุขมูลฐานกับการดูแลสุขภาพของตนเองและครอบครัว</a:t>
            </a:r>
          </a:p>
        </p:txBody>
      </p:sp>
      <p:sp>
        <p:nvSpPr>
          <p:cNvPr id="75" name="Rectangle 1"/>
          <p:cNvSpPr/>
          <p:nvPr/>
        </p:nvSpPr>
        <p:spPr>
          <a:xfrm>
            <a:off x="0" y="350509"/>
            <a:ext cx="452846" cy="2385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70C0"/>
              </a:solidFill>
            </a:endParaRPr>
          </a:p>
        </p:txBody>
      </p:sp>
      <p:sp>
        <p:nvSpPr>
          <p:cNvPr id="34" name="Rectangle 1"/>
          <p:cNvSpPr/>
          <p:nvPr/>
        </p:nvSpPr>
        <p:spPr>
          <a:xfrm>
            <a:off x="545370" y="1414517"/>
            <a:ext cx="81105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งานสาธารณสุขมูลฐาน มีความสอดคล้องกับชีวิตความเป็นอยู่ของคนไทยในเรื่องของสุขภาพอนามัย ช่วยส่งเสริมความเข้าใจของผู้คนในท้องถิ่น และยังเป็นการลงทุนที่ไม่สูง มีความพอเพียงและเหมาะสมกับชุมชนในสังคมไทยเป็นอย่างยิ่ง ปัจจุบันงานสาธารณสุขมูลฐานจะครอบคลุมการดำเนินงาน ดังนี้</a:t>
            </a:r>
          </a:p>
        </p:txBody>
      </p:sp>
      <p:sp>
        <p:nvSpPr>
          <p:cNvPr id="35" name="Rectangle 2"/>
          <p:cNvSpPr/>
          <p:nvPr/>
        </p:nvSpPr>
        <p:spPr>
          <a:xfrm>
            <a:off x="279571" y="2420888"/>
            <a:ext cx="8586906" cy="4032448"/>
          </a:xfrm>
          <a:prstGeom prst="rect">
            <a:avLst/>
          </a:prstGeom>
          <a:solidFill>
            <a:srgbClr val="FFE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36" name="Straight Connector 6"/>
          <p:cNvCxnSpPr/>
          <p:nvPr/>
        </p:nvCxnSpPr>
        <p:spPr>
          <a:xfrm>
            <a:off x="4419397" y="2357959"/>
            <a:ext cx="0" cy="415830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8"/>
          <p:cNvCxnSpPr/>
          <p:nvPr/>
        </p:nvCxnSpPr>
        <p:spPr>
          <a:xfrm>
            <a:off x="226423" y="2996952"/>
            <a:ext cx="862640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43"/>
          <p:cNvCxnSpPr/>
          <p:nvPr/>
        </p:nvCxnSpPr>
        <p:spPr>
          <a:xfrm>
            <a:off x="226423" y="3573016"/>
            <a:ext cx="862640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6"/>
          <p:cNvCxnSpPr/>
          <p:nvPr/>
        </p:nvCxnSpPr>
        <p:spPr>
          <a:xfrm>
            <a:off x="226423" y="4139362"/>
            <a:ext cx="864005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7"/>
          <p:cNvCxnSpPr/>
          <p:nvPr/>
        </p:nvCxnSpPr>
        <p:spPr>
          <a:xfrm>
            <a:off x="73600" y="4725144"/>
            <a:ext cx="878010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51"/>
          <p:cNvCxnSpPr/>
          <p:nvPr/>
        </p:nvCxnSpPr>
        <p:spPr>
          <a:xfrm>
            <a:off x="226423" y="5270144"/>
            <a:ext cx="86151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63"/>
          <p:cNvCxnSpPr/>
          <p:nvPr/>
        </p:nvCxnSpPr>
        <p:spPr>
          <a:xfrm>
            <a:off x="226423" y="5846208"/>
            <a:ext cx="86151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10"/>
          <p:cNvSpPr/>
          <p:nvPr/>
        </p:nvSpPr>
        <p:spPr>
          <a:xfrm>
            <a:off x="559808" y="2557008"/>
            <a:ext cx="1566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+mj-cs"/>
              <a:buAutoNum type="thaiNumPeriod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งานโภชนาการ</a:t>
            </a:r>
          </a:p>
        </p:txBody>
      </p:sp>
      <p:sp>
        <p:nvSpPr>
          <p:cNvPr id="53" name="Rectangle 13"/>
          <p:cNvSpPr/>
          <p:nvPr/>
        </p:nvSpPr>
        <p:spPr>
          <a:xfrm>
            <a:off x="559808" y="3136326"/>
            <a:ext cx="1449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+mj-cs"/>
              <a:buAutoNum type="thaiNumPeriod" startAt="2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งานสุขศึกษา</a:t>
            </a:r>
          </a:p>
        </p:txBody>
      </p:sp>
      <p:sp>
        <p:nvSpPr>
          <p:cNvPr id="54" name="Rectangle 15"/>
          <p:cNvSpPr/>
          <p:nvPr/>
        </p:nvSpPr>
        <p:spPr>
          <a:xfrm>
            <a:off x="559808" y="3717906"/>
            <a:ext cx="2810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+mj-cs"/>
              <a:buAutoNum type="thaiNumPeriod" startAt="3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การรักษาพยาบาลที่จำเป็นเบื้องต้น</a:t>
            </a:r>
          </a:p>
        </p:txBody>
      </p:sp>
      <p:sp>
        <p:nvSpPr>
          <p:cNvPr id="55" name="Rectangle 16"/>
          <p:cNvSpPr/>
          <p:nvPr/>
        </p:nvSpPr>
        <p:spPr>
          <a:xfrm>
            <a:off x="559808" y="4278001"/>
            <a:ext cx="1933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+mj-cs"/>
              <a:buAutoNum type="thaiNumPeriod" startAt="4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การจัดหายาที่จำเป็น</a:t>
            </a:r>
          </a:p>
        </p:txBody>
      </p:sp>
      <p:sp>
        <p:nvSpPr>
          <p:cNvPr id="56" name="Rectangle 17"/>
          <p:cNvSpPr/>
          <p:nvPr/>
        </p:nvSpPr>
        <p:spPr>
          <a:xfrm>
            <a:off x="558897" y="4835437"/>
            <a:ext cx="2751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+mj-cs"/>
              <a:buAutoNum type="thaiNumPeriod" startAt="5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การสุขาภิบาลและจัดหาน้ำสะอาด</a:t>
            </a:r>
          </a:p>
        </p:txBody>
      </p:sp>
      <p:sp>
        <p:nvSpPr>
          <p:cNvPr id="57" name="Rectangle 18"/>
          <p:cNvSpPr/>
          <p:nvPr/>
        </p:nvSpPr>
        <p:spPr>
          <a:xfrm>
            <a:off x="559808" y="5401386"/>
            <a:ext cx="3427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+mj-cs"/>
              <a:buAutoNum type="thaiNumPeriod" startAt="6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อนามัยแม่และเด็กและการวางแผนครอบครัว</a:t>
            </a:r>
          </a:p>
        </p:txBody>
      </p:sp>
      <p:sp>
        <p:nvSpPr>
          <p:cNvPr id="58" name="Rectangle 19"/>
          <p:cNvSpPr/>
          <p:nvPr/>
        </p:nvSpPr>
        <p:spPr>
          <a:xfrm>
            <a:off x="559808" y="5990224"/>
            <a:ext cx="3039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+mj-cs"/>
              <a:buAutoNum type="thaiNumPeriod" startAt="7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งานควบคุมป้องกันโรคติดต่อในท้องถิ่น</a:t>
            </a:r>
          </a:p>
        </p:txBody>
      </p:sp>
      <p:sp>
        <p:nvSpPr>
          <p:cNvPr id="59" name="Rectangle 20"/>
          <p:cNvSpPr/>
          <p:nvPr/>
        </p:nvSpPr>
        <p:spPr>
          <a:xfrm>
            <a:off x="4707429" y="2516064"/>
            <a:ext cx="2315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+mj-cs"/>
              <a:buAutoNum type="thaiNumPeriod" startAt="8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การสร้างเสริมภูมิคุ้มกันโรค</a:t>
            </a:r>
          </a:p>
        </p:txBody>
      </p:sp>
      <p:sp>
        <p:nvSpPr>
          <p:cNvPr id="60" name="Rectangle 21"/>
          <p:cNvSpPr/>
          <p:nvPr/>
        </p:nvSpPr>
        <p:spPr>
          <a:xfrm>
            <a:off x="4707429" y="3093240"/>
            <a:ext cx="2047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+mj-cs"/>
              <a:buAutoNum type="thaiNumPeriod" startAt="9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การส่งเสริมสุขภาพฟัน</a:t>
            </a:r>
          </a:p>
        </p:txBody>
      </p:sp>
      <p:sp>
        <p:nvSpPr>
          <p:cNvPr id="61" name="Rectangle 22"/>
          <p:cNvSpPr/>
          <p:nvPr/>
        </p:nvSpPr>
        <p:spPr>
          <a:xfrm>
            <a:off x="4707429" y="3676962"/>
            <a:ext cx="2020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+mj-cs"/>
              <a:buAutoNum type="thaiNumPeriod" startAt="10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การส่งเสริมสุขภาพจิต</a:t>
            </a:r>
          </a:p>
        </p:txBody>
      </p:sp>
      <p:sp>
        <p:nvSpPr>
          <p:cNvPr id="62" name="Rectangle 23"/>
          <p:cNvSpPr/>
          <p:nvPr/>
        </p:nvSpPr>
        <p:spPr>
          <a:xfrm>
            <a:off x="4706779" y="4237057"/>
            <a:ext cx="2406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+mj-cs"/>
              <a:buAutoNum type="thaiNumPeriod" startAt="11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การรักษาอนามัยสิ่งแวดล้อม</a:t>
            </a:r>
          </a:p>
        </p:txBody>
      </p:sp>
      <p:sp>
        <p:nvSpPr>
          <p:cNvPr id="63" name="Rectangle 24"/>
          <p:cNvSpPr/>
          <p:nvPr/>
        </p:nvSpPr>
        <p:spPr>
          <a:xfrm>
            <a:off x="4707429" y="4807108"/>
            <a:ext cx="1691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+mj-cs"/>
              <a:buAutoNum type="thaiNumPeriod" startAt="12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คุ้มครองผู้บริโภค</a:t>
            </a:r>
          </a:p>
        </p:txBody>
      </p:sp>
      <p:sp>
        <p:nvSpPr>
          <p:cNvPr id="64" name="Rectangle 27"/>
          <p:cNvSpPr/>
          <p:nvPr/>
        </p:nvSpPr>
        <p:spPr>
          <a:xfrm>
            <a:off x="4707429" y="5360442"/>
            <a:ext cx="3960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cs"/>
              <a:buAutoNum type="thaiNumPeriod" startAt="13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การป้องกันควบคุมอุบัติเหตุ อุบัติภัย และโรคไม่ติดต่อ</a:t>
            </a:r>
          </a:p>
        </p:txBody>
      </p:sp>
      <p:sp>
        <p:nvSpPr>
          <p:cNvPr id="65" name="Rectangle 29"/>
          <p:cNvSpPr/>
          <p:nvPr/>
        </p:nvSpPr>
        <p:spPr>
          <a:xfrm>
            <a:off x="4707429" y="593966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+mj-cs"/>
              <a:buAutoNum type="thaiNumPeriod" startAt="14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การควบคุมป้องกันการแพร่ระบาดของโรคเอดส์</a:t>
            </a:r>
          </a:p>
        </p:txBody>
      </p:sp>
      <p:pic>
        <p:nvPicPr>
          <p:cNvPr id="32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8224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301268" y="3187134"/>
            <a:ext cx="8663220" cy="3194194"/>
          </a:xfrm>
          <a:prstGeom prst="rect">
            <a:avLst/>
          </a:prstGeom>
          <a:solidFill>
            <a:srgbClr val="FFF7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4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26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27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2" name="Rectangle 18"/>
          <p:cNvSpPr/>
          <p:nvPr/>
        </p:nvSpPr>
        <p:spPr>
          <a:xfrm flipH="1">
            <a:off x="452843" y="769980"/>
            <a:ext cx="8691155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3" name="Rectangle 27"/>
          <p:cNvSpPr/>
          <p:nvPr/>
        </p:nvSpPr>
        <p:spPr>
          <a:xfrm>
            <a:off x="452846" y="769978"/>
            <a:ext cx="51272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แนวทางในการดำเนินงานสาธารณสุขมูลฐาน</a:t>
            </a:r>
            <a:endParaRPr lang="th-TH" sz="24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8" name="Rectangle 1"/>
          <p:cNvSpPr/>
          <p:nvPr/>
        </p:nvSpPr>
        <p:spPr>
          <a:xfrm>
            <a:off x="515367" y="1364575"/>
            <a:ext cx="81405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การดำเนินงานสาธารณสุขมูลฐานในปัจจุบันใช้วิธีการคัดเลือกบุคคลในชุมชน ที่มีความรัก ความรู้ ความเข้าใจ เกี่ยวกับการปฐมพยาบาล เข้ามาเป็นอาสาสมัครสาธารณสุข ในกรุงเทพมหานคร เรียกว่า </a:t>
            </a:r>
            <a:r>
              <a:rPr lang="th-TH" sz="1800" b="1" dirty="0" err="1">
                <a:latin typeface="TH Sarabun New" pitchFamily="34" charset="-34"/>
                <a:cs typeface="TH Sarabun New" pitchFamily="34" charset="-34"/>
              </a:rPr>
              <a:t>อสส</a:t>
            </a: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. (อาสาสมัครสาธารณสุข)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ส่วนในชนบทหรือต่างจังหวัด เรียกว่า </a:t>
            </a:r>
            <a:r>
              <a:rPr lang="th-TH" sz="1800" b="1" dirty="0" err="1">
                <a:latin typeface="TH Sarabun New" pitchFamily="34" charset="-34"/>
                <a:cs typeface="TH Sarabun New" pitchFamily="34" charset="-34"/>
              </a:rPr>
              <a:t>อส</a:t>
            </a: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ม. (อาสาสมัครสาธารณสุขประจำหมู่บ้าน)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 บุคคลเหล่านี้ได้รับการอบรม ด้านสาธารณสุขมูลฐานที่ถูกต้อง เพื่อดูแลช่วยเหลือประชาชนในชุมชน มี ๒ ลักษณะ คือ</a:t>
            </a:r>
          </a:p>
        </p:txBody>
      </p:sp>
      <p:sp>
        <p:nvSpPr>
          <p:cNvPr id="30" name="Rectangle 33"/>
          <p:cNvSpPr/>
          <p:nvPr/>
        </p:nvSpPr>
        <p:spPr>
          <a:xfrm>
            <a:off x="301268" y="2708920"/>
            <a:ext cx="8663220" cy="444242"/>
          </a:xfrm>
          <a:prstGeom prst="rect">
            <a:avLst/>
          </a:prstGeom>
          <a:solidFill>
            <a:srgbClr val="FFE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Rectangle 34"/>
          <p:cNvSpPr/>
          <p:nvPr/>
        </p:nvSpPr>
        <p:spPr>
          <a:xfrm>
            <a:off x="315703" y="2722568"/>
            <a:ext cx="16193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การดูแลผู้ไม่เจ็บป่วย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2" name="สี่เหลี่ยมผืนผ้า 31"/>
          <p:cNvSpPr/>
          <p:nvPr/>
        </p:nvSpPr>
        <p:spPr>
          <a:xfrm>
            <a:off x="6023" y="2692084"/>
            <a:ext cx="253322" cy="461078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Rectangle 3"/>
          <p:cNvSpPr/>
          <p:nvPr/>
        </p:nvSpPr>
        <p:spPr>
          <a:xfrm>
            <a:off x="515368" y="3356992"/>
            <a:ext cx="81405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คือการทำกิจกรรมร่วมกัน เช่น การให้ความรู้ด้านสุขภาพต่างๆ การร่วมกันทำกิจกรรมในชุมชน การประชาสัมพันธ์ด้านต่างๆ เกี่ยวกับเรื่องสุขภาพออนามัยในชุมชนและทั่วๆ ไป เพื่อเป็นการผสมผสานความรู้ร่วมกันของคนในชุมชนให้ร่วมกันดูแลสุขภาพเพื่อการมีสุขภาพดีถ้วนหน้า ดังนี้</a:t>
            </a:r>
          </a:p>
        </p:txBody>
      </p:sp>
      <p:grpSp>
        <p:nvGrpSpPr>
          <p:cNvPr id="35" name="Group 6"/>
          <p:cNvGrpSpPr/>
          <p:nvPr/>
        </p:nvGrpSpPr>
        <p:grpSpPr>
          <a:xfrm>
            <a:off x="793019" y="4437112"/>
            <a:ext cx="7595405" cy="772931"/>
            <a:chOff x="504987" y="2492896"/>
            <a:chExt cx="7595405" cy="772931"/>
          </a:xfrm>
        </p:grpSpPr>
        <p:sp>
          <p:nvSpPr>
            <p:cNvPr id="36" name="Rectangle 1"/>
            <p:cNvSpPr/>
            <p:nvPr/>
          </p:nvSpPr>
          <p:spPr>
            <a:xfrm>
              <a:off x="654364" y="2492896"/>
              <a:ext cx="7446028" cy="7729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7" name="Pentagon 2"/>
            <p:cNvSpPr/>
            <p:nvPr/>
          </p:nvSpPr>
          <p:spPr>
            <a:xfrm>
              <a:off x="504987" y="2634133"/>
              <a:ext cx="792088" cy="490453"/>
            </a:xfrm>
            <a:prstGeom prst="homePlate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8" name="Oval 5"/>
            <p:cNvSpPr/>
            <p:nvPr/>
          </p:nvSpPr>
          <p:spPr>
            <a:xfrm>
              <a:off x="654364" y="2704817"/>
              <a:ext cx="350223" cy="3490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>
                  <a:solidFill>
                    <a:srgbClr val="FF6699"/>
                  </a:solidFill>
                  <a:latin typeface="TH Sarabun New" pitchFamily="34" charset="-34"/>
                  <a:cs typeface="TH Sarabun New" pitchFamily="34" charset="-34"/>
                </a:rPr>
                <a:t>๑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1763689" y="4509120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>
                <a:solidFill>
                  <a:srgbClr val="FF6699"/>
                </a:solidFill>
                <a:latin typeface="TH Sarabun New" pitchFamily="34" charset="-34"/>
                <a:cs typeface="TH Sarabun New" pitchFamily="34" charset="-34"/>
              </a:rPr>
              <a:t>เป็นผู้ปฏิบัติตนให้มีสุขภาพดี</a:t>
            </a: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เช่น การออกกำลังกาย กินอาหารที่มีประโยชน์ มีภาวะโภชนาการที่ดี รักษาความสะอาดของร่างกายและที่อยู่อาศัยอย่างสม่ำเสมอ หลีกเลี่ยงสารเสพติดทุกชนิด</a:t>
            </a:r>
          </a:p>
        </p:txBody>
      </p:sp>
      <p:grpSp>
        <p:nvGrpSpPr>
          <p:cNvPr id="40" name="Group 25"/>
          <p:cNvGrpSpPr/>
          <p:nvPr/>
        </p:nvGrpSpPr>
        <p:grpSpPr>
          <a:xfrm>
            <a:off x="793019" y="5373216"/>
            <a:ext cx="7595405" cy="772931"/>
            <a:chOff x="504987" y="2492896"/>
            <a:chExt cx="7595405" cy="772931"/>
          </a:xfrm>
        </p:grpSpPr>
        <p:sp>
          <p:nvSpPr>
            <p:cNvPr id="41" name="Rectangle 26"/>
            <p:cNvSpPr/>
            <p:nvPr/>
          </p:nvSpPr>
          <p:spPr>
            <a:xfrm>
              <a:off x="654364" y="2492896"/>
              <a:ext cx="7446028" cy="7729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2" name="Pentagon 27"/>
            <p:cNvSpPr/>
            <p:nvPr/>
          </p:nvSpPr>
          <p:spPr>
            <a:xfrm>
              <a:off x="504987" y="2634133"/>
              <a:ext cx="792088" cy="490453"/>
            </a:xfrm>
            <a:prstGeom prst="homePlate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3" name="Oval 28"/>
            <p:cNvSpPr/>
            <p:nvPr/>
          </p:nvSpPr>
          <p:spPr>
            <a:xfrm>
              <a:off x="654364" y="2704817"/>
              <a:ext cx="350223" cy="3490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>
                  <a:solidFill>
                    <a:srgbClr val="FF6699"/>
                  </a:solidFill>
                  <a:latin typeface="TH Sarabun New" pitchFamily="34" charset="-34"/>
                  <a:cs typeface="TH Sarabun New" pitchFamily="34" charset="-34"/>
                </a:rPr>
                <a:t>๒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752588" y="5431576"/>
            <a:ext cx="6419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>
                <a:solidFill>
                  <a:srgbClr val="FF6699"/>
                </a:solidFill>
                <a:latin typeface="TH Sarabun New" pitchFamily="34" charset="-34"/>
                <a:cs typeface="TH Sarabun New" pitchFamily="34" charset="-34"/>
              </a:rPr>
              <a:t>เป็นผู้รับบริการ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เช่น การพาบุตรหลานไปรับการฉีดวัคซีนป้องกันโรคตามช่วงวัย การเข้าร่วมกิจกรรมหรือโครงการต่างๆ เช่น โครงการกีฬาชุมชนสัมพันธ์ โครงการออกกำลังกาย เป็นต้น</a:t>
            </a:r>
          </a:p>
        </p:txBody>
      </p:sp>
      <p:pic>
        <p:nvPicPr>
          <p:cNvPr id="23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7245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301268" y="1259754"/>
            <a:ext cx="8663220" cy="5121574"/>
          </a:xfrm>
          <a:prstGeom prst="rect">
            <a:avLst/>
          </a:prstGeom>
          <a:solidFill>
            <a:srgbClr val="FFF7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4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26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27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Rectangle 33"/>
          <p:cNvSpPr/>
          <p:nvPr/>
        </p:nvSpPr>
        <p:spPr>
          <a:xfrm>
            <a:off x="301268" y="781540"/>
            <a:ext cx="8663220" cy="444242"/>
          </a:xfrm>
          <a:prstGeom prst="rect">
            <a:avLst/>
          </a:prstGeom>
          <a:solidFill>
            <a:srgbClr val="FFE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Rectangle 34"/>
          <p:cNvSpPr/>
          <p:nvPr/>
        </p:nvSpPr>
        <p:spPr>
          <a:xfrm>
            <a:off x="315703" y="795188"/>
            <a:ext cx="11817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การดูแลผู้ป่วย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2" name="สี่เหลี่ยมผืนผ้า 31"/>
          <p:cNvSpPr/>
          <p:nvPr/>
        </p:nvSpPr>
        <p:spPr>
          <a:xfrm>
            <a:off x="6023" y="764704"/>
            <a:ext cx="253322" cy="461078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Rectangle 3"/>
          <p:cNvSpPr/>
          <p:nvPr/>
        </p:nvSpPr>
        <p:spPr>
          <a:xfrm>
            <a:off x="515369" y="1340768"/>
            <a:ext cx="80170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เป็นกิจกรรมที่กระทำร่วมกันของเจ้าหน้าที่สาธารณสุขอาสาสมัคร เพื่อบริการให้กับประชาชนในชุมชนต่างๆ เช่น การฉีดวัคซีน การพ่นยากันยุงการฟื้นฟูสมรรถภาพคนป่วย การส่งเสริมสุขภาพและการป้องกันโรค เพื่อให้ดำรงชีวิตอยู่ในสังคมได้ตามอัตภาพ โดยมีวัตถุประสงค์ ดังนี้</a:t>
            </a:r>
          </a:p>
        </p:txBody>
      </p:sp>
      <p:grpSp>
        <p:nvGrpSpPr>
          <p:cNvPr id="40" name="Group 25"/>
          <p:cNvGrpSpPr/>
          <p:nvPr/>
        </p:nvGrpSpPr>
        <p:grpSpPr>
          <a:xfrm>
            <a:off x="793019" y="2224021"/>
            <a:ext cx="7595405" cy="772931"/>
            <a:chOff x="504987" y="2492896"/>
            <a:chExt cx="7595405" cy="772931"/>
          </a:xfrm>
        </p:grpSpPr>
        <p:sp>
          <p:nvSpPr>
            <p:cNvPr id="41" name="Rectangle 26"/>
            <p:cNvSpPr/>
            <p:nvPr/>
          </p:nvSpPr>
          <p:spPr>
            <a:xfrm>
              <a:off x="654364" y="2492896"/>
              <a:ext cx="7446028" cy="7729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2" name="Pentagon 27"/>
            <p:cNvSpPr/>
            <p:nvPr/>
          </p:nvSpPr>
          <p:spPr>
            <a:xfrm>
              <a:off x="504987" y="2634133"/>
              <a:ext cx="792088" cy="490453"/>
            </a:xfrm>
            <a:prstGeom prst="homePlate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3" name="Oval 28"/>
            <p:cNvSpPr/>
            <p:nvPr/>
          </p:nvSpPr>
          <p:spPr>
            <a:xfrm>
              <a:off x="654364" y="2704817"/>
              <a:ext cx="350223" cy="3490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>
                  <a:solidFill>
                    <a:srgbClr val="FF6699"/>
                  </a:solidFill>
                  <a:latin typeface="TH Sarabun New" pitchFamily="34" charset="-34"/>
                  <a:cs typeface="TH Sarabun New" pitchFamily="34" charset="-34"/>
                </a:rPr>
                <a:t>๑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752588" y="2483604"/>
            <a:ext cx="6419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เพื่อศึกษาข้อมูลผู้ป่วย ครอบครัวสภาพแวดล้อม สำหรับนำมาใช้ในการประเมินปัญหาและผลกระทบ</a:t>
            </a:r>
          </a:p>
        </p:txBody>
      </p:sp>
      <p:grpSp>
        <p:nvGrpSpPr>
          <p:cNvPr id="23" name="Group 25"/>
          <p:cNvGrpSpPr/>
          <p:nvPr/>
        </p:nvGrpSpPr>
        <p:grpSpPr>
          <a:xfrm>
            <a:off x="787016" y="3055312"/>
            <a:ext cx="7595405" cy="772931"/>
            <a:chOff x="504987" y="2492896"/>
            <a:chExt cx="7595405" cy="772931"/>
          </a:xfrm>
        </p:grpSpPr>
        <p:sp>
          <p:nvSpPr>
            <p:cNvPr id="25" name="Rectangle 26"/>
            <p:cNvSpPr/>
            <p:nvPr/>
          </p:nvSpPr>
          <p:spPr>
            <a:xfrm>
              <a:off x="654364" y="2492896"/>
              <a:ext cx="7446028" cy="7729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9" name="Pentagon 27"/>
            <p:cNvSpPr/>
            <p:nvPr/>
          </p:nvSpPr>
          <p:spPr>
            <a:xfrm>
              <a:off x="504987" y="2634133"/>
              <a:ext cx="792088" cy="490453"/>
            </a:xfrm>
            <a:prstGeom prst="homePlate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5" name="Oval 28"/>
            <p:cNvSpPr/>
            <p:nvPr/>
          </p:nvSpPr>
          <p:spPr>
            <a:xfrm>
              <a:off x="654364" y="2704817"/>
              <a:ext cx="350223" cy="3490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>
                  <a:solidFill>
                    <a:srgbClr val="FF6699"/>
                  </a:solidFill>
                  <a:latin typeface="TH Sarabun New" pitchFamily="34" charset="-34"/>
                  <a:cs typeface="TH Sarabun New" pitchFamily="34" charset="-34"/>
                </a:rPr>
                <a:t>๒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746585" y="3113672"/>
            <a:ext cx="6419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เพื่อสนับสนุนครอบครัวให้รู้จักการวางแผนการช่วยเหลือและประเมินผลในการช่วยเหลือผู้ป่วยให้กลับคืนสู่การมีสุขภาพดี</a:t>
            </a:r>
          </a:p>
        </p:txBody>
      </p:sp>
      <p:grpSp>
        <p:nvGrpSpPr>
          <p:cNvPr id="47" name="Group 25"/>
          <p:cNvGrpSpPr/>
          <p:nvPr/>
        </p:nvGrpSpPr>
        <p:grpSpPr>
          <a:xfrm>
            <a:off x="782979" y="3874696"/>
            <a:ext cx="7595405" cy="772931"/>
            <a:chOff x="504987" y="2492896"/>
            <a:chExt cx="7595405" cy="772931"/>
          </a:xfrm>
        </p:grpSpPr>
        <p:sp>
          <p:nvSpPr>
            <p:cNvPr id="48" name="Rectangle 26"/>
            <p:cNvSpPr/>
            <p:nvPr/>
          </p:nvSpPr>
          <p:spPr>
            <a:xfrm>
              <a:off x="654364" y="2492896"/>
              <a:ext cx="7446028" cy="7729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9" name="Pentagon 27"/>
            <p:cNvSpPr/>
            <p:nvPr/>
          </p:nvSpPr>
          <p:spPr>
            <a:xfrm>
              <a:off x="504987" y="2634133"/>
              <a:ext cx="792088" cy="490453"/>
            </a:xfrm>
            <a:prstGeom prst="homePlate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0" name="Oval 28"/>
            <p:cNvSpPr/>
            <p:nvPr/>
          </p:nvSpPr>
          <p:spPr>
            <a:xfrm>
              <a:off x="654364" y="2704817"/>
              <a:ext cx="350223" cy="3490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>
                  <a:solidFill>
                    <a:srgbClr val="FF6699"/>
                  </a:solidFill>
                  <a:latin typeface="TH Sarabun New" pitchFamily="34" charset="-34"/>
                  <a:cs typeface="TH Sarabun New" pitchFamily="34" charset="-34"/>
                </a:rPr>
                <a:t>๓</a:t>
              </a: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1742548" y="3933056"/>
            <a:ext cx="6419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เพื่อการบริการสุขภาพแบบผสมผสาน ครอบคลุมด้านส่งเสริม รักษาพยาบาลป้องกันโรค และการฟื้นฟูสมรรถภาพ</a:t>
            </a:r>
          </a:p>
        </p:txBody>
      </p:sp>
      <p:grpSp>
        <p:nvGrpSpPr>
          <p:cNvPr id="52" name="Group 25"/>
          <p:cNvGrpSpPr/>
          <p:nvPr/>
        </p:nvGrpSpPr>
        <p:grpSpPr>
          <a:xfrm>
            <a:off x="776976" y="4694950"/>
            <a:ext cx="7595405" cy="772931"/>
            <a:chOff x="504987" y="2492896"/>
            <a:chExt cx="7595405" cy="772931"/>
          </a:xfrm>
        </p:grpSpPr>
        <p:sp>
          <p:nvSpPr>
            <p:cNvPr id="53" name="Rectangle 26"/>
            <p:cNvSpPr/>
            <p:nvPr/>
          </p:nvSpPr>
          <p:spPr>
            <a:xfrm>
              <a:off x="654364" y="2492896"/>
              <a:ext cx="7446028" cy="7729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4" name="Pentagon 27"/>
            <p:cNvSpPr/>
            <p:nvPr/>
          </p:nvSpPr>
          <p:spPr>
            <a:xfrm>
              <a:off x="504987" y="2634133"/>
              <a:ext cx="792088" cy="490453"/>
            </a:xfrm>
            <a:prstGeom prst="homePlate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5" name="Oval 28"/>
            <p:cNvSpPr/>
            <p:nvPr/>
          </p:nvSpPr>
          <p:spPr>
            <a:xfrm>
              <a:off x="654364" y="2704817"/>
              <a:ext cx="350223" cy="3490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>
                  <a:solidFill>
                    <a:srgbClr val="FF6699"/>
                  </a:solidFill>
                  <a:latin typeface="TH Sarabun New" pitchFamily="34" charset="-34"/>
                  <a:cs typeface="TH Sarabun New" pitchFamily="34" charset="-34"/>
                </a:rPr>
                <a:t>๔</a:t>
              </a: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1736545" y="4931876"/>
            <a:ext cx="6419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เพื่อให้การดูแลผู้ป่วยเป็นไปอย่างต่อเนื่อง และมีประสิทธิภาพ</a:t>
            </a:r>
          </a:p>
        </p:txBody>
      </p:sp>
      <p:grpSp>
        <p:nvGrpSpPr>
          <p:cNvPr id="57" name="Group 25"/>
          <p:cNvGrpSpPr/>
          <p:nvPr/>
        </p:nvGrpSpPr>
        <p:grpSpPr>
          <a:xfrm>
            <a:off x="776976" y="5515706"/>
            <a:ext cx="7595405" cy="772931"/>
            <a:chOff x="504987" y="2492896"/>
            <a:chExt cx="7595405" cy="772931"/>
          </a:xfrm>
        </p:grpSpPr>
        <p:sp>
          <p:nvSpPr>
            <p:cNvPr id="58" name="Rectangle 26"/>
            <p:cNvSpPr/>
            <p:nvPr/>
          </p:nvSpPr>
          <p:spPr>
            <a:xfrm>
              <a:off x="654364" y="2492896"/>
              <a:ext cx="7446028" cy="7729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9" name="Pentagon 27"/>
            <p:cNvSpPr/>
            <p:nvPr/>
          </p:nvSpPr>
          <p:spPr>
            <a:xfrm>
              <a:off x="504987" y="2634133"/>
              <a:ext cx="792088" cy="490453"/>
            </a:xfrm>
            <a:prstGeom prst="homePlate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0" name="Oval 28"/>
            <p:cNvSpPr/>
            <p:nvPr/>
          </p:nvSpPr>
          <p:spPr>
            <a:xfrm>
              <a:off x="654364" y="2704817"/>
              <a:ext cx="350223" cy="3490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>
                  <a:solidFill>
                    <a:srgbClr val="FF6699"/>
                  </a:solidFill>
                  <a:latin typeface="TH Sarabun New" pitchFamily="34" charset="-34"/>
                  <a:cs typeface="TH Sarabun New" pitchFamily="34" charset="-34"/>
                </a:rPr>
                <a:t>๕</a:t>
              </a: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1736545" y="5723964"/>
            <a:ext cx="6419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เพื่อเป็นการเชื่อมความสัมพันธ์ที่ดีของสาธารณสุขกับผู้ป่วยและครอบครัวให้ใกล้ชิดยิ่งขึ้น</a:t>
            </a:r>
          </a:p>
        </p:txBody>
      </p:sp>
      <p:pic>
        <p:nvPicPr>
          <p:cNvPr id="35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4757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สี่เหลี่ยมผืนผ้า 14"/>
          <p:cNvSpPr/>
          <p:nvPr/>
        </p:nvSpPr>
        <p:spPr>
          <a:xfrm flipV="1">
            <a:off x="3275856" y="1600573"/>
            <a:ext cx="5868145" cy="457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251520" y="5158211"/>
            <a:ext cx="8697946" cy="1223117"/>
          </a:xfrm>
          <a:prstGeom prst="roundRect">
            <a:avLst>
              <a:gd name="adj" fmla="val 10437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ชื่อเรื่องรอง 2"/>
          <p:cNvSpPr txBox="1">
            <a:spLocks/>
          </p:cNvSpPr>
          <p:nvPr/>
        </p:nvSpPr>
        <p:spPr bwMode="auto">
          <a:xfrm>
            <a:off x="2483768" y="980728"/>
            <a:ext cx="6214589" cy="55601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r" eaLnBrk="0" hangingPunct="0"/>
            <a:r>
              <a:rPr lang="th-TH" sz="4400" b="1" dirty="0">
                <a:solidFill>
                  <a:schemeClr val="accent4">
                    <a:lumMod val="7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การวางแผนดูแลสุขภาพของตนเอง</a:t>
            </a:r>
          </a:p>
          <a:p>
            <a:pPr algn="r" eaLnBrk="0" hangingPunct="0"/>
            <a:r>
              <a:rPr lang="th-TH" sz="3600" b="1" dirty="0">
                <a:solidFill>
                  <a:schemeClr val="accent4">
                    <a:lumMod val="7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และครอบครัว</a:t>
            </a: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0" y="5278199"/>
            <a:ext cx="9144000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8" name="กลุ่ม 7"/>
          <p:cNvGrpSpPr/>
          <p:nvPr/>
        </p:nvGrpSpPr>
        <p:grpSpPr>
          <a:xfrm>
            <a:off x="601680" y="5316299"/>
            <a:ext cx="7570720" cy="986628"/>
            <a:chOff x="601680" y="5537211"/>
            <a:chExt cx="7570720" cy="986628"/>
          </a:xfrm>
        </p:grpSpPr>
        <p:sp>
          <p:nvSpPr>
            <p:cNvPr id="3" name="TextBox 2"/>
            <p:cNvSpPr txBox="1"/>
            <p:nvPr/>
          </p:nvSpPr>
          <p:spPr>
            <a:xfrm>
              <a:off x="601680" y="5537211"/>
              <a:ext cx="13692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600" b="1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จุดประสงค์การเรียนรู้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623358" y="5939064"/>
              <a:ext cx="754904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๑</a:t>
              </a:r>
              <a:r>
                <a:rPr lang="en-US" sz="1600" dirty="0">
                  <a:latin typeface="TH Sarabun New" pitchFamily="34" charset="-34"/>
                  <a:cs typeface="TH Sarabun New" pitchFamily="34" charset="-34"/>
                </a:rPr>
                <a:t>. </a:t>
              </a:r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การวางแผนดูแลสุขภาพตามภาวะการเจริญเติบโตและพัฒนาการของตนเองและบุคคลในครอบครัวได้</a:t>
              </a:r>
            </a:p>
            <a:p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๒</a:t>
              </a:r>
              <a:r>
                <a:rPr lang="en-US" sz="1600" dirty="0">
                  <a:latin typeface="TH Sarabun New" pitchFamily="34" charset="-34"/>
                  <a:cs typeface="TH Sarabun New" pitchFamily="34" charset="-34"/>
                </a:rPr>
                <a:t>. </a:t>
              </a:r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วางแผนและปฏิบัติตามแผนการพัฒนาสุขภาพของตนเองและครอบครัวได้</a:t>
              </a:r>
            </a:p>
          </p:txBody>
        </p:sp>
      </p:grpSp>
      <p:grpSp>
        <p:nvGrpSpPr>
          <p:cNvPr id="20" name="กลุ่ม 19"/>
          <p:cNvGrpSpPr/>
          <p:nvPr/>
        </p:nvGrpSpPr>
        <p:grpSpPr>
          <a:xfrm>
            <a:off x="6660232" y="172868"/>
            <a:ext cx="2483768" cy="648072"/>
            <a:chOff x="6660232" y="172868"/>
            <a:chExt cx="2483768" cy="648072"/>
          </a:xfrm>
        </p:grpSpPr>
        <p:grpSp>
          <p:nvGrpSpPr>
            <p:cNvPr id="21" name="กลุ่ม 20"/>
            <p:cNvGrpSpPr/>
            <p:nvPr/>
          </p:nvGrpSpPr>
          <p:grpSpPr>
            <a:xfrm>
              <a:off x="6660232" y="260648"/>
              <a:ext cx="2111148" cy="533673"/>
              <a:chOff x="6660232" y="188640"/>
              <a:chExt cx="2111148" cy="533673"/>
            </a:xfrm>
          </p:grpSpPr>
          <p:sp>
            <p:nvSpPr>
              <p:cNvPr id="25" name="มนมุมสี่เหลี่ยมผืนผ้าด้านทแยงมุม 24"/>
              <p:cNvSpPr/>
              <p:nvPr/>
            </p:nvSpPr>
            <p:spPr>
              <a:xfrm>
                <a:off x="6663498" y="188640"/>
                <a:ext cx="2107882" cy="504056"/>
              </a:xfrm>
              <a:prstGeom prst="round2DiagRect">
                <a:avLst>
                  <a:gd name="adj1" fmla="val 48791"/>
                  <a:gd name="adj2" fmla="val 0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660232" y="260648"/>
                <a:ext cx="19957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th-TH" sz="2400" b="1" dirty="0">
                    <a:solidFill>
                      <a:schemeClr val="bg1"/>
                    </a:solidFill>
                    <a:latin typeface="TH Sarabun New" pitchFamily="34" charset="-34"/>
                    <a:cs typeface="TH Sarabun New" pitchFamily="34" charset="-34"/>
                  </a:rPr>
                  <a:t>หน่วยการเรียนรู้ที่ </a:t>
                </a:r>
                <a:endParaRPr lang="en-US" sz="2400" b="1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 flipV="1">
              <a:off x="8832240" y="260644"/>
              <a:ext cx="311760" cy="50405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3" name="วงรี 22"/>
            <p:cNvSpPr/>
            <p:nvPr/>
          </p:nvSpPr>
          <p:spPr>
            <a:xfrm>
              <a:off x="8316416" y="172868"/>
              <a:ext cx="648072" cy="648072"/>
            </a:xfrm>
            <a:prstGeom prst="ellipse">
              <a:avLst/>
            </a:prstGeom>
            <a:solidFill>
              <a:srgbClr val="3C2D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800" b="1" dirty="0">
                  <a:latin typeface="TH Sarabun New" pitchFamily="34" charset="-34"/>
                  <a:cs typeface="TH Sarabun New" pitchFamily="34" charset="-34"/>
                </a:rPr>
                <a:t>๒</a:t>
              </a:r>
              <a:endParaRPr lang="th-TH" b="1" dirty="0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31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34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5238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26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27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2" name="Rectangle 18"/>
          <p:cNvSpPr/>
          <p:nvPr/>
        </p:nvSpPr>
        <p:spPr>
          <a:xfrm flipH="1">
            <a:off x="452843" y="769980"/>
            <a:ext cx="8691155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3" name="Rectangle 27"/>
          <p:cNvSpPr/>
          <p:nvPr/>
        </p:nvSpPr>
        <p:spPr>
          <a:xfrm>
            <a:off x="452846" y="769978"/>
            <a:ext cx="44791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ความหมายของข้อมูลและข้อมูลข่าวสาร</a:t>
            </a:r>
            <a:endParaRPr lang="th-TH" sz="24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74" name="Rectangle 3"/>
          <p:cNvSpPr/>
          <p:nvPr/>
        </p:nvSpPr>
        <p:spPr>
          <a:xfrm>
            <a:off x="432174" y="211592"/>
            <a:ext cx="70714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 New" pitchFamily="34" charset="-34"/>
                <a:cs typeface="TH Sarabun New" pitchFamily="34" charset="-34"/>
              </a:rPr>
              <a:t>ข้อมูลข่าวสารและแหล่งการเรียนรู้ทางสุขภาพ</a:t>
            </a:r>
          </a:p>
        </p:txBody>
      </p:sp>
      <p:sp>
        <p:nvSpPr>
          <p:cNvPr id="75" name="Rectangle 1"/>
          <p:cNvSpPr/>
          <p:nvPr/>
        </p:nvSpPr>
        <p:spPr>
          <a:xfrm>
            <a:off x="0" y="350509"/>
            <a:ext cx="452846" cy="2385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70C0"/>
              </a:solidFill>
            </a:endParaRPr>
          </a:p>
        </p:txBody>
      </p:sp>
      <p:cxnSp>
        <p:nvCxnSpPr>
          <p:cNvPr id="36" name="Straight Connector 6"/>
          <p:cNvCxnSpPr/>
          <p:nvPr/>
        </p:nvCxnSpPr>
        <p:spPr>
          <a:xfrm>
            <a:off x="4419397" y="2357959"/>
            <a:ext cx="0" cy="415830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กลุ่ม 31"/>
          <p:cNvGrpSpPr/>
          <p:nvPr/>
        </p:nvGrpSpPr>
        <p:grpSpPr>
          <a:xfrm>
            <a:off x="395536" y="4018854"/>
            <a:ext cx="8398256" cy="1714402"/>
            <a:chOff x="395536" y="4018854"/>
            <a:chExt cx="8398256" cy="1714402"/>
          </a:xfrm>
        </p:grpSpPr>
        <p:sp>
          <p:nvSpPr>
            <p:cNvPr id="33" name="Rectangle 15"/>
            <p:cNvSpPr/>
            <p:nvPr/>
          </p:nvSpPr>
          <p:spPr>
            <a:xfrm>
              <a:off x="395536" y="4385790"/>
              <a:ext cx="7194636" cy="980530"/>
            </a:xfrm>
            <a:prstGeom prst="rect">
              <a:avLst/>
            </a:prstGeom>
            <a:solidFill>
              <a:srgbClr val="DDF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7" name="Oval 17"/>
            <p:cNvSpPr/>
            <p:nvPr/>
          </p:nvSpPr>
          <p:spPr>
            <a:xfrm>
              <a:off x="7086116" y="4018854"/>
              <a:ext cx="1707676" cy="1714402"/>
            </a:xfrm>
            <a:prstGeom prst="ellipse">
              <a:avLst/>
            </a:prstGeom>
            <a:solidFill>
              <a:srgbClr val="DDF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8" name="Oval 18"/>
            <p:cNvSpPr/>
            <p:nvPr/>
          </p:nvSpPr>
          <p:spPr>
            <a:xfrm>
              <a:off x="7244497" y="4177859"/>
              <a:ext cx="1390913" cy="13963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42" name="กลุ่ม 41"/>
          <p:cNvGrpSpPr/>
          <p:nvPr/>
        </p:nvGrpSpPr>
        <p:grpSpPr>
          <a:xfrm>
            <a:off x="395536" y="1735284"/>
            <a:ext cx="8398256" cy="1714402"/>
            <a:chOff x="395536" y="1735284"/>
            <a:chExt cx="8398256" cy="1714402"/>
          </a:xfrm>
        </p:grpSpPr>
        <p:sp>
          <p:nvSpPr>
            <p:cNvPr id="43" name="Rectangle 3"/>
            <p:cNvSpPr/>
            <p:nvPr/>
          </p:nvSpPr>
          <p:spPr>
            <a:xfrm>
              <a:off x="395536" y="2102220"/>
              <a:ext cx="7194636" cy="980530"/>
            </a:xfrm>
            <a:prstGeom prst="rect">
              <a:avLst/>
            </a:prstGeom>
            <a:solidFill>
              <a:srgbClr val="DDF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7" name="Oval 2"/>
            <p:cNvSpPr/>
            <p:nvPr/>
          </p:nvSpPr>
          <p:spPr>
            <a:xfrm>
              <a:off x="7086116" y="1735284"/>
              <a:ext cx="1707676" cy="1714402"/>
            </a:xfrm>
            <a:prstGeom prst="ellipse">
              <a:avLst/>
            </a:prstGeom>
            <a:solidFill>
              <a:srgbClr val="DDF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8" name="Oval 13"/>
            <p:cNvSpPr/>
            <p:nvPr/>
          </p:nvSpPr>
          <p:spPr>
            <a:xfrm>
              <a:off x="7244497" y="1894289"/>
              <a:ext cx="1390913" cy="13963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49" name="Rectangle 1"/>
          <p:cNvSpPr/>
          <p:nvPr/>
        </p:nvSpPr>
        <p:spPr>
          <a:xfrm>
            <a:off x="776621" y="2269319"/>
            <a:ext cx="61654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ข้อมูล (</a:t>
            </a:r>
            <a:r>
              <a:rPr lang="en-US" sz="1800" b="1" dirty="0">
                <a:latin typeface="TH Sarabun New" pitchFamily="34" charset="-34"/>
                <a:cs typeface="TH Sarabun New" pitchFamily="34" charset="-34"/>
              </a:rPr>
              <a:t>Data)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หมายถึง ข้อเท็จจริงที่มีอยู่ หรือได้มาจากเหตุการณ์ที่เกิดขึ้น โดยไม่ได้จัดการเปลี่ยนแปลงใดๆ อาจจะเป็นเครื่องหมาย ตัวเลข หรือสัญลักษณ์ใดๆ ก็ได้</a:t>
            </a:r>
          </a:p>
        </p:txBody>
      </p:sp>
      <p:sp>
        <p:nvSpPr>
          <p:cNvPr id="50" name="Rectangle 16"/>
          <p:cNvSpPr/>
          <p:nvPr/>
        </p:nvSpPr>
        <p:spPr>
          <a:xfrm>
            <a:off x="776621" y="4414390"/>
            <a:ext cx="61654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ข้อมูลข่าวสาร (</a:t>
            </a:r>
            <a:r>
              <a:rPr lang="en-US" sz="1800" b="1" dirty="0">
                <a:latin typeface="TH Sarabun New" pitchFamily="34" charset="-34"/>
                <a:cs typeface="TH Sarabun New" pitchFamily="34" charset="-34"/>
              </a:rPr>
              <a:t>Information)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หรืออาจเรียกว่า ข่าวสาร หมายถึง ข้อมูลที่ผ่านกระบวนการวิเคราะห์หรือจัดการด้วยวิธีการใดวิธีการหนึ่ง ให้อยู่ในรูปแบบที่สามารถนำไปใช้ประโยชน์ในการตัดสินใจได้</a:t>
            </a:r>
          </a:p>
        </p:txBody>
      </p:sp>
      <p:pic>
        <p:nvPicPr>
          <p:cNvPr id="20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4780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26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27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2" name="Rectangle 18"/>
          <p:cNvSpPr/>
          <p:nvPr/>
        </p:nvSpPr>
        <p:spPr>
          <a:xfrm flipH="1">
            <a:off x="452843" y="769980"/>
            <a:ext cx="8691155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3" name="Rectangle 27"/>
          <p:cNvSpPr/>
          <p:nvPr/>
        </p:nvSpPr>
        <p:spPr>
          <a:xfrm>
            <a:off x="452846" y="769978"/>
            <a:ext cx="6084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ความสำคัญของข้อมูลข่าวสารทางสุขภาพ</a:t>
            </a:r>
            <a:endParaRPr lang="th-TH" sz="24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452845" y="1340768"/>
            <a:ext cx="82030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ปัจจุบันข้อมูลข่าวสารเข้ามามีบทบาทในการดำเนินชีวิตอย่างมาก ประกอบกับความเจริญก้าวหน้าทางเทคโนโลยีที่มากขึ้น ทำให้ข้อมูลข่าวสารที่เกี่ยวข้องกับสุขภาพมีการเผยแพร่อย่างรวดเร็วและมีอิทธิพลหรือบทบาทต่อการดำเนินชีวิต โดยเฉพาะข้อมูลข่าวสารสุขภาพที่มีรูปแบบของการโฆษณาชวนเชื่อ เช่น การรับประทานสารอาหารบางอย่างที่ชะลอความแก่ชรา การลดน้ำหนัก โดยการสวมใส่อุปกรณ์บางชนิด เป็นต้น</a:t>
            </a:r>
          </a:p>
        </p:txBody>
      </p:sp>
      <p:sp>
        <p:nvSpPr>
          <p:cNvPr id="41" name="Rounded Rectangle 21"/>
          <p:cNvSpPr/>
          <p:nvPr/>
        </p:nvSpPr>
        <p:spPr>
          <a:xfrm>
            <a:off x="307751" y="2633143"/>
            <a:ext cx="8528498" cy="1443929"/>
          </a:xfrm>
          <a:prstGeom prst="roundRect">
            <a:avLst>
              <a:gd name="adj" fmla="val 0"/>
            </a:avLst>
          </a:prstGeom>
          <a:solidFill>
            <a:srgbClr val="DD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2" name="รูปห้าเหลี่ยม 41"/>
          <p:cNvSpPr/>
          <p:nvPr/>
        </p:nvSpPr>
        <p:spPr>
          <a:xfrm>
            <a:off x="307750" y="3031070"/>
            <a:ext cx="2896097" cy="648072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3" name="Rectangle 6"/>
          <p:cNvSpPr/>
          <p:nvPr/>
        </p:nvSpPr>
        <p:spPr>
          <a:xfrm>
            <a:off x="323528" y="3155051"/>
            <a:ext cx="25731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กลุ่มของข้อมูลข่าวสารทางสุขภาพ</a:t>
            </a:r>
            <a:endParaRPr lang="th-TH" sz="2000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4" name="Rectangle 9"/>
          <p:cNvSpPr/>
          <p:nvPr/>
        </p:nvSpPr>
        <p:spPr>
          <a:xfrm>
            <a:off x="3239564" y="2754942"/>
            <a:ext cx="5416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ข้อมูลข่าวสารสุขภาพ</a:t>
            </a:r>
            <a:r>
              <a:rPr lang="en-US" sz="1800" dirty="0">
                <a:latin typeface="TH Sarabun New" pitchFamily="34" charset="-34"/>
                <a:cs typeface="TH Sarabun New" pitchFamily="34" charset="-34"/>
              </a:rPr>
              <a:t> (Health Information)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หมายถึง ข้อมูลข่าวสารทางด้านการแพทย์และสาธารณสุข ซึ่งมีประโยชน์ต่อการนำมาตัดสินใจในการดำเนินกิจกรรมทางด้านสุขภาพ โดยสามารถที่จะแบ่งกลุ่มของข้อมูลข่าวสารทางสุขภาพตามกิจกรรมของการสาธารณสุขได้เป็น ๔ กลุ่มใหญ่ คือ</a:t>
            </a:r>
          </a:p>
        </p:txBody>
      </p:sp>
      <p:sp>
        <p:nvSpPr>
          <p:cNvPr id="45" name="Rectangle 3"/>
          <p:cNvSpPr/>
          <p:nvPr/>
        </p:nvSpPr>
        <p:spPr>
          <a:xfrm>
            <a:off x="1187624" y="4149080"/>
            <a:ext cx="72603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ข้อมูลข่าวสารที่เกี่ยวข้องกับการสร้างเสริมสุขภาพ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	เช่น ข้อมูลข่าวสารที่เกี่ยวกับการออกกำลังกาย การบริโภค การพักผ่อน เป็นต้น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ข้อมูลข่าวสารที่เกี่ยวข้องกับการป้องกันโรค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	เช่น การเสริมสร้างภูมิคุ้มกันโรค การสุขาภิบาลสิ่งแวดล้อม เป็นต้น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ข้อมูลข่าวสารที่เกี่ยวข้องกับการรักษาพยาบาล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	เช่น วิธีการรักษาพยาบาลแบบต่างๆดูแลรักษาผู้ป่วย หรือข้อมูลเกี่ยวกับยารักษาโรคขนานใหม่ๆ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ข้อมูลข่าวสารที่เกี่ยวข้องกับการฟื้นฟูสมรรถภาพ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	เช่น การทำกายภาพบำบัดแบบต่างๆ หรือเทคนิคในการฟื้นฟูจิตใจของบุคคล เป็นต้น</a:t>
            </a:r>
          </a:p>
        </p:txBody>
      </p:sp>
      <p:pic>
        <p:nvPicPr>
          <p:cNvPr id="13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68677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26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27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2" name="Rectangle 18"/>
          <p:cNvSpPr/>
          <p:nvPr/>
        </p:nvSpPr>
        <p:spPr>
          <a:xfrm flipH="1">
            <a:off x="452843" y="769980"/>
            <a:ext cx="8691155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3" name="Rectangle 27"/>
          <p:cNvSpPr/>
          <p:nvPr/>
        </p:nvSpPr>
        <p:spPr>
          <a:xfrm>
            <a:off x="452846" y="769978"/>
            <a:ext cx="6084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ความสำคัญของข้อมูลข่าวสารทางสุขภาพ</a:t>
            </a:r>
            <a:endParaRPr lang="th-TH" sz="24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452845" y="1340768"/>
            <a:ext cx="82030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ารตัดสินใจของบุคคลในการที่จะเลือกรูปแบบหรือวิธีการใดนั้นขึ้นอยู่กับข้อมูลข่าวสารทางสุขภาพที่ได้รับ โดยทั่วไปแล้วข้อมูลข่าวสารสุขภาพจะมีประโยชน์ต่อการตัดสินใจอยู่ด้วยกัน ๒ ด้าน คือ</a:t>
            </a:r>
          </a:p>
        </p:txBody>
      </p:sp>
      <p:sp>
        <p:nvSpPr>
          <p:cNvPr id="13" name="Rounded Rectangle 21"/>
          <p:cNvSpPr/>
          <p:nvPr/>
        </p:nvSpPr>
        <p:spPr>
          <a:xfrm>
            <a:off x="307751" y="2348880"/>
            <a:ext cx="8528498" cy="1443929"/>
          </a:xfrm>
          <a:prstGeom prst="roundRect">
            <a:avLst>
              <a:gd name="adj" fmla="val 0"/>
            </a:avLst>
          </a:prstGeom>
          <a:solidFill>
            <a:srgbClr val="DD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Rectangle 27"/>
          <p:cNvSpPr/>
          <p:nvPr/>
        </p:nvSpPr>
        <p:spPr>
          <a:xfrm>
            <a:off x="470452" y="2470679"/>
            <a:ext cx="82030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ในการดำเนินชีวิตของคนเรามีการวางแผนล่วงหน้าทั้งมีระบบและไม่มีระบบ เช่น การวางแผนเรื่องสุขภาพ วางแผนการบริโภคอาหารในแต่ละวัน วางแผนการออกกำลังกาย ปัจจัยสำคัญ คือ เรื่องของข้อมูลข่าวสาร โดยเฉพาะข้อมูลข่าวสารด้านสุขภาพที่มีผลต่อการตัดสินใจ เช่น ปัจจุบันแนวทางในการรักษาโรคมีอยู่หลายแนวทาง ได้แก่ การแพทย์แผนตะวันตก การแพทย์แผนไทย หรือการแพทย์ทางเลือกอื่นๆ บุคคลที่เจ็บป่วยจะเลือกทางไหนก็ขึ้นอยู่กับข้อมูลข่าวสารสุขภาพที่ได้รับมา</a:t>
            </a:r>
          </a:p>
        </p:txBody>
      </p:sp>
      <p:sp>
        <p:nvSpPr>
          <p:cNvPr id="15" name="Rounded Rectangle 21"/>
          <p:cNvSpPr/>
          <p:nvPr/>
        </p:nvSpPr>
        <p:spPr>
          <a:xfrm>
            <a:off x="307751" y="4505351"/>
            <a:ext cx="8528498" cy="1443929"/>
          </a:xfrm>
          <a:prstGeom prst="roundRect">
            <a:avLst>
              <a:gd name="adj" fmla="val 0"/>
            </a:avLst>
          </a:prstGeom>
          <a:solidFill>
            <a:srgbClr val="DD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Rectangle 27"/>
          <p:cNvSpPr/>
          <p:nvPr/>
        </p:nvSpPr>
        <p:spPr>
          <a:xfrm>
            <a:off x="470452" y="4627150"/>
            <a:ext cx="82030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ข้อมูลข่าวสารสุขภาพ มีประโยชน์อย่างมากต่อการควบคุม หรือการประเมินผล ว่าสิ่งที่ได้ดำเนินการไปแล้วเกิดผลดีต่อสุขภาพอย่างไร และควรจะดำเนินการอย่างไรต่อ เช่น กรณีลดความอ้วน ถ้าทราบว่าหลังการออกกำลังกายและควบคุมอาหารแล้วทดลองชั่ง</a:t>
            </a:r>
            <a:r>
              <a:rPr lang="th-TH" sz="1800" dirty="0" err="1">
                <a:latin typeface="TH Sarabun New" pitchFamily="34" charset="-34"/>
                <a:cs typeface="TH Sarabun New" pitchFamily="34" charset="-34"/>
              </a:rPr>
              <a:t>นํ้า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หนัก พบ</a:t>
            </a:r>
            <a:r>
              <a:rPr lang="th-TH" sz="1800" dirty="0" err="1">
                <a:latin typeface="TH Sarabun New" pitchFamily="34" charset="-34"/>
                <a:cs typeface="TH Sarabun New" pitchFamily="34" charset="-34"/>
              </a:rPr>
              <a:t>ว่านํ้า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หนักตัวลดลงก็มีกำลังใจที่จะลดความอ้วนต่อ ทำให้สามารถลดความอ้วนได้ในที่สุด สิ่งเหล่านี้เกิดจากผลของการประเมินว่าสิ่งที่ตัดสินใจไปแล้วนั้นเหมาะสมต่อสุขภาพมากน้อยเพียงใด</a:t>
            </a:r>
          </a:p>
        </p:txBody>
      </p:sp>
      <p:sp>
        <p:nvSpPr>
          <p:cNvPr id="17" name="Rounded Rectangle 15"/>
          <p:cNvSpPr/>
          <p:nvPr/>
        </p:nvSpPr>
        <p:spPr>
          <a:xfrm>
            <a:off x="6444208" y="1894615"/>
            <a:ext cx="1898888" cy="576064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ด้านการวางแผน</a:t>
            </a:r>
            <a:endParaRPr lang="th-TH" sz="2000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8" name="Rounded Rectangle 30"/>
          <p:cNvSpPr/>
          <p:nvPr/>
        </p:nvSpPr>
        <p:spPr>
          <a:xfrm>
            <a:off x="6444208" y="4034110"/>
            <a:ext cx="1898888" cy="576064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ด้านการควบคุม</a:t>
            </a:r>
            <a:endParaRPr lang="th-TH" sz="2000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19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7671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95536" y="2060848"/>
            <a:ext cx="8384482" cy="273630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4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26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27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2" name="Rectangle 18"/>
          <p:cNvSpPr/>
          <p:nvPr/>
        </p:nvSpPr>
        <p:spPr>
          <a:xfrm flipH="1">
            <a:off x="452843" y="769980"/>
            <a:ext cx="8691155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3" name="Rectangle 27"/>
          <p:cNvSpPr/>
          <p:nvPr/>
        </p:nvSpPr>
        <p:spPr>
          <a:xfrm>
            <a:off x="452846" y="769978"/>
            <a:ext cx="6084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แหล่งของข้อมูลข่าวสารสุขภาพ</a:t>
            </a:r>
            <a:endParaRPr lang="th-TH" sz="24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452845" y="1403484"/>
            <a:ext cx="82030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การแสวงหาข้อมูลข่าวสารทางด้านสุขภาพนั้น สามารถสืบค้นได้จากแหล่งต่างๆ มากมาย โดยแบ่งออกเป็น ๒ กลุ่มใหญ่ๆ ดังนี้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755576" y="2276872"/>
            <a:ext cx="394316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FF9933"/>
                </a:solidFill>
                <a:latin typeface="TH Sarabun New" pitchFamily="34" charset="-34"/>
                <a:cs typeface="TH Sarabun New" pitchFamily="34" charset="-34"/>
              </a:rPr>
              <a:t>แหล่งปฐมภูมิ</a:t>
            </a:r>
          </a:p>
          <a:p>
            <a:pPr marL="285750" indent="-285750">
              <a:buFont typeface="Arial" pitchFamily="34" charset="0"/>
              <a:buChar char="•"/>
            </a:pPr>
            <a:endParaRPr lang="th-TH" sz="1800" b="1" dirty="0">
              <a:latin typeface="TH Sarabun New" pitchFamily="34" charset="-34"/>
              <a:cs typeface="TH Sarabun New" pitchFamily="34" charset="-34"/>
            </a:endParaRPr>
          </a:p>
          <a:p>
            <a:pPr marL="285750" indent="-285750">
              <a:buFont typeface="Arial" pitchFamily="34" charset="0"/>
              <a:buChar char="•"/>
            </a:pPr>
            <a:endParaRPr lang="th-TH" sz="1800" b="1" dirty="0">
              <a:latin typeface="TH Sarabun New" pitchFamily="34" charset="-34"/>
              <a:cs typeface="TH Sarabun New" pitchFamily="34" charset="-34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เจ้าหน้าที่สาธารณสุขหรือบุคลากรทางการแพทย์ต่างๆ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อาสาสมัครหรือผู้นำชุมชนทางด้านสุขภาพ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บิดา มารดา ปู่ย่า ตายาย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บุคคลอื่นในชุมชนที่มีความรู้ทางด้านสุขภาพ</a:t>
            </a:r>
            <a:endParaRPr lang="th-TH" sz="1800" dirty="0">
              <a:solidFill>
                <a:srgbClr val="FF9933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5093334" y="2276872"/>
            <a:ext cx="351111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FF9933"/>
                </a:solidFill>
                <a:latin typeface="TH Sarabun New" pitchFamily="34" charset="-34"/>
                <a:cs typeface="TH Sarabun New" pitchFamily="34" charset="-34"/>
              </a:rPr>
              <a:t>แหล่งทุติยภูมิ</a:t>
            </a:r>
          </a:p>
          <a:p>
            <a:pPr marL="285750" indent="-285750">
              <a:buFont typeface="Arial" pitchFamily="34" charset="0"/>
              <a:buChar char="•"/>
            </a:pPr>
            <a:endParaRPr lang="th-TH" sz="1800" b="1" dirty="0">
              <a:latin typeface="TH Sarabun New" pitchFamily="34" charset="-34"/>
              <a:cs typeface="TH Sarabun New" pitchFamily="34" charset="-34"/>
            </a:endParaRPr>
          </a:p>
          <a:p>
            <a:pPr marL="285750" indent="-285750">
              <a:buFont typeface="Arial" pitchFamily="34" charset="0"/>
              <a:buChar char="•"/>
            </a:pPr>
            <a:endParaRPr lang="th-TH" sz="1800" b="1" dirty="0">
              <a:latin typeface="TH Sarabun New" pitchFamily="34" charset="-34"/>
              <a:cs typeface="TH Sarabun New" pitchFamily="34" charset="-34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สื่อสิ่งพิมพ์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สื่อวิทยุ โทรทัศน์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นิทรรสการด้านสุขภาพ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สื่ออิเล็กทรอนิกส์และโทรคมนาคม</a:t>
            </a:r>
            <a:endParaRPr lang="th-TH" sz="1800" dirty="0">
              <a:solidFill>
                <a:srgbClr val="FF9933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cxnSp>
        <p:nvCxnSpPr>
          <p:cNvPr id="6" name="ตัวเชื่อมต่อตรง 5"/>
          <p:cNvCxnSpPr>
            <a:stCxn id="4" idx="2"/>
            <a:endCxn id="4" idx="0"/>
          </p:cNvCxnSpPr>
          <p:nvPr/>
        </p:nvCxnSpPr>
        <p:spPr>
          <a:xfrm flipV="1">
            <a:off x="4587777" y="2060848"/>
            <a:ext cx="0" cy="27363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ตัวเชื่อมต่อตรง 7"/>
          <p:cNvCxnSpPr/>
          <p:nvPr/>
        </p:nvCxnSpPr>
        <p:spPr>
          <a:xfrm>
            <a:off x="323528" y="2852936"/>
            <a:ext cx="85284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3300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2846" y="344788"/>
            <a:ext cx="39031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การดูแลสุขภาพของบุคคลแต่ละวัย</a:t>
            </a:r>
            <a:endParaRPr lang="th-TH" sz="2400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75593"/>
            <a:ext cx="452846" cy="2385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70C0"/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787016" y="926630"/>
            <a:ext cx="78689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บุคคลแต่ละวัยมีพัฒนาการทางร่างกายและอารมณ์ที่แตกต่างกัน ดังนี้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52846" y="1484784"/>
            <a:ext cx="8295618" cy="4896544"/>
          </a:xfrm>
          <a:prstGeom prst="rect">
            <a:avLst/>
          </a:prstGeom>
          <a:solidFill>
            <a:srgbClr val="FFF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3" name="ตัวเชื่อมต่อตรง 12"/>
          <p:cNvCxnSpPr/>
          <p:nvPr/>
        </p:nvCxnSpPr>
        <p:spPr>
          <a:xfrm>
            <a:off x="363982" y="2780928"/>
            <a:ext cx="852849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ตัวเชื่อมต่อตรง 18"/>
          <p:cNvCxnSpPr/>
          <p:nvPr/>
        </p:nvCxnSpPr>
        <p:spPr>
          <a:xfrm>
            <a:off x="363982" y="5085184"/>
            <a:ext cx="852849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ตัวเชื่อมต่อตรง 33"/>
          <p:cNvCxnSpPr/>
          <p:nvPr/>
        </p:nvCxnSpPr>
        <p:spPr>
          <a:xfrm>
            <a:off x="363982" y="3918467"/>
            <a:ext cx="852849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สี่เหลี่ยมผืนผ้า 27"/>
          <p:cNvSpPr/>
          <p:nvPr/>
        </p:nvSpPr>
        <p:spPr>
          <a:xfrm>
            <a:off x="2430016" y="1659285"/>
            <a:ext cx="6174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เป็นวัยที่พ่อแม่และผู้ใหญ่ในครอบครัวจะให้การดูแล จัดการวางแผน การปลูกฝังให้มีสุขนิสัยในการดูแลสุขภาพของตนเอง เพื่อให้มีภาวะการเจริญเติบโตที่เหมาะสมกับวัยและเติบโตเป็นผู้ใหญ่ที่มีคุณภาพของสังคม</a:t>
            </a:r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2430016" y="2867307"/>
            <a:ext cx="6174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อายุตั้งแต่ ๑๓ ถึง ๒๐ ปี เป็นช่วงของการเปลี่ยนแปลงทางด้านร่างกาย อารมณ์ และพฤติกรรมอย่างรวดเร็ว ควรปลูกฝังแบบแผนการดำเนินชีวิตด้านการดูแลสุขภาพที่เหมาะสมเพื่อที่จะได้เติบโตเป็นผู้ใหญ่อย่างมีคุณภาพ และมีสุขภาพสมบูรณ์แข็งแรง</a:t>
            </a:r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2430017" y="4019435"/>
            <a:ext cx="61744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แบ่งออก เป็น ๒ ช่วง คือ วัยผู้ใหญ่ตอนต้น ตั้งแต่อายุ ๒๐ ถึง ๔๐ ปี และวัยกลางคน คือ ช่วงอายุ   ๔๐ - ๖๐ ปี บุคคลในวัยผู้ใหญ่ตอนต้นมีการพัฒนาทางร่างกายอย่างเต็มที่ทั้งเพศหญิงและเพศชาย ร่างกายสมบูรณ์ เป็นวัยทำงานและสร้างครอบครัว</a:t>
            </a:r>
          </a:p>
        </p:txBody>
      </p:sp>
      <p:sp>
        <p:nvSpPr>
          <p:cNvPr id="33" name="สี่เหลี่ยมผืนผ้า 32"/>
          <p:cNvSpPr/>
          <p:nvPr/>
        </p:nvSpPr>
        <p:spPr>
          <a:xfrm>
            <a:off x="2430016" y="5243571"/>
            <a:ext cx="6174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มีอายุตั้งแต่ ๖๐ ปีขึ้นไป อวัยวะทุกระบบในร่างกายเสื่อมถอย ปัญหาทางกายที่พบบ่อยประกอบด้วย การเคลื่อนไหวไม่คล่องตัวและการกลั้นปัสสาวะไม่ค่อยได้ ข้อกระดูกเสื่อม ท้องผูก  ตาเป็นต้อกระจก หูตึง และนอนไม่หลับ เป็นวัยที่ควรได้รับการดูแลจากคนในครอบครัว</a:t>
            </a: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641538" y="1859340"/>
            <a:ext cx="1744669" cy="523220"/>
          </a:xfrm>
          <a:prstGeom prst="round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วัยทารกและวัยเด็ก</a:t>
            </a:r>
          </a:p>
        </p:txBody>
      </p:sp>
      <p:sp>
        <p:nvSpPr>
          <p:cNvPr id="27" name="สี่เหลี่ยมผืนผ้ามุมมน 26"/>
          <p:cNvSpPr/>
          <p:nvPr/>
        </p:nvSpPr>
        <p:spPr>
          <a:xfrm>
            <a:off x="608920" y="3074478"/>
            <a:ext cx="1744669" cy="523220"/>
          </a:xfrm>
          <a:prstGeom prst="round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วัยรุ่น</a:t>
            </a:r>
          </a:p>
        </p:txBody>
      </p:sp>
      <p:sp>
        <p:nvSpPr>
          <p:cNvPr id="30" name="สี่เหลี่ยมผืนผ้ามุมมน 29"/>
          <p:cNvSpPr/>
          <p:nvPr/>
        </p:nvSpPr>
        <p:spPr>
          <a:xfrm>
            <a:off x="582339" y="5443626"/>
            <a:ext cx="1744669" cy="523220"/>
          </a:xfrm>
          <a:prstGeom prst="round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วัยสูงอายุ</a:t>
            </a:r>
          </a:p>
        </p:txBody>
      </p:sp>
      <p:sp>
        <p:nvSpPr>
          <p:cNvPr id="32" name="สี่เหลี่ยมผืนผ้ามุมมน 31"/>
          <p:cNvSpPr/>
          <p:nvPr/>
        </p:nvSpPr>
        <p:spPr>
          <a:xfrm>
            <a:off x="608919" y="4221087"/>
            <a:ext cx="1744669" cy="523220"/>
          </a:xfrm>
          <a:prstGeom prst="round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วัยผู้ใหญ่</a:t>
            </a:r>
          </a:p>
        </p:txBody>
      </p:sp>
      <p:grpSp>
        <p:nvGrpSpPr>
          <p:cNvPr id="17" name="Group 1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18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20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2380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6"/>
          <p:cNvGrpSpPr/>
          <p:nvPr/>
        </p:nvGrpSpPr>
        <p:grpSpPr>
          <a:xfrm>
            <a:off x="793019" y="1647957"/>
            <a:ext cx="7595405" cy="772931"/>
            <a:chOff x="504987" y="2492896"/>
            <a:chExt cx="7595405" cy="772931"/>
          </a:xfrm>
        </p:grpSpPr>
        <p:sp>
          <p:nvSpPr>
            <p:cNvPr id="32" name="Rectangle 1"/>
            <p:cNvSpPr/>
            <p:nvPr/>
          </p:nvSpPr>
          <p:spPr>
            <a:xfrm>
              <a:off x="654364" y="2492896"/>
              <a:ext cx="7446028" cy="772931"/>
            </a:xfrm>
            <a:prstGeom prst="rect">
              <a:avLst/>
            </a:prstGeom>
            <a:solidFill>
              <a:srgbClr val="E4FF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7" name="Pentagon 2"/>
            <p:cNvSpPr/>
            <p:nvPr/>
          </p:nvSpPr>
          <p:spPr>
            <a:xfrm>
              <a:off x="504987" y="2634133"/>
              <a:ext cx="792088" cy="490453"/>
            </a:xfrm>
            <a:prstGeom prst="homePlat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8" name="Oval 5"/>
            <p:cNvSpPr/>
            <p:nvPr/>
          </p:nvSpPr>
          <p:spPr>
            <a:xfrm>
              <a:off x="654364" y="2704817"/>
              <a:ext cx="350223" cy="3490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>
                  <a:solidFill>
                    <a:srgbClr val="00B050"/>
                  </a:solidFill>
                  <a:latin typeface="TH Sarabun New" pitchFamily="34" charset="-34"/>
                  <a:cs typeface="TH Sarabun New" pitchFamily="34" charset="-34"/>
                </a:rPr>
                <a:t>๑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763690" y="1849754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1950"/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การออกกำลังกายอย่างสมํ่าเสมอ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ควรออกกำลังกายอย่างถูกต้องตามวิธีการของการออกกำลังกาย </a:t>
            </a:r>
            <a:endParaRPr lang="th-TH" sz="1800" b="1" dirty="0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43" name="Group 25"/>
          <p:cNvGrpSpPr/>
          <p:nvPr/>
        </p:nvGrpSpPr>
        <p:grpSpPr>
          <a:xfrm>
            <a:off x="793019" y="2584061"/>
            <a:ext cx="7595405" cy="772931"/>
            <a:chOff x="504987" y="2492896"/>
            <a:chExt cx="7595405" cy="772931"/>
          </a:xfrm>
        </p:grpSpPr>
        <p:sp>
          <p:nvSpPr>
            <p:cNvPr id="48" name="Rectangle 26"/>
            <p:cNvSpPr/>
            <p:nvPr/>
          </p:nvSpPr>
          <p:spPr>
            <a:xfrm>
              <a:off x="654364" y="2492896"/>
              <a:ext cx="7446028" cy="772931"/>
            </a:xfrm>
            <a:prstGeom prst="rect">
              <a:avLst/>
            </a:prstGeom>
            <a:solidFill>
              <a:srgbClr val="E4FF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9" name="Pentagon 27"/>
            <p:cNvSpPr/>
            <p:nvPr/>
          </p:nvSpPr>
          <p:spPr>
            <a:xfrm>
              <a:off x="504987" y="2634133"/>
              <a:ext cx="792088" cy="490453"/>
            </a:xfrm>
            <a:prstGeom prst="homePlat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0" name="Oval 28"/>
            <p:cNvSpPr/>
            <p:nvPr/>
          </p:nvSpPr>
          <p:spPr>
            <a:xfrm>
              <a:off x="654364" y="2704817"/>
              <a:ext cx="350223" cy="3490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>
                  <a:solidFill>
                    <a:srgbClr val="00B050"/>
                  </a:solidFill>
                  <a:latin typeface="TH Sarabun New" pitchFamily="34" charset="-34"/>
                  <a:cs typeface="TH Sarabun New" pitchFamily="34" charset="-34"/>
                </a:rPr>
                <a:t>๒</a:t>
              </a: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1752588" y="2795982"/>
            <a:ext cx="6419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6088"/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การรับประทานอาหารที่ถูกต้อง ทานให้ครบ ๕ หมู่</a:t>
            </a:r>
          </a:p>
        </p:txBody>
      </p:sp>
      <p:grpSp>
        <p:nvGrpSpPr>
          <p:cNvPr id="52" name="Group 6"/>
          <p:cNvGrpSpPr/>
          <p:nvPr/>
        </p:nvGrpSpPr>
        <p:grpSpPr>
          <a:xfrm>
            <a:off x="793019" y="3527729"/>
            <a:ext cx="7595405" cy="772931"/>
            <a:chOff x="504987" y="2492896"/>
            <a:chExt cx="7595405" cy="772931"/>
          </a:xfrm>
        </p:grpSpPr>
        <p:sp>
          <p:nvSpPr>
            <p:cNvPr id="53" name="Rectangle 1"/>
            <p:cNvSpPr/>
            <p:nvPr/>
          </p:nvSpPr>
          <p:spPr>
            <a:xfrm>
              <a:off x="654364" y="2492896"/>
              <a:ext cx="7446028" cy="772931"/>
            </a:xfrm>
            <a:prstGeom prst="rect">
              <a:avLst/>
            </a:prstGeom>
            <a:solidFill>
              <a:srgbClr val="E4FF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4" name="Pentagon 2"/>
            <p:cNvSpPr/>
            <p:nvPr/>
          </p:nvSpPr>
          <p:spPr>
            <a:xfrm>
              <a:off x="504987" y="2634133"/>
              <a:ext cx="792088" cy="490453"/>
            </a:xfrm>
            <a:prstGeom prst="homePlat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5" name="Oval 5"/>
            <p:cNvSpPr/>
            <p:nvPr/>
          </p:nvSpPr>
          <p:spPr>
            <a:xfrm>
              <a:off x="654364" y="2704817"/>
              <a:ext cx="350223" cy="3490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>
                  <a:solidFill>
                    <a:srgbClr val="00B050"/>
                  </a:solidFill>
                  <a:latin typeface="TH Sarabun New" pitchFamily="34" charset="-34"/>
                  <a:cs typeface="TH Sarabun New" pitchFamily="34" charset="-34"/>
                </a:rPr>
                <a:t>๓</a:t>
              </a: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1763690" y="3592173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การพักผ่อนและกิจกรรมนันทนาการ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เป็นการสร้างภูมิคุ้มกันโรค ผ่อนคลายความเครียดจากการทำงาน การพักผ่อนที่ดีที่สุด คือการนอนหลับในเวลากลางคืน วันละ ๖-๘ ชั่วโมง</a:t>
            </a:r>
          </a:p>
        </p:txBody>
      </p:sp>
      <p:grpSp>
        <p:nvGrpSpPr>
          <p:cNvPr id="57" name="Group 25"/>
          <p:cNvGrpSpPr/>
          <p:nvPr/>
        </p:nvGrpSpPr>
        <p:grpSpPr>
          <a:xfrm>
            <a:off x="793019" y="4463833"/>
            <a:ext cx="7595405" cy="772931"/>
            <a:chOff x="504987" y="2492896"/>
            <a:chExt cx="7595405" cy="772931"/>
          </a:xfrm>
        </p:grpSpPr>
        <p:sp>
          <p:nvSpPr>
            <p:cNvPr id="58" name="Rectangle 26"/>
            <p:cNvSpPr/>
            <p:nvPr/>
          </p:nvSpPr>
          <p:spPr>
            <a:xfrm>
              <a:off x="654364" y="2492896"/>
              <a:ext cx="7446028" cy="772931"/>
            </a:xfrm>
            <a:prstGeom prst="rect">
              <a:avLst/>
            </a:prstGeom>
            <a:solidFill>
              <a:srgbClr val="E4FF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9" name="Pentagon 27"/>
            <p:cNvSpPr/>
            <p:nvPr/>
          </p:nvSpPr>
          <p:spPr>
            <a:xfrm>
              <a:off x="504987" y="2634133"/>
              <a:ext cx="792088" cy="490453"/>
            </a:xfrm>
            <a:prstGeom prst="homePlat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0" name="Oval 28"/>
            <p:cNvSpPr/>
            <p:nvPr/>
          </p:nvSpPr>
          <p:spPr>
            <a:xfrm>
              <a:off x="654364" y="2704817"/>
              <a:ext cx="350223" cy="3490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>
                  <a:solidFill>
                    <a:srgbClr val="00B050"/>
                  </a:solidFill>
                  <a:latin typeface="TH Sarabun New" pitchFamily="34" charset="-34"/>
                  <a:cs typeface="TH Sarabun New" pitchFamily="34" charset="-34"/>
                </a:rPr>
                <a:t>๔</a:t>
              </a: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1752588" y="4522193"/>
            <a:ext cx="6419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6088"/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หลีกเลี่ยงพฤติกรรมเสี่ยง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พฤติกรรมเสี่ยงที่บ่อนทำลายสุขภาพ สาเหตุของการที่จะเกิดอุบัติภัยและ  ภัยอันตราย เช่น การดื่มสุรา การสูบบุหรี่ การเสพสารเสพติด</a:t>
            </a:r>
            <a:endParaRPr lang="th-TH" sz="1800" b="1" dirty="0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62" name="Group 6"/>
          <p:cNvGrpSpPr/>
          <p:nvPr/>
        </p:nvGrpSpPr>
        <p:grpSpPr>
          <a:xfrm>
            <a:off x="793019" y="5392373"/>
            <a:ext cx="7595405" cy="772931"/>
            <a:chOff x="504987" y="2492896"/>
            <a:chExt cx="7595405" cy="772931"/>
          </a:xfrm>
        </p:grpSpPr>
        <p:sp>
          <p:nvSpPr>
            <p:cNvPr id="63" name="Rectangle 1"/>
            <p:cNvSpPr/>
            <p:nvPr/>
          </p:nvSpPr>
          <p:spPr>
            <a:xfrm>
              <a:off x="654364" y="2492896"/>
              <a:ext cx="7446028" cy="772931"/>
            </a:xfrm>
            <a:prstGeom prst="rect">
              <a:avLst/>
            </a:prstGeom>
            <a:solidFill>
              <a:srgbClr val="E4FF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4" name="Pentagon 2"/>
            <p:cNvSpPr/>
            <p:nvPr/>
          </p:nvSpPr>
          <p:spPr>
            <a:xfrm>
              <a:off x="504987" y="2634133"/>
              <a:ext cx="792088" cy="490453"/>
            </a:xfrm>
            <a:prstGeom prst="homePlat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5" name="Oval 5"/>
            <p:cNvSpPr/>
            <p:nvPr/>
          </p:nvSpPr>
          <p:spPr>
            <a:xfrm>
              <a:off x="654364" y="2704817"/>
              <a:ext cx="350223" cy="3490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>
                  <a:solidFill>
                    <a:srgbClr val="00B050"/>
                  </a:solidFill>
                  <a:latin typeface="TH Sarabun New" pitchFamily="34" charset="-34"/>
                  <a:cs typeface="TH Sarabun New" pitchFamily="34" charset="-34"/>
                </a:rPr>
                <a:t>๕</a:t>
              </a: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1763690" y="5464381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1950"/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สร้างทักษะในชีวิตเพื่อการอยู่กันด้วยสันติ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การใช้ชีวิตร่วมกันในครอบครัวต้องมีการช่วยเหลือเกื้อกูลกันในทุกด้าน ไม่ว่าจะเป็นด้านการศึกษา สาธารณสุข หรือความเป็นอยู่ทั่วไป</a:t>
            </a:r>
            <a:endParaRPr lang="th-TH" sz="1800" b="1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72" name="Rectangle 18"/>
          <p:cNvSpPr/>
          <p:nvPr/>
        </p:nvSpPr>
        <p:spPr>
          <a:xfrm flipH="1">
            <a:off x="452843" y="769980"/>
            <a:ext cx="8691155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3" name="Rectangle 27"/>
          <p:cNvSpPr/>
          <p:nvPr/>
        </p:nvSpPr>
        <p:spPr>
          <a:xfrm>
            <a:off x="452846" y="769978"/>
            <a:ext cx="3471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การดูแลสุขภาพตนเอง</a:t>
            </a:r>
          </a:p>
        </p:txBody>
      </p:sp>
      <p:sp>
        <p:nvSpPr>
          <p:cNvPr id="74" name="Rectangle 3"/>
          <p:cNvSpPr/>
          <p:nvPr/>
        </p:nvSpPr>
        <p:spPr>
          <a:xfrm>
            <a:off x="452843" y="208154"/>
            <a:ext cx="54873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การดูแลสุขภาพของตนเองและครอบครัว</a:t>
            </a:r>
            <a:endParaRPr lang="th-TH" sz="2400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5" name="Rectangle 1"/>
          <p:cNvSpPr/>
          <p:nvPr/>
        </p:nvSpPr>
        <p:spPr>
          <a:xfrm>
            <a:off x="0" y="350509"/>
            <a:ext cx="452846" cy="2385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70C0"/>
              </a:solidFill>
            </a:endParaRPr>
          </a:p>
        </p:txBody>
      </p:sp>
      <p:grpSp>
        <p:nvGrpSpPr>
          <p:cNvPr id="31" name="Group 1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33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34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5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0986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6"/>
          <p:cNvGrpSpPr/>
          <p:nvPr/>
        </p:nvGrpSpPr>
        <p:grpSpPr>
          <a:xfrm>
            <a:off x="793019" y="1791973"/>
            <a:ext cx="7595405" cy="772931"/>
            <a:chOff x="504987" y="2492896"/>
            <a:chExt cx="7595405" cy="772931"/>
          </a:xfrm>
        </p:grpSpPr>
        <p:sp>
          <p:nvSpPr>
            <p:cNvPr id="32" name="Rectangle 1"/>
            <p:cNvSpPr/>
            <p:nvPr/>
          </p:nvSpPr>
          <p:spPr>
            <a:xfrm>
              <a:off x="654364" y="2492896"/>
              <a:ext cx="7446028" cy="772931"/>
            </a:xfrm>
            <a:prstGeom prst="rect">
              <a:avLst/>
            </a:prstGeom>
            <a:solidFill>
              <a:srgbClr val="E4FF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7" name="Pentagon 2"/>
            <p:cNvSpPr/>
            <p:nvPr/>
          </p:nvSpPr>
          <p:spPr>
            <a:xfrm>
              <a:off x="504987" y="2634133"/>
              <a:ext cx="792088" cy="490453"/>
            </a:xfrm>
            <a:prstGeom prst="homePlat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8" name="Oval 5"/>
            <p:cNvSpPr/>
            <p:nvPr/>
          </p:nvSpPr>
          <p:spPr>
            <a:xfrm>
              <a:off x="654364" y="2704817"/>
              <a:ext cx="350223" cy="3490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>
                  <a:solidFill>
                    <a:srgbClr val="00B050"/>
                  </a:solidFill>
                  <a:latin typeface="TH Sarabun New" pitchFamily="34" charset="-34"/>
                  <a:cs typeface="TH Sarabun New" pitchFamily="34" charset="-34"/>
                </a:rPr>
                <a:t>๗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763690" y="1863981"/>
            <a:ext cx="6552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มีการเรียนรู้ที่ดี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เป็นกิจกรรมที่ทำให้เกิดความสนุก ทำให้เกิดปัญญา เกิดความคิด มีความสุข สร้างแรงจูงใจ  ที่ต้องการจะเรียนรู้ในเรื่องต่างๆ มากขึ้น</a:t>
            </a:r>
          </a:p>
        </p:txBody>
      </p:sp>
      <p:grpSp>
        <p:nvGrpSpPr>
          <p:cNvPr id="43" name="Group 25"/>
          <p:cNvGrpSpPr/>
          <p:nvPr/>
        </p:nvGrpSpPr>
        <p:grpSpPr>
          <a:xfrm>
            <a:off x="793019" y="2728077"/>
            <a:ext cx="7595405" cy="772931"/>
            <a:chOff x="504987" y="2492896"/>
            <a:chExt cx="7595405" cy="772931"/>
          </a:xfrm>
        </p:grpSpPr>
        <p:sp>
          <p:nvSpPr>
            <p:cNvPr id="48" name="Rectangle 26"/>
            <p:cNvSpPr/>
            <p:nvPr/>
          </p:nvSpPr>
          <p:spPr>
            <a:xfrm>
              <a:off x="654364" y="2492896"/>
              <a:ext cx="7446028" cy="772931"/>
            </a:xfrm>
            <a:prstGeom prst="rect">
              <a:avLst/>
            </a:prstGeom>
            <a:solidFill>
              <a:srgbClr val="E4FF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9" name="Pentagon 27"/>
            <p:cNvSpPr/>
            <p:nvPr/>
          </p:nvSpPr>
          <p:spPr>
            <a:xfrm>
              <a:off x="504987" y="2634133"/>
              <a:ext cx="792088" cy="490453"/>
            </a:xfrm>
            <a:prstGeom prst="homePlat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0" name="Oval 28"/>
            <p:cNvSpPr/>
            <p:nvPr/>
          </p:nvSpPr>
          <p:spPr>
            <a:xfrm>
              <a:off x="654364" y="2704817"/>
              <a:ext cx="350223" cy="3490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>
                  <a:solidFill>
                    <a:srgbClr val="00B050"/>
                  </a:solidFill>
                  <a:latin typeface="TH Sarabun New" pitchFamily="34" charset="-34"/>
                  <a:cs typeface="TH Sarabun New" pitchFamily="34" charset="-34"/>
                </a:rPr>
                <a:t>๘</a:t>
              </a: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1752588" y="2939998"/>
            <a:ext cx="6419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การจัดสิ่งแวดล้อมให้เกื้อกูลต่อสุขภาพ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ทั้งทางกายภาพ ทางชีวภาพ และทางสังคม สามารถทำได้ ดังนี้</a:t>
            </a:r>
            <a:endParaRPr lang="th-TH" sz="1800" b="1" dirty="0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39" name="Group 25"/>
          <p:cNvGrpSpPr/>
          <p:nvPr/>
        </p:nvGrpSpPr>
        <p:grpSpPr>
          <a:xfrm>
            <a:off x="793019" y="855869"/>
            <a:ext cx="7595405" cy="772931"/>
            <a:chOff x="504987" y="2492896"/>
            <a:chExt cx="7595405" cy="772931"/>
          </a:xfrm>
        </p:grpSpPr>
        <p:sp>
          <p:nvSpPr>
            <p:cNvPr id="40" name="Rectangle 26"/>
            <p:cNvSpPr/>
            <p:nvPr/>
          </p:nvSpPr>
          <p:spPr>
            <a:xfrm>
              <a:off x="654364" y="2492896"/>
              <a:ext cx="7446028" cy="772931"/>
            </a:xfrm>
            <a:prstGeom prst="rect">
              <a:avLst/>
            </a:prstGeom>
            <a:solidFill>
              <a:srgbClr val="E4FF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1" name="Pentagon 27"/>
            <p:cNvSpPr/>
            <p:nvPr/>
          </p:nvSpPr>
          <p:spPr>
            <a:xfrm>
              <a:off x="504987" y="2634133"/>
              <a:ext cx="792088" cy="490453"/>
            </a:xfrm>
            <a:prstGeom prst="homePlat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4" name="Oval 28"/>
            <p:cNvSpPr/>
            <p:nvPr/>
          </p:nvSpPr>
          <p:spPr>
            <a:xfrm>
              <a:off x="654364" y="2704817"/>
              <a:ext cx="350223" cy="3490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>
                  <a:solidFill>
                    <a:srgbClr val="00B050"/>
                  </a:solidFill>
                  <a:latin typeface="TH Sarabun New" pitchFamily="34" charset="-34"/>
                  <a:cs typeface="TH Sarabun New" pitchFamily="34" charset="-34"/>
                </a:rPr>
                <a:t>๖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1752588" y="914229"/>
            <a:ext cx="6419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6088"/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มีการพัฒนาทางด้านปัญญา ลดละ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ความเห็นแก่ตัว มุ่งเข้าถึงความดี เช่น การศึกษา การเล่นกีฬาศาสนา การรวมกลุ่ม การเจริญภาวนา การสัมผัสธรรมชาติ เป็นต้น</a:t>
            </a:r>
            <a:endParaRPr lang="th-TH" sz="1800" b="1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91" name="Rectangle 34"/>
          <p:cNvSpPr/>
          <p:nvPr/>
        </p:nvSpPr>
        <p:spPr>
          <a:xfrm>
            <a:off x="3167844" y="3717032"/>
            <a:ext cx="2808312" cy="523806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สิ่งแวดล้อมทางชีวภาพ</a:t>
            </a:r>
            <a:endParaRPr lang="th-TH" sz="24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92" name="Rectangle 13"/>
          <p:cNvSpPr/>
          <p:nvPr/>
        </p:nvSpPr>
        <p:spPr>
          <a:xfrm>
            <a:off x="6020868" y="3717032"/>
            <a:ext cx="2844316" cy="523806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สิ่งแวดล้อมทางสังคม</a:t>
            </a:r>
            <a:endParaRPr lang="th-TH" sz="24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93" name="Rectangle 14"/>
          <p:cNvSpPr/>
          <p:nvPr/>
        </p:nvSpPr>
        <p:spPr>
          <a:xfrm>
            <a:off x="323528" y="3717032"/>
            <a:ext cx="2803862" cy="523806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สิ่งแวดล้อมทางกายภาพ</a:t>
            </a:r>
            <a:endParaRPr lang="th-TH" sz="24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94" name="Rectangle 2"/>
          <p:cNvSpPr/>
          <p:nvPr/>
        </p:nvSpPr>
        <p:spPr>
          <a:xfrm>
            <a:off x="3167844" y="4240838"/>
            <a:ext cx="2808312" cy="2016805"/>
          </a:xfrm>
          <a:prstGeom prst="rect">
            <a:avLst/>
          </a:prstGeom>
          <a:solidFill>
            <a:srgbClr val="FFF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5" name="Rectangle 17"/>
          <p:cNvSpPr/>
          <p:nvPr/>
        </p:nvSpPr>
        <p:spPr>
          <a:xfrm>
            <a:off x="323528" y="4240838"/>
            <a:ext cx="2803862" cy="2016805"/>
          </a:xfrm>
          <a:prstGeom prst="rect">
            <a:avLst/>
          </a:prstGeom>
          <a:solidFill>
            <a:srgbClr val="FFF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6" name="Rectangle 18"/>
          <p:cNvSpPr/>
          <p:nvPr/>
        </p:nvSpPr>
        <p:spPr>
          <a:xfrm>
            <a:off x="6020868" y="4240838"/>
            <a:ext cx="2844316" cy="2016805"/>
          </a:xfrm>
          <a:prstGeom prst="rect">
            <a:avLst/>
          </a:prstGeom>
          <a:solidFill>
            <a:srgbClr val="FFF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7" name="Rectangle 3"/>
          <p:cNvSpPr/>
          <p:nvPr/>
        </p:nvSpPr>
        <p:spPr>
          <a:xfrm>
            <a:off x="501939" y="4441761"/>
            <a:ext cx="24470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มีสุขาภิบาลที่ดี สะอาดปราศจากมลภาวะ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มีสถานที่ออกกำลังกาย พักผ่อน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มีนํ้าสะอาดสำหรับบริโภคอย่างเพียงพอ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มีสถานที่กำจัดขยะมูลฝอยอย่างถูกสุขลักษณะ</a:t>
            </a:r>
          </a:p>
        </p:txBody>
      </p:sp>
      <p:sp>
        <p:nvSpPr>
          <p:cNvPr id="98" name="Rectangle 1"/>
          <p:cNvSpPr/>
          <p:nvPr/>
        </p:nvSpPr>
        <p:spPr>
          <a:xfrm>
            <a:off x="3347864" y="4441761"/>
            <a:ext cx="2376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ปราศจากแหล่งเพาะพันธุ์พาหะนำโรค เพื่อที่จะทำให้การก่อเกิดโรคต่างๆ ลดน้อยลงไปหรือไม่เกิดขึ้น</a:t>
            </a:r>
          </a:p>
        </p:txBody>
      </p:sp>
      <p:sp>
        <p:nvSpPr>
          <p:cNvPr id="99" name="Rectangle 4"/>
          <p:cNvSpPr/>
          <p:nvPr/>
        </p:nvSpPr>
        <p:spPr>
          <a:xfrm>
            <a:off x="6020868" y="4441761"/>
            <a:ext cx="28443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มีสัมพันธภาพและมิตรไมตรีที่ดี ต่อกัน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มีความเอื้ออาทรต่อกันทั้งที่บ้าน  ที่โรงเรียน ที่ทำงาน เป็นมิตรที่ดีกับเพื่อนบ้านและชุมชน</a:t>
            </a:r>
          </a:p>
        </p:txBody>
      </p:sp>
      <p:grpSp>
        <p:nvGrpSpPr>
          <p:cNvPr id="26" name="Group 1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27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28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9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4207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18"/>
          <p:cNvSpPr/>
          <p:nvPr/>
        </p:nvSpPr>
        <p:spPr>
          <a:xfrm flipH="1">
            <a:off x="452843" y="769980"/>
            <a:ext cx="8691155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3" name="Rectangle 27"/>
          <p:cNvSpPr/>
          <p:nvPr/>
        </p:nvSpPr>
        <p:spPr>
          <a:xfrm>
            <a:off x="452846" y="769978"/>
            <a:ext cx="3471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การดูแลสุขภาพครอบครัว</a:t>
            </a:r>
          </a:p>
        </p:txBody>
      </p:sp>
      <p:sp>
        <p:nvSpPr>
          <p:cNvPr id="34" name="Rectangle 1"/>
          <p:cNvSpPr/>
          <p:nvPr/>
        </p:nvSpPr>
        <p:spPr>
          <a:xfrm>
            <a:off x="452846" y="1425550"/>
            <a:ext cx="82956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ครอบครัวเป็นสังคมเล็กๆ สังคมหนึ่ง มีสมาชิก พ่อ แม่ ลูก หรือเป็นสังคมของกลุ่มญาติประกอบด้วย บิดา มารดา ปู่ ย่า ตา ยาย บุตร เป็นต้น สมาชิกในครอบครัว มีบทบาทหน้าที่ต่างกัน แต่ทุกคนต้องมีความห่วงใย มีความรัก เอื้ออาทรซึ่งกันและกันให้ความช่วยเหลือดูแลกันและกัน</a:t>
            </a:r>
          </a:p>
        </p:txBody>
      </p:sp>
      <p:sp>
        <p:nvSpPr>
          <p:cNvPr id="35" name="Rectangle 2"/>
          <p:cNvSpPr/>
          <p:nvPr/>
        </p:nvSpPr>
        <p:spPr>
          <a:xfrm>
            <a:off x="452846" y="2721694"/>
            <a:ext cx="82956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ในด้านสุขภาพ แต่ละคนมีหน้าที่ดูแลสุขภาพของตนให้แข็งแรง เมื่อสุขภาพของตนแข็งแรงสมบูรณ์ปราศจากโรคภัยไข้เจ็บแล้ว สุขภาพส่วนรวมหรือสุขภาพของครอบครัวก็จะแข็งแรงสมบูรณ์ ครอบครัวย่อมจะมีความสุข ทั้งนี้ครอบครัวจะขยายใหญ่ขึ้นได้ต้องดำเนินการตามแนวทาง ดังนี้</a:t>
            </a:r>
          </a:p>
        </p:txBody>
      </p:sp>
      <p:sp>
        <p:nvSpPr>
          <p:cNvPr id="36" name="Round Same Side Corner Rectangle 17"/>
          <p:cNvSpPr/>
          <p:nvPr/>
        </p:nvSpPr>
        <p:spPr>
          <a:xfrm rot="5400000">
            <a:off x="4447451" y="280115"/>
            <a:ext cx="504056" cy="766592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9" name="Rectangle 18"/>
          <p:cNvSpPr/>
          <p:nvPr/>
        </p:nvSpPr>
        <p:spPr>
          <a:xfrm>
            <a:off x="1315766" y="394050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สนับสนุนและเอื้ออำนวยให้สมาชิกใหม่เกิดและมีชีวิตอยู่รอดได้</a:t>
            </a:r>
          </a:p>
        </p:txBody>
      </p:sp>
      <p:sp>
        <p:nvSpPr>
          <p:cNvPr id="40" name="Oval 19"/>
          <p:cNvSpPr/>
          <p:nvPr/>
        </p:nvSpPr>
        <p:spPr>
          <a:xfrm>
            <a:off x="611560" y="3862885"/>
            <a:ext cx="509916" cy="50221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 New" pitchFamily="34" charset="-34"/>
                <a:cs typeface="TH Sarabun New" pitchFamily="34" charset="-34"/>
              </a:rPr>
              <a:t>๑</a:t>
            </a:r>
          </a:p>
        </p:txBody>
      </p:sp>
      <p:sp>
        <p:nvSpPr>
          <p:cNvPr id="41" name="Round Same Side Corner Rectangle 47"/>
          <p:cNvSpPr/>
          <p:nvPr/>
        </p:nvSpPr>
        <p:spPr>
          <a:xfrm rot="5400000">
            <a:off x="4447451" y="881300"/>
            <a:ext cx="504056" cy="766592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4" name="Rectangle 48"/>
          <p:cNvSpPr/>
          <p:nvPr/>
        </p:nvSpPr>
        <p:spPr>
          <a:xfrm>
            <a:off x="1315766" y="4541686"/>
            <a:ext cx="60105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ป้องกันและคุ้มครองให้มีการเจริญเติบโตจากวัยเด็กสู่วัยผู้ใหญ่อย่างราบรื่น</a:t>
            </a:r>
          </a:p>
        </p:txBody>
      </p:sp>
      <p:sp>
        <p:nvSpPr>
          <p:cNvPr id="45" name="Oval 49"/>
          <p:cNvSpPr/>
          <p:nvPr/>
        </p:nvSpPr>
        <p:spPr>
          <a:xfrm>
            <a:off x="611560" y="4464070"/>
            <a:ext cx="509916" cy="50221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 New" pitchFamily="34" charset="-34"/>
                <a:cs typeface="TH Sarabun New" pitchFamily="34" charset="-34"/>
              </a:rPr>
              <a:t>๒</a:t>
            </a:r>
          </a:p>
        </p:txBody>
      </p:sp>
      <p:sp>
        <p:nvSpPr>
          <p:cNvPr id="46" name="Round Same Side Corner Rectangle 50"/>
          <p:cNvSpPr/>
          <p:nvPr/>
        </p:nvSpPr>
        <p:spPr>
          <a:xfrm rot="5400000">
            <a:off x="4447451" y="1479129"/>
            <a:ext cx="504056" cy="766592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7" name="Rectangle 51"/>
          <p:cNvSpPr/>
          <p:nvPr/>
        </p:nvSpPr>
        <p:spPr>
          <a:xfrm>
            <a:off x="1315766" y="513951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ส่งเสริมสมาชิกของครอบครัวแต่ละคนให้อยู่ร่วมกันอย่างสามัคคี</a:t>
            </a:r>
          </a:p>
        </p:txBody>
      </p:sp>
      <p:sp>
        <p:nvSpPr>
          <p:cNvPr id="67" name="Oval 52"/>
          <p:cNvSpPr/>
          <p:nvPr/>
        </p:nvSpPr>
        <p:spPr>
          <a:xfrm>
            <a:off x="611560" y="5061899"/>
            <a:ext cx="509916" cy="50221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 New" pitchFamily="34" charset="-34"/>
                <a:cs typeface="TH Sarabun New" pitchFamily="34" charset="-34"/>
              </a:rPr>
              <a:t>๓</a:t>
            </a:r>
          </a:p>
        </p:txBody>
      </p:sp>
      <p:sp>
        <p:nvSpPr>
          <p:cNvPr id="68" name="Round Same Side Corner Rectangle 53"/>
          <p:cNvSpPr/>
          <p:nvPr/>
        </p:nvSpPr>
        <p:spPr>
          <a:xfrm rot="5400000">
            <a:off x="4447451" y="2080314"/>
            <a:ext cx="504056" cy="766592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9" name="Rectangle 54"/>
          <p:cNvSpPr/>
          <p:nvPr/>
        </p:nvSpPr>
        <p:spPr>
          <a:xfrm>
            <a:off x="1315766" y="5740700"/>
            <a:ext cx="72166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ช่วยกันดูแลสุขภาพทั้งร่างกาย จิตใจและอารมณ์ ไม่นำสิ่งที่จะเข้ามาทำลายการมีสุขภาพที่ดีของสมาชิกครอบครัว</a:t>
            </a:r>
          </a:p>
        </p:txBody>
      </p:sp>
      <p:sp>
        <p:nvSpPr>
          <p:cNvPr id="70" name="Oval 55"/>
          <p:cNvSpPr/>
          <p:nvPr/>
        </p:nvSpPr>
        <p:spPr>
          <a:xfrm>
            <a:off x="611560" y="5663084"/>
            <a:ext cx="509916" cy="50221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 New" pitchFamily="34" charset="-34"/>
                <a:cs typeface="TH Sarabun New" pitchFamily="34" charset="-34"/>
              </a:rPr>
              <a:t>๔</a:t>
            </a:r>
          </a:p>
        </p:txBody>
      </p:sp>
      <p:grpSp>
        <p:nvGrpSpPr>
          <p:cNvPr id="18" name="Group 1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19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20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9991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สี่เหลี่ยมผืนผ้า 69"/>
          <p:cNvSpPr/>
          <p:nvPr/>
        </p:nvSpPr>
        <p:spPr>
          <a:xfrm>
            <a:off x="452843" y="1563179"/>
            <a:ext cx="8367629" cy="1505781"/>
          </a:xfrm>
          <a:prstGeom prst="rect">
            <a:avLst/>
          </a:prstGeom>
          <a:solidFill>
            <a:srgbClr val="FFF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2" name="Rectangle 18"/>
          <p:cNvSpPr/>
          <p:nvPr/>
        </p:nvSpPr>
        <p:spPr>
          <a:xfrm flipH="1">
            <a:off x="452843" y="769980"/>
            <a:ext cx="8691155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3" name="Rectangle 27"/>
          <p:cNvSpPr/>
          <p:nvPr/>
        </p:nvSpPr>
        <p:spPr>
          <a:xfrm>
            <a:off x="452846" y="769978"/>
            <a:ext cx="3471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การประเมินปัญหา</a:t>
            </a:r>
            <a:endParaRPr lang="th-TH" sz="24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74" name="Rectangle 3"/>
          <p:cNvSpPr/>
          <p:nvPr/>
        </p:nvSpPr>
        <p:spPr>
          <a:xfrm>
            <a:off x="452842" y="208154"/>
            <a:ext cx="70714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กระบวนการในการดูแลสุขภาพของตนเองและครอบครัว</a:t>
            </a:r>
          </a:p>
        </p:txBody>
      </p:sp>
      <p:sp>
        <p:nvSpPr>
          <p:cNvPr id="75" name="Rectangle 1"/>
          <p:cNvSpPr/>
          <p:nvPr/>
        </p:nvSpPr>
        <p:spPr>
          <a:xfrm>
            <a:off x="0" y="350509"/>
            <a:ext cx="452846" cy="2385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70C0"/>
              </a:solidFill>
            </a:endParaRPr>
          </a:p>
        </p:txBody>
      </p:sp>
      <p:sp>
        <p:nvSpPr>
          <p:cNvPr id="34" name="Rectangle 1"/>
          <p:cNvSpPr/>
          <p:nvPr/>
        </p:nvSpPr>
        <p:spPr>
          <a:xfrm>
            <a:off x="545370" y="1857598"/>
            <a:ext cx="82030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พิจารณาประเมิน “สภาวะของสุขภาพ” โดยตนเองเป็นคนประเมินตนเองและครอบครัวของตนเองว่าอยู่ในกลุ่มใด อยู่ในกลุ่มที่มีสุขภาพดี หรืออยู่ในกลุ่มเสี่ยง โดยสามารถประเมินสภาวะสุขภาพได้ทั้งจากลักษณะของร่างกาย และลักษณะของสิ่งแวดล้อม ตัวอย่างเช่น</a:t>
            </a:r>
          </a:p>
        </p:txBody>
      </p:sp>
      <p:sp>
        <p:nvSpPr>
          <p:cNvPr id="35" name="Rectangle 2"/>
          <p:cNvSpPr/>
          <p:nvPr/>
        </p:nvSpPr>
        <p:spPr>
          <a:xfrm>
            <a:off x="1632408" y="3501008"/>
            <a:ext cx="6395976" cy="400726"/>
          </a:xfrm>
          <a:prstGeom prst="rect">
            <a:avLst/>
          </a:prstGeom>
          <a:solidFill>
            <a:srgbClr val="F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Rectangle 3"/>
          <p:cNvSpPr/>
          <p:nvPr/>
        </p:nvSpPr>
        <p:spPr>
          <a:xfrm>
            <a:off x="2231677" y="3501008"/>
            <a:ext cx="31630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ร่างกายอยู่ในสภาพที่แข็งแรงหรือทรุดโทรม</a:t>
            </a:r>
          </a:p>
        </p:txBody>
      </p:sp>
      <p:sp>
        <p:nvSpPr>
          <p:cNvPr id="39" name="Rectangle 17"/>
          <p:cNvSpPr/>
          <p:nvPr/>
        </p:nvSpPr>
        <p:spPr>
          <a:xfrm>
            <a:off x="1632408" y="3963310"/>
            <a:ext cx="6395976" cy="400726"/>
          </a:xfrm>
          <a:prstGeom prst="rect">
            <a:avLst/>
          </a:prstGeom>
          <a:solidFill>
            <a:srgbClr val="F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0" name="Rectangle 18"/>
          <p:cNvSpPr/>
          <p:nvPr/>
        </p:nvSpPr>
        <p:spPr>
          <a:xfrm>
            <a:off x="2231677" y="3963310"/>
            <a:ext cx="43059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สภาพแวดล้อมสะอาดหรือสกปรก เต็มไปด้วยมลพิษ เป็นต้น</a:t>
            </a:r>
          </a:p>
        </p:txBody>
      </p:sp>
      <p:sp>
        <p:nvSpPr>
          <p:cNvPr id="41" name="Rectangle 19"/>
          <p:cNvSpPr/>
          <p:nvPr/>
        </p:nvSpPr>
        <p:spPr>
          <a:xfrm>
            <a:off x="1632407" y="4422396"/>
            <a:ext cx="6395976" cy="400726"/>
          </a:xfrm>
          <a:prstGeom prst="rect">
            <a:avLst/>
          </a:prstGeom>
          <a:solidFill>
            <a:srgbClr val="F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4" name="Rectangle 20"/>
          <p:cNvSpPr/>
          <p:nvPr/>
        </p:nvSpPr>
        <p:spPr>
          <a:xfrm>
            <a:off x="2231676" y="4422396"/>
            <a:ext cx="15584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รูปร่างผอมหรืออ้วน</a:t>
            </a:r>
          </a:p>
        </p:txBody>
      </p:sp>
      <p:sp>
        <p:nvSpPr>
          <p:cNvPr id="45" name="Rectangle 21"/>
          <p:cNvSpPr/>
          <p:nvPr/>
        </p:nvSpPr>
        <p:spPr>
          <a:xfrm>
            <a:off x="1632407" y="4871050"/>
            <a:ext cx="6395976" cy="400726"/>
          </a:xfrm>
          <a:prstGeom prst="rect">
            <a:avLst/>
          </a:prstGeom>
          <a:solidFill>
            <a:srgbClr val="F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6" name="Rectangle 23"/>
          <p:cNvSpPr/>
          <p:nvPr/>
        </p:nvSpPr>
        <p:spPr>
          <a:xfrm>
            <a:off x="2231676" y="4871050"/>
            <a:ext cx="51667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นัยน์ตามองเห็นเป็นปกติหรือไม่ มีอาการสายตาสั้นหรืออาการสายตายาว</a:t>
            </a:r>
          </a:p>
        </p:txBody>
      </p:sp>
      <p:grpSp>
        <p:nvGrpSpPr>
          <p:cNvPr id="16" name="Group 1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17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18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3203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452843" y="1563179"/>
            <a:ext cx="8367629" cy="1505781"/>
          </a:xfrm>
          <a:prstGeom prst="rect">
            <a:avLst/>
          </a:prstGeom>
          <a:solidFill>
            <a:srgbClr val="FFF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2" name="Rectangle 18"/>
          <p:cNvSpPr/>
          <p:nvPr/>
        </p:nvSpPr>
        <p:spPr>
          <a:xfrm flipH="1">
            <a:off x="452843" y="769980"/>
            <a:ext cx="8691155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3" name="Rectangle 27"/>
          <p:cNvSpPr/>
          <p:nvPr/>
        </p:nvSpPr>
        <p:spPr>
          <a:xfrm>
            <a:off x="452846" y="769978"/>
            <a:ext cx="3471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การวิเคราะห์ปัญหา</a:t>
            </a:r>
            <a:endParaRPr lang="th-TH" sz="24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4" name="Rectangle 1"/>
          <p:cNvSpPr/>
          <p:nvPr/>
        </p:nvSpPr>
        <p:spPr>
          <a:xfrm>
            <a:off x="594737" y="1715904"/>
            <a:ext cx="8083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เมื่อทราบว่าสภาวะของร่างกายอยู่ในสภาวะอ่อนแอหรืออยู่ในสภาวะเสี่ยง ก็นำเอาปัญหานั้นๆ มาวิเคราะห์ว่าเกิดขึ้นจากสาเหตุใด เช่น พฤติกรรมการกินอาหารที่อาจทำให้ร่างกายอ้วนเกินไป เกิดสภาวะน้ำตาลในเลือดสูง นำพฤติกรรมนั้นมาวิเคราะห์ว่าทำไมจึงอ้วน กินอาหารประเภทใดมากเกินไป เมื่อกินอาหารแล้วได้ออกกำลังกายเพื่อเผาผลาญอาหารเป็นพลังงานหรือไม่ หรือสืบหาความเป็นมาจากพันธุกรรม เป็นต้น</a:t>
            </a:r>
          </a:p>
        </p:txBody>
      </p:sp>
      <p:grpSp>
        <p:nvGrpSpPr>
          <p:cNvPr id="7" name="Group 1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8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9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1996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452843" y="1563179"/>
            <a:ext cx="8367629" cy="1505781"/>
          </a:xfrm>
          <a:prstGeom prst="rect">
            <a:avLst/>
          </a:prstGeom>
          <a:solidFill>
            <a:srgbClr val="FFF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2" name="Rectangle 18"/>
          <p:cNvSpPr/>
          <p:nvPr/>
        </p:nvSpPr>
        <p:spPr>
          <a:xfrm flipH="1">
            <a:off x="452843" y="769980"/>
            <a:ext cx="8691155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3" name="Rectangle 27"/>
          <p:cNvSpPr/>
          <p:nvPr/>
        </p:nvSpPr>
        <p:spPr>
          <a:xfrm>
            <a:off x="452846" y="769978"/>
            <a:ext cx="3471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การวางแผนในการแก้ปัญหา</a:t>
            </a:r>
            <a:endParaRPr lang="th-TH" sz="24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4" name="Rectangle 1"/>
          <p:cNvSpPr/>
          <p:nvPr/>
        </p:nvSpPr>
        <p:spPr>
          <a:xfrm>
            <a:off x="787016" y="1715904"/>
            <a:ext cx="7745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เป็นกระบวนการในการสร้างเสริมสุขภาพของตนเองและครอบครัว โดยการหาวิธีแก้ปัญหาที่ดีที่เหมาะสมว่าจะดูแลสุขภาพของตนเองและครอบครัวอย่างไรจึงจะมีสุขภาพดี ซึ่งกระบวนการแก้ปัญหานี้เป็นการวางแผนเพื่ออนาคต โดยที่เรารู้ตัวของเราเองและครอบครัวว่า จะต้องแก้ปัญหาให้ลุล่วงไปในทางที่ดีได้ โดยอาศัยแนวคิดของการสาธารณสุขมูลฐานประยุกต์ให้เข้ากับสภาพจริง</a:t>
            </a:r>
          </a:p>
        </p:txBody>
      </p:sp>
      <p:grpSp>
        <p:nvGrpSpPr>
          <p:cNvPr id="7" name="Group 1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8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9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8595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1651</TotalTime>
  <Words>3108</Words>
  <Application>Microsoft Office PowerPoint</Application>
  <PresentationFormat>นำเสนอทางหน้าจอ (4:3)</PresentationFormat>
  <Paragraphs>229</Paragraphs>
  <Slides>23</Slides>
  <Notes>17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23</vt:i4>
      </vt:variant>
    </vt:vector>
  </HeadingPairs>
  <TitlesOfParts>
    <vt:vector size="29" baseType="lpstr">
      <vt:lpstr>Cordia New</vt:lpstr>
      <vt:lpstr>TH Sarabun New</vt:lpstr>
      <vt:lpstr>Arial</vt:lpstr>
      <vt:lpstr>Calibri</vt:lpstr>
      <vt:lpstr>Angsana New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Taksaporn Seemek</cp:lastModifiedBy>
  <cp:revision>134</cp:revision>
  <dcterms:created xsi:type="dcterms:W3CDTF">2017-01-04T07:55:06Z</dcterms:created>
  <dcterms:modified xsi:type="dcterms:W3CDTF">2022-06-09T04:01:52Z</dcterms:modified>
</cp:coreProperties>
</file>