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83" r:id="rId2"/>
    <p:sldId id="482" r:id="rId3"/>
    <p:sldId id="342" r:id="rId4"/>
    <p:sldId id="343" r:id="rId5"/>
    <p:sldId id="44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3" r:id="rId15"/>
    <p:sldId id="354" r:id="rId16"/>
    <p:sldId id="355" r:id="rId17"/>
    <p:sldId id="356" r:id="rId18"/>
    <p:sldId id="358" r:id="rId19"/>
    <p:sldId id="359" r:id="rId20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dia New" panose="020B0304020202020204" pitchFamily="34" charset="-34"/>
      <p:regular r:id="rId30"/>
      <p:bold r:id="rId31"/>
      <p:italic r:id="rId32"/>
      <p:boldItalic r:id="rId33"/>
    </p:embeddedFont>
    <p:embeddedFont>
      <p:font typeface="TH Sarabun New" panose="020B0500040200020003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FF7"/>
    <a:srgbClr val="FFFF99"/>
    <a:srgbClr val="FF3399"/>
    <a:srgbClr val="FF9933"/>
    <a:srgbClr val="FFF2D9"/>
    <a:srgbClr val="FFE1FF"/>
    <a:srgbClr val="FFCCCC"/>
    <a:srgbClr val="D1F3FF"/>
    <a:srgbClr val="E6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1FB2-71DD-4311-B638-33A846B3899F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27AE-1FA4-4633-BD7F-13861D7A76E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80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F27AE-1FA4-4633-BD7F-13861D7A76E1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46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1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8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22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57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349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05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8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70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AE08-3BA4-4A2D-B0B6-35DEDE01F76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9C3-B4C6-4A88-BC6C-3BA2915E64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18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626;&#3633;&#3617;&#3614;&#3633;&#3609;&#3608;&#3616;&#3634;&#3614;&#3619;&#3632;&#3627;&#3623;&#3656;&#3634;&#3591;&#3609;&#3633;&#3585;&#3648;&#3619;&#3637;&#3618;&#3609;&#3651;&#3609;&#3594;&#3640;&#3617;&#3594;&#3609;.pptx" TargetMode="External"/><Relationship Id="rId3" Type="http://schemas.openxmlformats.org/officeDocument/2006/relationships/image" Target="../media/image2.png"/><Relationship Id="rId21" Type="http://schemas.openxmlformats.org/officeDocument/2006/relationships/hyperlink" Target="../&#3627;&#3609;&#3656;&#3623;&#3618;8/&#3627;&#3609;&#3656;&#3623;&#3618;8_&#3585;&#3634;&#3619;&#3594;&#3656;&#3623;&#3618;&#3615;&#3639;&#3657;&#3609;&#3588;&#3639;&#3609;&#3594;&#3637;&#3614;.pptx" TargetMode="External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588;&#3656;&#3634;&#3609;&#3636;&#3618;&#3617;&#3607;&#3634;&#3591;&#3648;&#3614;&#3624;&#3585;&#3633;&#3610;&#3623;&#3633;&#3602;&#3609;&#3608;&#3619;&#3619;&#3617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14;&#3620;&#3605;&#3636;&#3585;&#3619;&#3619;&#3617;&#3607;&#3634;&#3591;&#3648;&#3614;&#3624;&#3649;&#3621;&#3632;&#3585;&#3634;&#3619;&#3604;&#3635;&#3648;&#3609;&#3636;&#3609;&#3594;&#3637;&#3623;&#3636;&#3605;.pptx" TargetMode="External"/><Relationship Id="rId20" Type="http://schemas.openxmlformats.org/officeDocument/2006/relationships/hyperlink" Target="../&#3627;&#3609;&#3656;&#3623;&#3618;7/&#3627;&#3609;&#3656;&#3623;&#3618;7_&#3588;&#3623;&#3634;&#3617;&#3619;&#3640;&#3609;&#3649;&#3619;&#3591;&#3651;&#3609;&#3626;&#3633;&#3591;&#3588;&#361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585;&#3634;&#3619;&#3651;&#3594;&#3657;&#3618;&#3634;&#3649;&#3621;&#3632;&#3626;&#3634;&#3619;&#3648;&#3626;&#3614;&#3605;&#3636;&#3604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585;&#3634;&#3619;&#3607;&#3635;&#3591;&#3634;&#3609;&#3586;&#3629;&#3591;&#3619;&#3632;&#3610;&#3610;&#3612;&#3636;&#3623;&#3627;&#3609;&#3633;&#3591;%2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๔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2019457"/>
            <a:ext cx="6067103" cy="4013612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4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95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5" name="สี่เหลี่ยมผืนผ้า 30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855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6" name="สี่เหลี่ยมผืนผ้า 31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423" y="1335490"/>
            <a:ext cx="126607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7" name="สี่เหลี่ยมผืนผ้า 32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76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078531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7054140" y="1331710"/>
            <a:ext cx="2080335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078531" y="163258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56" name="สี่เหลี่ยมผืนผ้า 30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305791" y="163258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57" name="สี่เหลี่ยมผืนผ้า 31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563359" y="163258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58" name="สี่เหลี่ยมผืนผ้า 32">
            <a:hlinkClick r:id="rId2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834112" y="163258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61" name="สี่เหลี่ยมผืนผ้า 28"/>
          <p:cNvSpPr/>
          <p:nvPr/>
        </p:nvSpPr>
        <p:spPr>
          <a:xfrm>
            <a:off x="-64" y="1632580"/>
            <a:ext cx="2078659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4" name="สี่เหลี่ยมผืนผ้า 28"/>
          <p:cNvSpPr/>
          <p:nvPr/>
        </p:nvSpPr>
        <p:spPr>
          <a:xfrm>
            <a:off x="7054140" y="1628800"/>
            <a:ext cx="2080271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89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ปัจจัยที่มีอิทธิพลต่อพฤติกรรมทางเพศของวัยรุ่น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ปัจจัยด้านตนเอง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6" y="1484784"/>
            <a:ext cx="8367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พัฒนาการทางเพศ 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การเปลี่ยนแปลงทางด้านร่างกาย จิตใจ อารมณ์และสังคมของวัยรุ่น มีผลต่อแรงผลักทางเพศ บทบาททางเพศ และพฤติกรรมทางเพศทั้งนี้อาจเนื่องมาจากฮอร์โมนทางเพศ และฮอร์โมนการเจริญเติบโต ทำให้วัยรุ่นแต่ละคนจะมีการเปลี่ยนแปลงที่แตกต่างกันออกไป   การมีความรู้เรื่องเพศตามพัฒนาการของแต่ละช่วงวัย ทำให้สามารถวางตัวได้อย่างเหมาะสม ความพึงพอใจในเพศของตนเอง การให้เกียรติเพศตรงข้าม ไม่ล่วงเกินซึ่งกันและกัน การมีพฤติกรรมรักษาสุขอนามัยทางเพศของตนเอง เป็นต้น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52846" y="3501008"/>
            <a:ext cx="8452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สภาพจิตใจและอารมณ์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ด้านจิตใจและอารมณ์ของวัยรุ่น มีการเปลี่ยนแปลงอย่างรวดเร็วทำให้เกิดอารมณ์เปลี่ยนแปลงได้ง่าย บางครั้งดี บางครั้งมีอารมณ์รุนแรง มีความขัดแย้ง ปัญหาจากด้านจิตใจและอารมณ์ มีดังนี้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ounded Rectangle 39"/>
          <p:cNvSpPr/>
          <p:nvPr/>
        </p:nvSpPr>
        <p:spPr>
          <a:xfrm>
            <a:off x="1763688" y="4581128"/>
            <a:ext cx="5832648" cy="152702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5"/>
          <p:cNvSpPr/>
          <p:nvPr/>
        </p:nvSpPr>
        <p:spPr>
          <a:xfrm>
            <a:off x="2086192" y="4744474"/>
            <a:ext cx="51876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การใช้วาจา ใช้กำลังตบตีและทำร้าย เมื่อถูกแย่งชิงคนรัก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ความเศร้าใจเมื่อผิดหวังต่อความรักด้วยการฆ่าตัวตาย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การมีเพศสัมพันธ์ก่อนวัยอันควรเนื่องจากรักสนุกหรือปล่อยตัวไปตามอารมณ์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FF9933"/>
                </a:solidFill>
                <a:latin typeface="TH Sarabun New" pitchFamily="34" charset="-34"/>
                <a:cs typeface="TH Sarabun New" pitchFamily="34" charset="-34"/>
              </a:rPr>
              <a:t>การใช้ยาและสารเสพติดเพราะอยากทดลอง</a:t>
            </a:r>
          </a:p>
        </p:txBody>
      </p:sp>
      <p:pic>
        <p:nvPicPr>
          <p:cNvPr id="14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86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452846" y="980728"/>
            <a:ext cx="836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ผลจากการถูกล่วงละเมิดทางเพศ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วัยรุ่นที่ถูกล่วงละเมิดทางเพศและถูกกระทำทารุณทางเพศ ย่อมกระทบต่อวัยรุ่นทั้งทางร่างกาย จิตใจ และอารมณ์ ถ้าเรารู้จักใช้สติในการป้องกันตนเอง เลือกหาวิธีการต่อสู้ที่ดี เช่น การเลือกใช้เทคนิคการปฏิเสธ เพื่อหลีกหนีการถูกล่วงละเมิดทางเพศอาจจะได้ผลดีกว่า รวมทั้งการแจ้งตำรวจเพื่อจับกุม ผู้กระทำผิด โดยไม่เกรงกลัวเพื่อไม่ให้ผู้กระทำผิดไปก่อเหตุกับบุคคลอื่นต่อไป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2846" y="3068960"/>
            <a:ext cx="836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ผลจากการใช้สารเสพติด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สารเสพติดทุกชนิดนอกจากมีผลเสียต่อตนเอง ครอบครัว และสังคมแล้ว สารเสพติดยังส่งผลกระทบโดยตรงทั้งทางร่างกาย จิตใจ    และอารมณ์ต่อผู้เสพ การใช้สารเสพติดจะเป็นการกระตุ้นอารมณ์ต่างๆ รวมทั้งอารมณ์ทางเพศ ซึ่งมีผลต่อการแสดงพฤติกรรมทางเพศ ตัวอย่างเช่น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5" name="Rounded Rectangle 39"/>
          <p:cNvSpPr/>
          <p:nvPr/>
        </p:nvSpPr>
        <p:spPr>
          <a:xfrm>
            <a:off x="899591" y="4494266"/>
            <a:ext cx="7406565" cy="1094974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5"/>
          <p:cNvSpPr/>
          <p:nvPr/>
        </p:nvSpPr>
        <p:spPr>
          <a:xfrm>
            <a:off x="1018193" y="4718587"/>
            <a:ext cx="716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การดื่มสุรา การใช้สารเสพติดของวัยรุ่น อาจทำให้ถูกล่วงละเมิดทางเพศ หรือเกิดปัญหาอาชญากรรม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การมีเพศสัมพันธ์โดยไม่ใช้ถุงยางอนามัยของวัยรุ่น ทำให้มีอาการเจ็บป่วยจากการติดโรคทางเพศสัมพันธ์</a:t>
            </a:r>
          </a:p>
        </p:txBody>
      </p: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78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9"/>
          <p:cNvSpPr/>
          <p:nvPr/>
        </p:nvSpPr>
        <p:spPr>
          <a:xfrm>
            <a:off x="787581" y="1988840"/>
            <a:ext cx="7406565" cy="125166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452846" y="836712"/>
            <a:ext cx="8367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การขาดการนับถือตนเอง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การนับถือตนเองเป็นการพิจารณาตนเอง โดยการยอมรับจุดเด่น จุดด้อยรู้สึกภูมิใจในตนเอง ในขณะที่วัยรุ่นมักจะมีความเชื่อมั่น        ในตนเองค่อนข้างสูง จนบางครั้งไม่เคยกลับมาพิจารณาตนเอง การนับถือตนเองนั้นมีผลต่อพฤติกรรมทางเพศ เช่น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2846" y="4005064"/>
            <a:ext cx="8367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การยึดคุณธรรมจริยธรรม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วัยรุ่นสามารถพัฒนาคุณธรรมจริยธรรม รู้จักแยกแยะความดี ความชั่วจากมโนธรรมของตนเอง โดยการเรียนรู้จากการปลูกฝังค่านิยม ทัศนคติและความสัมพันธ์ที่ดีภายในครอบครัว บุคคลที่มีคุณธรรม จริยธรรมจะเป็นที่รักใคร่ของบุคคลอื่น สามารถอยู่ในสังคมและดำเนินชีวิตได้อย่างมีความสุข และที่สำคัญ ถ้าวัยรุ่นยึดถือคุณธรรมจริยธรรมโดยการควบคุมตนเอง ให้เกียรติผู้อื่นจะช่วยแก้ปัญหาความเสี่ยงต่อพฤติกรรมทางเพศได้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35696" y="2161600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การเห็นคุณค่าพรหมจารีในเพศหญิง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การยอมรับและภูมิใจในเพศของตนและแสดงบทบาททางเพศอย่างเหมาะสม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ภูมิใจต่อรูปร่าง หน้าตา โดยไม่ถือว่าเป็นปมด้อย</a:t>
            </a:r>
          </a:p>
        </p:txBody>
      </p:sp>
      <p:pic>
        <p:nvPicPr>
          <p:cNvPr id="1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456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ปัจจัยด้านครอบครัว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3" y="1340768"/>
            <a:ext cx="54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ครอบครัวมีผลต่อพฤติกรรมทางเพศ ของวัยรุ่น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3" y="1960410"/>
            <a:ext cx="816610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ความสัมพันธ์ในครอบครัว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2846" y="2564904"/>
            <a:ext cx="2534978" cy="2376264"/>
          </a:xfrm>
          <a:prstGeom prst="rect">
            <a:avLst/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87824" y="2564904"/>
            <a:ext cx="5631127" cy="2376264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>
            <a:stCxn id="5" idx="1"/>
            <a:endCxn id="12" idx="3"/>
          </p:cNvCxnSpPr>
          <p:nvPr/>
        </p:nvCxnSpPr>
        <p:spPr>
          <a:xfrm>
            <a:off x="452846" y="3753036"/>
            <a:ext cx="8166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987824" y="2564904"/>
            <a:ext cx="0" cy="23762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841328" y="2801833"/>
            <a:ext cx="1758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ความสัมพันธ์ที่ดี</a:t>
            </a:r>
          </a:p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ระหว่างพ่อแม่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191984" y="407707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ทักษะชีวิต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077657" y="2801833"/>
            <a:ext cx="554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พ่อแม่เป็นแบบอย่างของสมาชิกในครอบครัว การแสดงออกด้วยความรัก ความเข้าใจ ห่วงใย จริงใจ และมีความยืดหยุ่นย่อมมีผลต่อความสัมพันธ์ที่ดีในครอบครัว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054773" y="3815462"/>
            <a:ext cx="5405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ความสัมพันธ์ในครอบครัวควรยึดทักษะต่างๆ ในการปรับเปลี่ยนพฤติกรรมต่าง ๆ    ให้ถูกต้อง เหมาะสม รู้จักเลือกใช้ทักษะต่างๆ นอกจากจะเป็นแนวทางในการสร้างความสัมพันธ์ในครอบครัวแล้ว ยังสามารถนำมาปรับใช้แก้ปัญหาในชีวิตประจำวันได้</a:t>
            </a: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9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452843" y="1196752"/>
            <a:ext cx="816610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องค์ประกอบของครอบครัว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2846" y="1801246"/>
            <a:ext cx="2534978" cy="3787994"/>
          </a:xfrm>
          <a:prstGeom prst="rect">
            <a:avLst/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87824" y="1801246"/>
            <a:ext cx="5631127" cy="3787994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452846" y="2996952"/>
            <a:ext cx="8166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987824" y="1801246"/>
            <a:ext cx="0" cy="23762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1234217" y="2103239"/>
            <a:ext cx="100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การศึกษา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4403" y="3313414"/>
            <a:ext cx="189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สถานะทางเศรษฐกิจ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077657" y="1899676"/>
            <a:ext cx="5382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ครอบครัวที่พ่อแม่มีการศึกษาน้อย ขาดความรู้ อาจจะต้องประกอบอาชีพมากกว่าการดูแลให้ความรัก ความอบอุ่นแก่ครอบครัว จนทำให้ขาดการดูแลอบรมสั่งสอนแก่บุตรหลาน ขาดความสัมพันธ์และการสื่อสารที่ดีในครอบครัว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054773" y="3153742"/>
            <a:ext cx="5405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รายได้เป็นปัจจัยที่สำคัญต่อครอบครัว ความยากจน อดอยาก ทำให้สมาชิกในครอบครัวต้องดิ้นรนหาเลี้ยงชีพด้วยตนเอง อาจมีความเสี่ยงต่อการประกอบอาชีพ    ที่ผิดกฎหมาย รวมไม่ถึงไม่มีติดตามพฤติกรรมวัยรุ่น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452843" y="4293096"/>
            <a:ext cx="8166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452846" y="4437112"/>
            <a:ext cx="253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สถานภาพและโครงสร้าง</a:t>
            </a:r>
          </a:p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ของครอบครัว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77657" y="4521894"/>
            <a:ext cx="538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ความแตกร้าวของครอบครัวที่มีพ่อหรือแม่คนเดียว การหย่าร้างการทะเลาะวิวาท ทำให้ขาดความรักความสัมพันธ์ที่ดีต่อสมาชิกในครอบครัว ความแออัด คับแคบของบ้านที่อยู่ร่วมกันก็เป็นโอกาสเสี่ยงต่อพฤติกรรมทางเพศของบุคคลในครอบครัวได้</a:t>
            </a:r>
          </a:p>
        </p:txBody>
      </p:sp>
      <p:pic>
        <p:nvPicPr>
          <p:cNvPr id="2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19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452843" y="1196752"/>
            <a:ext cx="816610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มาตรฐานในการอบรมเลี้ยงดูของครอบครัว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2846" y="2233294"/>
            <a:ext cx="2534978" cy="3787994"/>
          </a:xfrm>
          <a:prstGeom prst="rect">
            <a:avLst/>
          </a:prstGeom>
          <a:solidFill>
            <a:srgbClr val="DD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987824" y="2233294"/>
            <a:ext cx="5631127" cy="3787994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518496" y="3421426"/>
            <a:ext cx="8166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987824" y="2233294"/>
            <a:ext cx="0" cy="23762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67370" y="2679303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ค่านิยมทางเพศของพ่อแม่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78415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ศาสนากับการเลี้ยงดู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077657" y="2331724"/>
            <a:ext cx="5382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ส่งเสริมค่านิยมทางเพศที่ถูกต้องให้แก่บุตรจึงเป็นสิ่งที่สำคัญ เช่น การให้ความรู้ในเรื่องเพศ จะช่วยทำให้เด็กเกิดความเข้าใจที่ถูกต้องและสามารถประพฤติตนได้อย่างเหมาะสม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054773" y="3585790"/>
            <a:ext cx="5405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การอบรมเลี้ยงดูบุตรด้วยแนวทางของศาสนา นอกจากจะทำให้เป็นคนดีแล้วยังใช้เป็นแนวทางในการดำรงชีวิตที่ถูกต้องเหมาะสมในอนาคต เช่น ความเชื่อในการทำความดีละเว้นความชั่ว การละเว้นการล่วงละเมิดทางเพศ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452843" y="4725144"/>
            <a:ext cx="81661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452846" y="5127575"/>
            <a:ext cx="253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แบบแผนการอบรมเลี้ยงดู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77657" y="4953942"/>
            <a:ext cx="538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แต่ละครอบครัวมีแบบแผนการอบรมเลี้ยงดูที่แตกต่างกัน การอบรมสั่งสอนที่เข้มงวดและติดตามดูพฤติกรรมวัยรุ่นจนรู้สึกว่าถูกควบคุมมากจนเกินไป จะทำให้เกิดความคับข้องใจลำบากใจ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6" y="1700808"/>
            <a:ext cx="3615098" cy="432048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173216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ความสัมพันธ์ในครอบครัว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92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452843" y="1923219"/>
            <a:ext cx="8367629" cy="2081845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ปัจจัยด้านเพื่อน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3" y="1340768"/>
            <a:ext cx="543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เพื่อนมีอิทธิพลต่อพฤติกรรมทางเพศ 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1" y="2636912"/>
            <a:ext cx="811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วัยรุ่นจะคบเพื่อนอยู่ในรุ่นราวคราวเดียวกัน มีทัศนคติค่านิยมที่เหมือนกัน การต้องการให้เป็นที่ยอมรับ การกลัวเพื่อนทอดทิ้งไม่ให้ร่วมกลุ่ม ทำให้วัยรุ่นต้องยอมรับและปรับตัว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ความสัมพันธ์ระหว่างเพื่อนมีผลต่อพฤติกรรมทางเพศต่างๆ ได้ เช่น การรวมตัวกันดื่มสุรา การใช้สารเสพติดแล้วก่อปัญหาอาชญากรรมทางเพศ โดยล่วงละเมิดทางเพศ พฤติกรรมเบี่ยงเบนทางเพศ เป็นต้น</a:t>
            </a:r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461688" y="1937767"/>
            <a:ext cx="3822279" cy="57606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52365" y="1988840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ความสัมพันธ์ระหว่างเพื่อนเพศเดียวกัน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40709" y="4157464"/>
            <a:ext cx="8367629" cy="2081845"/>
          </a:xfrm>
          <a:prstGeom prst="rect">
            <a:avLst/>
          </a:prstGeom>
          <a:solidFill>
            <a:srgbClr val="E6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27417" y="4871157"/>
            <a:ext cx="8116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ความสัมพันธ์ระหว่างเพื่อนต่างเพศ มีทั้งคบหาเป็นเพื่อนฝูงชอบพอกันในฐานะเพื่อน และการคบหาชอบพอกันในฐานะคนรัก      ซึ่งเป็นความสัมพันธ์ที่สำคัญมากที่สุดในวัยรุ่น การวางตัว การเห็นคุณค่าในตนเอง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การสร้างสัมพันธภาพที่ดี จะสามารถช่วยในการแก้ไขปัญหา และป้องกันตนเองในเรื่องพฤติกรรมทางเพศได้ เช่น การไม่คิดล่วงละเมิดทางเพศด้วยวาจาการจับเนื้อต้องตัว เป็นต้น</a:t>
            </a:r>
          </a:p>
        </p:txBody>
      </p:sp>
      <p:sp>
        <p:nvSpPr>
          <p:cNvPr id="25" name="รูปห้าเหลี่ยม 24"/>
          <p:cNvSpPr/>
          <p:nvPr/>
        </p:nvSpPr>
        <p:spPr>
          <a:xfrm>
            <a:off x="449554" y="4172012"/>
            <a:ext cx="3822279" cy="57606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40231" y="4223085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ความสัมพันธ์ระหว่างเพื่อนต่างเพศ</a:t>
            </a:r>
            <a:endParaRPr lang="th-TH" sz="24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6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97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ปัจจัยด้านสังคมและวัฒนธรรม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ectangle 27"/>
          <p:cNvSpPr/>
          <p:nvPr/>
        </p:nvSpPr>
        <p:spPr>
          <a:xfrm>
            <a:off x="363982" y="2204864"/>
            <a:ext cx="8291956" cy="4104456"/>
          </a:xfrm>
          <a:prstGeom prst="rect">
            <a:avLst/>
          </a:prstGeom>
          <a:solidFill>
            <a:schemeClr val="bg1"/>
          </a:solidFill>
          <a:ln w="12700">
            <a:solidFill>
              <a:srgbClr val="FFCC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"/>
          <p:cNvSpPr/>
          <p:nvPr/>
        </p:nvSpPr>
        <p:spPr>
          <a:xfrm>
            <a:off x="363982" y="1641574"/>
            <a:ext cx="8291956" cy="563290"/>
          </a:xfrm>
          <a:prstGeom prst="rect">
            <a:avLst/>
          </a:prstGeom>
          <a:solidFill>
            <a:schemeClr val="bg1"/>
          </a:solidFill>
          <a:ln w="12700">
            <a:solidFill>
              <a:srgbClr val="FFCC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1"/>
          <p:cNvSpPr/>
          <p:nvPr/>
        </p:nvSpPr>
        <p:spPr>
          <a:xfrm>
            <a:off x="1298254" y="1698486"/>
            <a:ext cx="642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ปัจจัยด้านสังคมและวัฒนธรรมที่ส่งผลต่อพฤติกรรมทางเพศของวัยรุ่น มีดังนี้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2123728" y="2420889"/>
            <a:ext cx="4608511" cy="631690"/>
            <a:chOff x="2123728" y="2420889"/>
            <a:chExt cx="4608511" cy="631690"/>
          </a:xfrm>
        </p:grpSpPr>
        <p:grpSp>
          <p:nvGrpSpPr>
            <p:cNvPr id="19" name="Group 12"/>
            <p:cNvGrpSpPr/>
            <p:nvPr/>
          </p:nvGrpSpPr>
          <p:grpSpPr>
            <a:xfrm>
              <a:off x="2123728" y="2420889"/>
              <a:ext cx="4608511" cy="631690"/>
              <a:chOff x="504987" y="2492896"/>
              <a:chExt cx="4608511" cy="772931"/>
            </a:xfrm>
          </p:grpSpPr>
          <p:sp>
            <p:nvSpPr>
              <p:cNvPr id="20" name="Rectangle 13"/>
              <p:cNvSpPr/>
              <p:nvPr/>
            </p:nvSpPr>
            <p:spPr>
              <a:xfrm>
                <a:off x="654363" y="2492896"/>
                <a:ext cx="4459135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9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022388" y="2564904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กลุ่มเพื่อน การคบเพื่อนดีย่อมนำไปสู่สิ่งที่ดี</a:t>
              </a:r>
            </a:p>
          </p:txBody>
        </p:sp>
        <p:sp>
          <p:nvSpPr>
            <p:cNvPr id="52" name="Oval 20"/>
            <p:cNvSpPr/>
            <p:nvPr/>
          </p:nvSpPr>
          <p:spPr>
            <a:xfrm>
              <a:off x="2250393" y="2562188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๑</a:t>
              </a:r>
            </a:p>
          </p:txBody>
        </p:sp>
      </p:grpSp>
      <p:grpSp>
        <p:nvGrpSpPr>
          <p:cNvPr id="53" name="กลุ่ม 52"/>
          <p:cNvGrpSpPr/>
          <p:nvPr/>
        </p:nvGrpSpPr>
        <p:grpSpPr>
          <a:xfrm>
            <a:off x="2123728" y="3140968"/>
            <a:ext cx="4608511" cy="631690"/>
            <a:chOff x="2123728" y="2420889"/>
            <a:chExt cx="4608511" cy="631690"/>
          </a:xfrm>
        </p:grpSpPr>
        <p:grpSp>
          <p:nvGrpSpPr>
            <p:cNvPr id="54" name="Group 12"/>
            <p:cNvGrpSpPr/>
            <p:nvPr/>
          </p:nvGrpSpPr>
          <p:grpSpPr>
            <a:xfrm>
              <a:off x="2123728" y="2420889"/>
              <a:ext cx="4608511" cy="631690"/>
              <a:chOff x="504987" y="2492896"/>
              <a:chExt cx="4608511" cy="772931"/>
            </a:xfrm>
          </p:grpSpPr>
          <p:sp>
            <p:nvSpPr>
              <p:cNvPr id="57" name="Rectangle 13"/>
              <p:cNvSpPr/>
              <p:nvPr/>
            </p:nvSpPr>
            <p:spPr>
              <a:xfrm>
                <a:off x="654363" y="2492896"/>
                <a:ext cx="4459135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8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022388" y="2564904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ฐานะทางเศรษฐกิจ</a:t>
              </a:r>
            </a:p>
          </p:txBody>
        </p:sp>
        <p:sp>
          <p:nvSpPr>
            <p:cNvPr id="56" name="Oval 20"/>
            <p:cNvSpPr/>
            <p:nvPr/>
          </p:nvSpPr>
          <p:spPr>
            <a:xfrm>
              <a:off x="2250393" y="2562188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2110080" y="3847400"/>
            <a:ext cx="4608511" cy="631690"/>
            <a:chOff x="2123728" y="2420889"/>
            <a:chExt cx="4608511" cy="631690"/>
          </a:xfrm>
        </p:grpSpPr>
        <p:grpSp>
          <p:nvGrpSpPr>
            <p:cNvPr id="60" name="Group 12"/>
            <p:cNvGrpSpPr/>
            <p:nvPr/>
          </p:nvGrpSpPr>
          <p:grpSpPr>
            <a:xfrm>
              <a:off x="2123728" y="2420889"/>
              <a:ext cx="4608511" cy="631690"/>
              <a:chOff x="504987" y="2492896"/>
              <a:chExt cx="4608511" cy="772931"/>
            </a:xfrm>
          </p:grpSpPr>
          <p:sp>
            <p:nvSpPr>
              <p:cNvPr id="63" name="Rectangle 13"/>
              <p:cNvSpPr/>
              <p:nvPr/>
            </p:nvSpPr>
            <p:spPr>
              <a:xfrm>
                <a:off x="654363" y="2492896"/>
                <a:ext cx="4459135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3022388" y="2564904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บรรทัดฐานสังคมและวัฒนธรรม</a:t>
              </a:r>
            </a:p>
          </p:txBody>
        </p:sp>
        <p:sp>
          <p:nvSpPr>
            <p:cNvPr id="62" name="Oval 20"/>
            <p:cNvSpPr/>
            <p:nvPr/>
          </p:nvSpPr>
          <p:spPr>
            <a:xfrm>
              <a:off x="2250393" y="2562188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</p:grpSp>
      <p:grpSp>
        <p:nvGrpSpPr>
          <p:cNvPr id="65" name="กลุ่ม 64"/>
          <p:cNvGrpSpPr/>
          <p:nvPr/>
        </p:nvGrpSpPr>
        <p:grpSpPr>
          <a:xfrm>
            <a:off x="2110080" y="4567479"/>
            <a:ext cx="4608511" cy="631690"/>
            <a:chOff x="2123728" y="2420889"/>
            <a:chExt cx="4608511" cy="631690"/>
          </a:xfrm>
        </p:grpSpPr>
        <p:grpSp>
          <p:nvGrpSpPr>
            <p:cNvPr id="66" name="Group 12"/>
            <p:cNvGrpSpPr/>
            <p:nvPr/>
          </p:nvGrpSpPr>
          <p:grpSpPr>
            <a:xfrm>
              <a:off x="2123728" y="2420889"/>
              <a:ext cx="4608511" cy="631690"/>
              <a:chOff x="504987" y="2492896"/>
              <a:chExt cx="4608511" cy="772931"/>
            </a:xfrm>
          </p:grpSpPr>
          <p:sp>
            <p:nvSpPr>
              <p:cNvPr id="69" name="Rectangle 13"/>
              <p:cNvSpPr/>
              <p:nvPr/>
            </p:nvSpPr>
            <p:spPr>
              <a:xfrm>
                <a:off x="654363" y="2492896"/>
                <a:ext cx="4459135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022388" y="2564904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สถานบันเทิง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8" name="Oval 20"/>
            <p:cNvSpPr/>
            <p:nvPr/>
          </p:nvSpPr>
          <p:spPr>
            <a:xfrm>
              <a:off x="2250393" y="2562188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</p:grpSp>
      <p:grpSp>
        <p:nvGrpSpPr>
          <p:cNvPr id="71" name="กลุ่ม 70"/>
          <p:cNvGrpSpPr/>
          <p:nvPr/>
        </p:nvGrpSpPr>
        <p:grpSpPr>
          <a:xfrm>
            <a:off x="2110080" y="5317590"/>
            <a:ext cx="4608511" cy="631690"/>
            <a:chOff x="2123728" y="2420889"/>
            <a:chExt cx="4608511" cy="631690"/>
          </a:xfrm>
        </p:grpSpPr>
        <p:grpSp>
          <p:nvGrpSpPr>
            <p:cNvPr id="74" name="Group 12"/>
            <p:cNvGrpSpPr/>
            <p:nvPr/>
          </p:nvGrpSpPr>
          <p:grpSpPr>
            <a:xfrm>
              <a:off x="2123728" y="2420889"/>
              <a:ext cx="4608511" cy="631690"/>
              <a:chOff x="504987" y="2492896"/>
              <a:chExt cx="4608511" cy="772931"/>
            </a:xfrm>
          </p:grpSpPr>
          <p:sp>
            <p:nvSpPr>
              <p:cNvPr id="77" name="Rectangle 13"/>
              <p:cNvSpPr/>
              <p:nvPr/>
            </p:nvSpPr>
            <p:spPr>
              <a:xfrm>
                <a:off x="654363" y="2492896"/>
                <a:ext cx="4459135" cy="772931"/>
              </a:xfrm>
              <a:prstGeom prst="rect">
                <a:avLst/>
              </a:prstGeom>
              <a:solidFill>
                <a:srgbClr val="FFF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8" name="Pentagon 14"/>
              <p:cNvSpPr/>
              <p:nvPr/>
            </p:nvSpPr>
            <p:spPr>
              <a:xfrm>
                <a:off x="504987" y="2634133"/>
                <a:ext cx="720080" cy="490452"/>
              </a:xfrm>
              <a:prstGeom prst="homePlat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022388" y="2548523"/>
              <a:ext cx="3515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สื่อมวลชน เช่น สื่อสิ่งพิมพ์ วิทยุ โทรทัศน์ สื่อ </a:t>
              </a:r>
              <a:r>
                <a:rPr lang="en-US" sz="2000" b="1" dirty="0">
                  <a:latin typeface="TH Sarabun New" pitchFamily="34" charset="-34"/>
                  <a:cs typeface="TH Sarabun New" pitchFamily="34" charset="-34"/>
                </a:rPr>
                <a:t>IT</a:t>
              </a:r>
              <a:endParaRPr lang="th-TH" sz="2000" dirty="0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76" name="Oval 20"/>
            <p:cNvSpPr/>
            <p:nvPr/>
          </p:nvSpPr>
          <p:spPr>
            <a:xfrm>
              <a:off x="2250393" y="2562188"/>
              <a:ext cx="350223" cy="349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๕</a:t>
              </a:r>
            </a:p>
          </p:txBody>
        </p:sp>
      </p:grpSp>
      <p:pic>
        <p:nvPicPr>
          <p:cNvPr id="4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91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6423" y="980728"/>
            <a:ext cx="8666057" cy="1512168"/>
          </a:xfrm>
          <a:prstGeom prst="rect">
            <a:avLst/>
          </a:prstGeom>
          <a:solidFill>
            <a:srgbClr val="FF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Rectangle 3"/>
          <p:cNvSpPr/>
          <p:nvPr/>
        </p:nvSpPr>
        <p:spPr>
          <a:xfrm>
            <a:off x="452843" y="208154"/>
            <a:ext cx="7287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แนวทางการป้องกันความเสี่ยงต่อการมีพฤติกรรมทางเพศที่ไม่เหมาะสม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สี่เหลี่ยมผืนผ้า 1"/>
          <p:cNvSpPr/>
          <p:nvPr/>
        </p:nvSpPr>
        <p:spPr>
          <a:xfrm>
            <a:off x="452843" y="1196752"/>
            <a:ext cx="8203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วัฒนธรรมและค่านิยมทางเพศของสังคมไทย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เป็นกลไกสำคัญที่สามารถป้องกันความเสี่ยงต่อการมีพฤติกรรมทางเพศที่ไม่เหมาะสมได้ เช่น การรักษาความเป็นกุลสตรี รู้จักรักนวลสงวนตัว ไม่แสดงออกเรื่องเพศจนเกินงาม การเป็นสุภาพบุรุษด้วยการให้เกียรติต่อสุภาพสตรี ไม่ล่วงเกินเพศหญิง เป็นต้น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26422" y="2996952"/>
            <a:ext cx="8666057" cy="3312368"/>
          </a:xfrm>
          <a:prstGeom prst="rect">
            <a:avLst/>
          </a:prstGeom>
          <a:solidFill>
            <a:srgbClr val="FF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2842" y="3210649"/>
            <a:ext cx="82030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ตนเอง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มีความสำคัญต่อการป้องกันความเสี่ยงต่อการมีพฤติกรรมทางเพศที่ไม่เหมาะสม โดยมีแนวทางปฏิบัติในการป้องกัน ดังนี้</a:t>
            </a:r>
          </a:p>
          <a:p>
            <a:pPr marL="285750" indent="-285750">
              <a:buFont typeface="Arial" pitchFamily="34" charset="0"/>
              <a:buChar char="•"/>
            </a:pP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การฝึกทักษะควบคุม และการจัดการอารมณ์รวมถึงความคิดของตนเอง ไม่</a:t>
            </a:r>
            <a:r>
              <a:rPr lang="th-TH" sz="1800" b="1" dirty="0" err="1">
                <a:latin typeface="TH Sarabun New" pitchFamily="34" charset="-34"/>
                <a:cs typeface="TH Sarabun New" pitchFamily="34" charset="-34"/>
              </a:rPr>
              <a:t>หมกหมุ่น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อยู่กับเรื่องเพศมากจนเกินไป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แต่งกายให้รัดกุม เรียบร้อยถูกกาลเทศะ ไม่ล่อแหลม หรือรัดรูปจนเกินไป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ควรยึดถือปฏิบัติว่า “ไม่รับ ไม่ทดลอง ไม่ใช้” สารเคมีกระตุ้นอารมณ์ทางเพศทุกชนิด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หลีกเลี่ยงการเที่ยวสถานบันเทิงที่เป็นแหล่งบริการอบายมุขต่างๆ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เห็นคุณค่าในตนเองต่อพฤติกรรมทางเพศ เช่น การยอมรับสถานะทางเพศของตนและผู้อื่น โดยการแสดงพฤติกรรมที่เหมาะสม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ศึกษาหาความรู้เกี่ยวกับเรื่องเพศ เพราะความรู้เรื่องเพศ จะเป็นแนวทางในการป้องกันพฤติกรรมทางเพศที่ไม่เหมาะสมได้</a:t>
            </a:r>
          </a:p>
        </p:txBody>
      </p: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15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6422" y="764704"/>
            <a:ext cx="8666057" cy="4176464"/>
          </a:xfrm>
          <a:prstGeom prst="rect">
            <a:avLst/>
          </a:prstGeom>
          <a:solidFill>
            <a:srgbClr val="FF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842" y="960110"/>
            <a:ext cx="8203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.</a:t>
            </a:r>
            <a:r>
              <a:rPr lang="th-TH" sz="2400" b="1" dirty="0">
                <a:solidFill>
                  <a:srgbClr val="FF6699"/>
                </a:solidFill>
                <a:latin typeface="TH Sarabun New" pitchFamily="34" charset="-34"/>
                <a:cs typeface="TH Sarabun New" pitchFamily="34" charset="-34"/>
              </a:rPr>
              <a:t>สิ่งแวดล้อม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นับเป็นอีกปัจจัยหนึ่งที่อาจก่อให้เกิดพฤติกรรมทางเพศที่ไม่เหมาะสม ซึ่งแนวทางการป้องกันความเสี่ยงต่อการมีพฤติกรรมทางเพศที่     ไม่เหมาะสมมี ดังนี้</a:t>
            </a:r>
          </a:p>
          <a:p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สร้างสัมพันธภาพที่ดีระหว่างสมาชิกในครอบครัว ด้วยการทำกิจกรรมร่วมกัน โดยจะทำให้เกิดความรัก ความไว้วางใจซึ่งกันและกัน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เลือกคบเพื่อนที่ดี ไม่นำพาไปในทางอบายมุข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หลีกเลี่ยงสถานที่ที่อาจก่อให้เกิดอันตรายทางเพศ เช่น การอยู่ในที่ลับตาคน การไปค้างคืนกับเพื่อนโดยที่ไม่ได้บอกพ่อแม่      ครูอาจารย์ หรือไม่มีผู้ใหญ่คอยดูแล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ฝึกการใช้ทักษะต่างๆ เช่น ทักษะปฏิเสธ ทักษะการต่อรอง ทักษะการป้องกันตัว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เลือกบริโภคสื่อที่เหมาะสมกับตนเอง โดยการศึกษาข้อดี ข้อเสียของการใช้สื่อแต่ละประเภท และควรคำนึงถึงความปลอดภัยในการใช้สื่อ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ระมัดระวังและหลีกเลี่ยงการดูสื่อลามกทุกประเภท เพราะเป็นการกระตุ้นอารมณ์ทางเพศได้</a:t>
            </a:r>
          </a:p>
        </p:txBody>
      </p:sp>
      <p:grpSp>
        <p:nvGrpSpPr>
          <p:cNvPr id="5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6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7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69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2915816" y="1600573"/>
            <a:ext cx="6228185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83768" y="980728"/>
            <a:ext cx="6214589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พฤติกรรมทางเพศและการดำเนินชีวิต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316299"/>
            <a:ext cx="7570720" cy="776997"/>
            <a:chOff x="601680" y="5537211"/>
            <a:chExt cx="7570720" cy="776997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53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5975654"/>
              <a:ext cx="75490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วิเคราะห์อิทธิพลครอบครัว เพื่อน สังคม และวัฒนธรรมที่มีผลต่อพฤติกรรมทางเพศและการดำเนินชีวิตได้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๓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4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10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การเจริญเติบโตและพัฒนาการทางเพศของวัยรุ่น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95536" y="1052736"/>
            <a:ext cx="8367629" cy="1001725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1"/>
          <p:cNvSpPr/>
          <p:nvPr/>
        </p:nvSpPr>
        <p:spPr>
          <a:xfrm>
            <a:off x="530079" y="1205461"/>
            <a:ext cx="8091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วัยรุ่นเป็นช่วงวัยที่สำคัญที่สุด เพราะเป็นวัยเชื่อมต่อระหว่างวัยเด็กกับวัยผู้ใหญ่ เรียกได้ว่า เป็นวัยหัวเลี้ยวหัวต่อของชีวิต และเริ่ม   มีการเปลี่ยนแปลงทางด้านร่างกาย อารมณ์ สังคม และสติปัญญา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388185" y="2132856"/>
            <a:ext cx="8367629" cy="1001725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0079" y="2310552"/>
            <a:ext cx="8083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วัยรุ่น เป็นวัยที่มีอายุระหว่าง ๑๓-๒๐ ปี และมีภาวการณ์เจริญเติบโตเร็ว มีความกระตือรือร้น มีความสามารถเพิ่มขึ้นหลายอย่าง สนใจผู้อื่นและสนใจในเรื่องความแตกต่างทางบุคลิกภาพมากขึ้น</a:t>
            </a:r>
          </a:p>
        </p:txBody>
      </p:sp>
      <p:grpSp>
        <p:nvGrpSpPr>
          <p:cNvPr id="9" name="Group 1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tongchai.cha\Desktop\TOM\Private\infor\infographic33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36" y="2927415"/>
            <a:ext cx="3876128" cy="38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6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2846" y="2276872"/>
            <a:ext cx="5559314" cy="3744416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การเปลี่ยนแปลงหรือพัฒนาการทางร่างกาย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403484"/>
            <a:ext cx="8203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เมื่อเด็กหญิงมีอายุย่างเข้า ๑๓-๑๕ ปี หรือเด็กชายมีอายุย่างเข้า ๑๔-๑๗ ปี นับได้ว่าย่างเข้าสู่วัยรุ่นหรือวัยแตกเนื้อหนุ่มสาว ซึ่งจะมีการเปลี่ยนแปลงทางร่างกายที่สำคัญ 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3362" y="2348880"/>
            <a:ext cx="52712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เพศชาย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เพศชายจะเจริญเติบโตเข้าสู่ระยะวัยรุ่นช้ากว่าเพศหญิง ๑-๒ ปี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พศชายย่างเข้าสู่วัยรุ่นร่างกายจะมีการเปลี่ยนแปลงอย่างรวดเร็วในตอนต้นและลดอัตราการเจริญเติบโตให้ช้าล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เมื่อเข้าสู่ระยะวัยรุ่นตอนปลาย จะเกิดการเปลี่ยนแปลงทางร่างกายของวัยรุ่นชาย คือ ร่างกายจะขยายใหญ่และสูงขึ้นอย่างเห็นได้ชัด แขนขายาวและใหญ่ขึ้น      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นํ้า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หนักและส่วนสูงจะเพิ่มขึ้นอย่างรวดเร็ว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เมื่อมีอายุประมาณ ๑๗-๑๙ ปี หลังจากนี้ส่วนสูงอาจเพิ่มอีกเพียงเล็กน้อยมีกล้ามเนื้อมากขึ้นและแข็งแรงขึ้น ไหล่กว้างขึ้น ทำให้ดูแกร่งสมเป็นชาย มีขนขึ้นตามบริเวณ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หัวหน่าว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อวัยวะเพศ และรักแร้มีขนตามแขนและหน้าแข้ง หนวดเคราเริ่มหยาบขึ้น เสียงจะห้าวขึ้นอวัยวะเพศมีขนาดใหญ่ขึ้น และสามารถผลิตเซลล์สืบพันธุ์หรืออสุจิ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12160" y="2276872"/>
            <a:ext cx="2643778" cy="3744416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tongchai.cha\Desktop\TOM\Private\infor\infographic38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7"/>
          <a:stretch/>
        </p:blipFill>
        <p:spPr bwMode="auto">
          <a:xfrm>
            <a:off x="6047117" y="1000810"/>
            <a:ext cx="2047398" cy="62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2846" y="1268760"/>
            <a:ext cx="5559314" cy="432048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593362" y="1340768"/>
            <a:ext cx="527128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เพศหญิง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เพศหญิงจะมีการเจริญเติบโตและพัฒนาการเร็วกว่าเพศชายประมาณ ๒ ปีร่างกายมีการเปลี่ยนแปลงอย่างรวดเร็วและค่อยๆ ลดอัตราการเปลี่ยนแปลง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เมื่อเข้าสู่วัยรุ่นตอนปลายเช่นเดียวกับวัยรุ่นชาย ในระยะนี้ลักษณะและขนาดของอวัยวะต่างๆ จะใกล้เคียงกับผู้ใหญ่ มีการเปลี่ยนแปลงทางร่างกายภายนอกหลายอย่าง คือ แขนขายาวขึ้น มือใหญ่ขึ้น สะโพกขยายออก เต้านมเจริญเติบโตขึ้น มีขนขึ้นตามบริเวณ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หัวหน่าว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อวัยวะเพศ และรักแร้ ร่างกายจะสูงขึ้นอย่างรวดเร็ว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เมื่ออายุประมาณ ๑๔ ปี และสูงขึ้นอีกเล็กน้อยหลังจากอายุ ๑๕ ปี และจะมีความสูงคงที่เมื่ออายุ ๑๗-๑๘ ปี กล้ามเนื้อและกระดูกจะแข็งแรง อวัยวะต่างๆ สามารถทำงานได้ดีและมีประสิทธิภาพ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วนการเปลี่ยนแปลงทางร่างกายภายในนั้นต่อมเพศจะหลั่งฮอร์โมนออกมากระตุ้นให้รังไข่เจริญเติบโตและสุกเกิดการตกไข่และมีประจำเดือนหรือระดูซึ่งแสดงถึงการย่างเข้าสู่วัยรุ่นของเพศหญิง เพราะการมีประจำเดือนเป็นการแสดงออกถึงวุฒิภาวะทางเพศที่เจริญเต็มที่บ่งบอกถึงความพร้อมต่อการตั้งครรภ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12160" y="1268760"/>
            <a:ext cx="2643778" cy="4320480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tongchai.cha\Desktop\TOM\Private\infor\infographic38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2" t="-4276" r="22914" b="4276"/>
          <a:stretch/>
        </p:blipFill>
        <p:spPr bwMode="auto">
          <a:xfrm>
            <a:off x="6565796" y="-99392"/>
            <a:ext cx="1514826" cy="62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 4"/>
          <p:cNvSpPr/>
          <p:nvPr/>
        </p:nvSpPr>
        <p:spPr>
          <a:xfrm>
            <a:off x="6372200" y="4964836"/>
            <a:ext cx="476904" cy="500138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4"/>
          <p:cNvSpPr/>
          <p:nvPr/>
        </p:nvSpPr>
        <p:spPr>
          <a:xfrm>
            <a:off x="7740352" y="4960343"/>
            <a:ext cx="476904" cy="500138"/>
          </a:xfrm>
          <a:prstGeom prst="rect">
            <a:avLst/>
          </a:prstGeom>
          <a:solidFill>
            <a:srgbClr val="F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96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52843" y="1563179"/>
            <a:ext cx="8367629" cy="2081845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การเปลี่ยนแปลงหรือพัฒนาการทางอารมณ์และจิตใจ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865437"/>
            <a:ext cx="8203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การเปลี่ยนแปลงทางด้านร่างกาย ส่งผลให้อารมณ์และจิตใจของวัยรุ่นเกิดการเปลี่ยนแปลงโดยอาจมีสาเหตุมาจากการวิตกกังวลเรื่องรูปร่างไม่สมส่วน การมีสิวบนใบหน้า อาจถูกเพื่อนล้อเลียนจนเป็นปมด้อย ความอยากรู้อยากเห็นในเรื่องเพศ ต้องการความรักความห่วงใย ความอิสระ จากสาเหตุดังกล่าว ทำให้มีผลกระทบต่ออารมณ์และจิตใจของวัยรุ่นได้ ถ้าหากพ่อแม่ และบุคคลในครอบครัวรู้เท่าทันอารมณ์ ไม่เลี้ยงดูลูกเข้มงวดเกินไป และวัยรุ่นรู้จักการจัดการกับอารมณ์และจิตใจของตนเอง ก็จะส่งผลให้วัยรุ่นมีพัฒนาการทางด้านอารมณ์และจิตใจที่ดีเป็นไปตามพัฒนาการของช่วงวัย</a:t>
            </a:r>
          </a:p>
        </p:txBody>
      </p:sp>
      <p:pic>
        <p:nvPicPr>
          <p:cNvPr id="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28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52843" y="1563179"/>
            <a:ext cx="8367629" cy="2081845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การเปลี่ยนแปลงหรือพัฒนาการทางสังคม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2845" y="1865437"/>
            <a:ext cx="8203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การเปลี่ยนแปลงทางกาย อารมณ์ และความคิดของวัยรุ่นทำให้เกิดการเปลี่ยนแปลงทางสังคมด้วย วัยรุ่นทั้งหญิงและชายจึงรู้จักเลือกคบเพื่อนโดยใช้เหตุผลอื่นเพิ่มขึ้น คือ เลือกคบ เพราะผู้นั้นแจ่มใส ร่าเริง เรียนเก่ง เป็นต้น ความสนใจคบเพื่อนต่างเพศจะเกิดขึ้นในวัยรุ่นหญิงก่อนวัยรุ่นชาย ซึ่งมักสนใจในเด็กชายที่มีอายุมากกว่าตนเอง ความอยากเป็นที่ยอมรับของเพื่อนและกลุ่ม ทำให้พยายามประพฤติในสิ่งที่เพื่อนๆ เห็นชอบ ถ้าผู้ใหญ่เข้าใจภาวะความเจริญเติบโตของวัยรุ่น โดยเฉพาะความพยายามเป็นอิสระจะช่วยให้วัยรุ่นปรับตัวเข้ากับสังคมและสิ่งแวดล้อมได้โดยง่าย</a:t>
            </a:r>
          </a:p>
        </p:txBody>
      </p:sp>
      <p:pic>
        <p:nvPicPr>
          <p:cNvPr id="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37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452843" y="208154"/>
            <a:ext cx="5487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พฤติกรรมทางเพศของวัยรุ่น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0" y="350509"/>
            <a:ext cx="452846" cy="2385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70C0"/>
              </a:solidFill>
            </a:endParaRPr>
          </a:p>
        </p:txBody>
      </p:sp>
      <p:grpSp>
        <p:nvGrpSpPr>
          <p:cNvPr id="9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10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11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การเกิดอารมณ์ทางเพศของวัยรุ่น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2846" y="1403484"/>
            <a:ext cx="8203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อารมณ์ทางเพศของวัยรุ่นทั้งชายและหญิงที่เห็นได้ชัด คือ อารมณ์รักเพศตรงข้าม มีอารมณ์ทางเพศ อยากรู้อยากเห็น อยากลอง     อยากเลียนแบบ หากวัยรุ่นไม่รู้จักครองตนให้ถูกต้อง ขาดความรู้เรื่องเพศที่เหมาะสม ก็อาจก่อให้เกิดปัญหาเรื่องเพศและปัญหาทางสังคม ดังนี้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52843" y="2571291"/>
            <a:ext cx="8367629" cy="2801925"/>
          </a:xfrm>
          <a:prstGeom prst="rect">
            <a:avLst/>
          </a:prstGeom>
          <a:solidFill>
            <a:srgbClr val="FF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4812" y="2915058"/>
            <a:ext cx="7843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การมีเพศสัมพันธ์ก่อนวัยอันควร หรืออาจเรียกพฤติกรรมนี้ว่า “การชิงสุกก่อนห่าม”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การล่อลวง ข่มขืน กระทำชำเรา ซึ่งส่วนใหญ่เกิดกับวัยรุ่นหญิง อาจเกิดโดยการมีพฤติกรรมเสี่ยง เช่น การเที่ยวตามแหล่งบันเทิง การนัดพบผ่านอินเทอร์เน็ต เป็นต้น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โรคติดต่อทางเพศสัมพันธ์ มักเกิดขึ้นจากความผิดพลาดหลังจากมีเพศสัมพันธ์กัน อาจเกิดจากความรู้เท่าไม่ถึงการณ์ และขาดการป้องกัน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ปัญหาพฤติกรรมเบี่ยงเบนทางเพศ พบได้ในเพศชายและเพศหญิง อาจเกิดจากหลายสาเหตุ เช่น การเลี้ยงดูในวัยเด็กอย่างผิดๆ สภาพแวดล้อม และสิ่งยั่วยุต่างๆ ที่ส่งผลให้มีสภาพจิตที่ผิดปกติ เป็นต้น</a:t>
            </a:r>
          </a:p>
        </p:txBody>
      </p:sp>
      <p:pic>
        <p:nvPicPr>
          <p:cNvPr id="1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9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6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27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Rectangle 18"/>
          <p:cNvSpPr/>
          <p:nvPr/>
        </p:nvSpPr>
        <p:spPr>
          <a:xfrm flipH="1">
            <a:off x="452843" y="769980"/>
            <a:ext cx="8691155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Rectangle 27"/>
          <p:cNvSpPr/>
          <p:nvPr/>
        </p:nvSpPr>
        <p:spPr>
          <a:xfrm>
            <a:off x="452846" y="769978"/>
            <a:ext cx="608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การจัดการอารมณ์ทางเพศอย่างเหมาะสม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2845" y="1340768"/>
            <a:ext cx="8203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การจัดการกับอารมณ์ทางเพศนั้นสามารถแบ่งออกเป็น ๓ ระดับ ดังนี้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846" y="1766156"/>
            <a:ext cx="81306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ระดับที่ ๑ การควบคุมอารมณ์ทางเพศ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การควบคุมจิตใจของตนเอง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การหลีกเลี่ยงจากสิ่งเร้าหรือสิ่งยั่วยุ</a:t>
            </a:r>
          </a:p>
          <a:p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ระดับที่ ๒ การเบี่ยงเบนอารมณ์ทางเพศ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พยายามหมั่นศึกษาเล่าเรียน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การเข้าร่วมเป็นสมาชิกของสมาคมหรือชมรมต่างๆ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ช่วยเหลือและบำเพ็ญประโยชน์แก่สาธารณะ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ใช้เวลาว่างในการออกกำลังกายด้วยการเล่นกีฬาต่างๆ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มีความสนใจเรื่องศิลปะและดนตรี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มีเวลาในการพักผ่อนและนันทนาการบ้างตามสมควร</a:t>
            </a:r>
          </a:p>
          <a:p>
            <a:endParaRPr lang="th-TH" sz="20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0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ระดับที่ ๓  การปลดปล่อยหรือระบายอารมณ์ทางเพศ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เมื่อมีความต้องการทางเพศก็ย่อมเกิดอารมณ์  เมื่ออยู่ตามลำพังโดดเดี่ยวก็พยายามหาทางระบายออกเพื่อเป็นการตอบสนอง ความต้องการทางเพศ วัยรุ่นส่วนมากมักปฏิบัติตนโดยการสำเร็จความใคร่ด้วยตนเอง การทำเช่นนี้ ไม่ถือว่าเป็นความผิดปกติทางร่างกายและจิตใจ การระบายอารมณ์ทางเพศจะต้องไม่ส่งผลกระทบต่อผู้อื่น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798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2853</Words>
  <Application>Microsoft Office PowerPoint</Application>
  <PresentationFormat>นำเสนอทางหน้าจอ (4:3)</PresentationFormat>
  <Paragraphs>169</Paragraphs>
  <Slides>19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5" baseType="lpstr">
      <vt:lpstr>Cordia New</vt:lpstr>
      <vt:lpstr>TH Sarabun New</vt:lpstr>
      <vt:lpstr>Arial</vt:lpstr>
      <vt:lpstr>Calibri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Taksaporn Seemek</cp:lastModifiedBy>
  <cp:revision>135</cp:revision>
  <dcterms:created xsi:type="dcterms:W3CDTF">2017-01-04T07:55:06Z</dcterms:created>
  <dcterms:modified xsi:type="dcterms:W3CDTF">2022-06-09T04:01:39Z</dcterms:modified>
</cp:coreProperties>
</file>