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84" r:id="rId2"/>
    <p:sldId id="483" r:id="rId3"/>
    <p:sldId id="377" r:id="rId4"/>
    <p:sldId id="305" r:id="rId5"/>
    <p:sldId id="378" r:id="rId6"/>
    <p:sldId id="452" r:id="rId7"/>
    <p:sldId id="379" r:id="rId8"/>
    <p:sldId id="380" r:id="rId9"/>
    <p:sldId id="381" r:id="rId10"/>
    <p:sldId id="382" r:id="rId11"/>
    <p:sldId id="453" r:id="rId12"/>
    <p:sldId id="454" r:id="rId13"/>
    <p:sldId id="314" r:id="rId14"/>
    <p:sldId id="383" r:id="rId15"/>
    <p:sldId id="384" r:id="rId16"/>
    <p:sldId id="318" r:id="rId17"/>
    <p:sldId id="385" r:id="rId18"/>
    <p:sldId id="386" r:id="rId1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TH Sarabun New" panose="020B0500040200020003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FFEFF7"/>
    <a:srgbClr val="FFFF99"/>
    <a:srgbClr val="FF3399"/>
    <a:srgbClr val="FF9933"/>
    <a:srgbClr val="FFF2D9"/>
    <a:srgbClr val="FFE1FF"/>
    <a:srgbClr val="FFCCCC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7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322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ค่านิยมทางเพศตามวัฒนธรรมของวัยรุ่น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ค่านิยมทางเพศตามสังคมและวัฒนธรรมไทย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452846" y="1844824"/>
            <a:ext cx="446746" cy="432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9592" y="1844824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บรรทัดฐานทางครอบครัวและสังคม</a:t>
            </a:r>
            <a:endParaRPr lang="th-TH" sz="24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452846" y="2708920"/>
            <a:ext cx="8203093" cy="180020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27"/>
          <p:cNvSpPr/>
          <p:nvPr/>
        </p:nvSpPr>
        <p:spPr>
          <a:xfrm>
            <a:off x="757486" y="3020759"/>
            <a:ext cx="7629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ค่านิยมทางเพศตามสังคมและวัฒนธรรมไทยในอดีตมีความแตกต่างจากในปัจจุบันอย่างเห็นได้ชัด เนื่องจากในอดีตบุตรหลานจะถูกปลูกฝังโดยการอบรมเลี้ยงดูให้เคารพเชื่อฟังคำสั่งสอนของบิดามารดาอย่างเคร่งครัด วิถีชีวิตตลอดจนวิธีการดำเนินชีวิตจะต้องอยู่ในขอบเขตที่ทางครอบครัวได้วางเอาไว้ รวมทั้งปัจจัยทางสังคมและสภาพแวดล้อมก็ยังไม่เอื้ออำนวยอย่างเช่นในปัจจุบัน ค่านิยมทางเพศในอดีตมีลักษณะ ดังนี้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31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t="27612" r="20177" b="9077"/>
          <a:stretch/>
        </p:blipFill>
        <p:spPr bwMode="auto">
          <a:xfrm>
            <a:off x="1267381" y="332656"/>
            <a:ext cx="6415994" cy="395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36334" r="20211" b="32509"/>
          <a:stretch/>
        </p:blipFill>
        <p:spPr bwMode="auto">
          <a:xfrm>
            <a:off x="1271668" y="4437112"/>
            <a:ext cx="6415994" cy="195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12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วงรี 1"/>
          <p:cNvSpPr/>
          <p:nvPr/>
        </p:nvSpPr>
        <p:spPr>
          <a:xfrm>
            <a:off x="452846" y="404664"/>
            <a:ext cx="446746" cy="432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71600" y="404664"/>
            <a:ext cx="2201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สภาพแวดล้อม</a:t>
            </a:r>
            <a:endParaRPr lang="th-TH" sz="24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452846" y="980728"/>
            <a:ext cx="8203093" cy="180020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27"/>
          <p:cNvSpPr/>
          <p:nvPr/>
        </p:nvSpPr>
        <p:spPr>
          <a:xfrm>
            <a:off x="757486" y="1159584"/>
            <a:ext cx="762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สภาพแวดล้อมในอดีตกับปัจจุบันแตกต่างกันมาก ในปัจจุบันมีสิ่งยั่วยุ สถานบันเทิงเริงรมย์ต่างๆ ศูนย์การค้า ปัญหาสารเสพติด และความรุนแรง ซึ่งส่งผลให้วัยรุ่นอาจใช้ชีวิตที่หลงผิด จนอาจก่อให้เกิดเป็นปัญหาอาชญากรรมทางสังคมได้ ทำให้มีคุณภาพชีวิตที่ไม่ดี ยากจน ไม่มีโอกาสศึกษาต่อ ต้องหาเลี้ยงชีพโดยไม่สุจริต เกิดความฟุ้งเฟ้อเพื่อต้องการให้ตนเองทัดเทียมกับผู้อื่น และในที่สุดก็เกิดค่านิยมทางเพศที่ผิดๆ เช่น การมีความคิดว่า การขายบริการทางเพศเป็นสิ่งที่หารายได้ให้แก่ตนเองได้อย่างรวดเร็ว เป็นต้น</a:t>
            </a:r>
          </a:p>
        </p:txBody>
      </p:sp>
      <p:sp>
        <p:nvSpPr>
          <p:cNvPr id="20" name="วงรี 19"/>
          <p:cNvSpPr/>
          <p:nvPr/>
        </p:nvSpPr>
        <p:spPr>
          <a:xfrm>
            <a:off x="452845" y="3861048"/>
            <a:ext cx="446746" cy="432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71599" y="3861048"/>
            <a:ext cx="2201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สื่อเทคโนโลยี</a:t>
            </a:r>
            <a:endParaRPr lang="th-TH" sz="24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452845" y="4437112"/>
            <a:ext cx="8203093" cy="180020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757485" y="4820959"/>
            <a:ext cx="7629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ก้าวหน้าและรวดเร็วของสื่อเทคโนโลยีอาจเป็นสาเหตุของการทำให้เกิดค่านิยมทางเพศที่ไม่ถูกต้องเนื่องจากวัยรุ่นสามารถติดต่อหรือคบเพื่อนต่างเพศที่ไม่เคยรู้จักกันได้ง่าย เพียงแค่โทรศัพท์หรือใช้อินเทอร์เน็ตเป็นสื่อในการติดต่อกัน หากใช้ในทางที่ไม่เหมาะสมหรือพูดคุยกับบุคคลที่ไม่หวังดีด้วย อาจก่อให้เกิดปัญหาการถูกล่อลวงหรือปัญหาในทางที่ไม่ดีอื่นๆ ตามมา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54329"/>
            <a:ext cx="3432912" cy="199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46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63524" y="188640"/>
            <a:ext cx="8800964" cy="6229763"/>
            <a:chOff x="163524" y="188640"/>
            <a:chExt cx="8800964" cy="6229763"/>
          </a:xfrm>
        </p:grpSpPr>
        <p:pic>
          <p:nvPicPr>
            <p:cNvPr id="21" name="Picture 2" descr="ผลการค้นหารูปภาพสำหรับ สุนทรภู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3866"/>
            <a:stretch/>
          </p:blipFill>
          <p:spPr bwMode="auto">
            <a:xfrm>
              <a:off x="7956376" y="2183274"/>
              <a:ext cx="1008112" cy="423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ผลการค้นหารูปภาพสำหรับ สุนทรภู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3866"/>
            <a:stretch/>
          </p:blipFill>
          <p:spPr bwMode="auto">
            <a:xfrm flipH="1">
              <a:off x="6516216" y="2182201"/>
              <a:ext cx="1440160" cy="423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ผลการค้นหารูปภาพสำหรับ สุนทรภู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5340" b="66296"/>
            <a:stretch/>
          </p:blipFill>
          <p:spPr bwMode="auto">
            <a:xfrm flipH="1">
              <a:off x="163524" y="188641"/>
              <a:ext cx="5344580" cy="423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ผลการค้นหารูปภาพสำหรับ สุนทรภู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24" y="2182202"/>
              <a:ext cx="6352692" cy="423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ผลการค้นหารูปภาพสำหรับ สุนทรภู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5340" b="66296"/>
            <a:stretch/>
          </p:blipFill>
          <p:spPr bwMode="auto">
            <a:xfrm>
              <a:off x="4780030" y="188640"/>
              <a:ext cx="4184458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0496" y="469121"/>
            <a:ext cx="8179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วัฒนธรรมไทยให้ความสำคัญในเรื่องความถูกต้องดีงามในเรื่องเพศ ซึ่งเป็นสิ่งที่สมาชิกในสังคมไทยควรยึดถือปฏิบัติ รวมทั้งการอบรมสั่งสอนถ่ายทอดความเชื่อ และค่านิยมสืบต่อกันมาผ่านสถาบันครอบครัวโดยมีพ่อแม่เป็นผู้คอยสั่งสอน อบรมชี้แนะลูกให้ยึดถือเป็นแนวปฏิบัติในการดำรงชีวิต ดังสุภาษิตสอนหญิงของสุนทรภู่ที่ว่า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9870" y="1766426"/>
            <a:ext cx="52200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“จงรักนวลสงวนงามห้ามใจไว้ 	อย่าหลงใหลจงจำคำที่พร่ำสอน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คิดถึงหน้าบิดาและมารดร 		อย่ารีบร้อนเร็วนักมักไม่ดี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เมื่อสุกงอมหอมหวนจึงควรหล่น 	อยู่กับต้นอย่าให้พรากไปจากที่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อย่าชิงสุกก่อนห่ามไม่งามดี 	เมื่อบุญมีคงจะมาอย่าปรารมภ์”</a:t>
            </a:r>
          </a:p>
        </p:txBody>
      </p:sp>
      <p:grpSp>
        <p:nvGrpSpPr>
          <p:cNvPr id="13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85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787016" y="3543962"/>
            <a:ext cx="7601408" cy="1472719"/>
          </a:xfrm>
          <a:prstGeom prst="rect">
            <a:avLst/>
          </a:prstGeom>
          <a:solidFill>
            <a:srgbClr val="FF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7016" y="1884273"/>
            <a:ext cx="7601408" cy="1472719"/>
          </a:xfrm>
          <a:prstGeom prst="rect">
            <a:avLst/>
          </a:prstGeom>
          <a:solidFill>
            <a:srgbClr val="FF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ค่านิยมทางเพศตามสังคมและวัฒนธรรมท้องถิ่น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987320" y="20608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สังคมและวัฒนธรรมท้องถิ่นจะค่อนข้างยึดถือขนบธรรมเนียมและประเพณีอย่างเคร่งครัด โดยการถ่ายทอดของคนแต่ละรุ่นสืบต่อ ๆ กันมา มีการกำหนดรูปแบบในเรื่องการแต่งงานมีครอบครัวว่าจะต้องดำเนินการให้ถูกต้องตามขนบธรรมเนียม จารีตประเพณี ถ้าหากใครละเมิด เช่น หนีตามกันไป ก็จะถูกประณามจากสังคม หรือไม่มีใครคบหาสมาคมด้วย เป็นต้น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34765" y="3818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วัฒนธรรมท้องถิ่นในชนบท เกิดจากระบบความเชื่อ ความศรัทธา ค่านิยมของบรรพบุรุษแต่ละรุ่นที่สืบต่อกันมา    ซึ่งมีความสำคัญต่อวิถีชีวิตของคนในชุมชนนั้นๆ ทั้งนี้เป็นระบบที่มีความสัมพันธ์กับโครงสร้างทางสังคมของคนในชุมชนให้ดำรงอยู่ร่วมกันอย่างมีความสุข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47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452842" y="3180417"/>
            <a:ext cx="8119589" cy="12566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2841" y="4908609"/>
            <a:ext cx="8119589" cy="12566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3" y="1524232"/>
            <a:ext cx="8119589" cy="12566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ค่านิยมทางเพศตามสังคมและวัฒนธรรมตะวันตก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670227" y="1690914"/>
            <a:ext cx="7718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ปัจจุบันวัฒนธรรมตะวันตกได้เข้ามามีบทบาทและมีอิทธิพลต่อวัฒนธรรมสังคมของไทยมากขึ้น ทั้งนี้เนื่องมาจากเทคโนโลยีและการสื่อสารที่ก้าวหน้า รวดเร็ว ส่งผลทำให้วัยรุ่นมีพฤติกรรมลอกเลียนแบบ และดำเนินชีวิตตามวัฒนธรรมตะวันตก ซึ่งวัฒนธรรมบางอย่างก่อให้เกิดปัญหาทางสังคมมากมาย โดยเฉพาะการมีพฤติกรรมทางเพศที่ไม่เหมาะสม</a:t>
            </a:r>
          </a:p>
        </p:txBody>
      </p:sp>
      <p:sp>
        <p:nvSpPr>
          <p:cNvPr id="14" name="Rectangle 7"/>
          <p:cNvSpPr/>
          <p:nvPr/>
        </p:nvSpPr>
        <p:spPr>
          <a:xfrm>
            <a:off x="547294" y="3369766"/>
            <a:ext cx="8068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การเลียนแบบวัฒนธรรมตะวันตกไม่ว่าจากสื่อภาพยนตร์ หนังสือ หรืออินเทอร์เน็ตก็ตาม ได้ทำให้ขนบธรรมเนียม จารีตประเพณี วัฒนธรรมที่ดีงามของสังคมไทยเปลี่ยนไป วัฒนธรรมบางอย่างส่งผลดี เช่น การกล้าแสดงความคิดเห็น ความขยันและทุ่มเทให้กับงานการมองโลกในด้านบวก การมีแนวคิดที่ดีต่างๆ เป็นต้น</a:t>
            </a:r>
          </a:p>
        </p:txBody>
      </p:sp>
      <p:sp>
        <p:nvSpPr>
          <p:cNvPr id="15" name="Rectangle 8"/>
          <p:cNvSpPr/>
          <p:nvPr/>
        </p:nvSpPr>
        <p:spPr>
          <a:xfrm>
            <a:off x="583039" y="5013176"/>
            <a:ext cx="7989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ขณะที่วัฒนธรรมบางอย่างกลายเป็นตัวอย่างที่ไม่ดี เช่น เสรีภาพในการคบเพื่อนต่างเพศ ซึ่งบางครั้งมีพฤติกรรมเสี่ยงต่อการมีเพศสัมพันธ์ การถูกเนื้อต้องตัวระหว่างชายกับหญิงมีมากขึ้น พฤติกรรมการแสดงออกทางเพศในที่สาธารณะ เช่น การโอบกอด การแต่งกายที่ล่อแหลม กิริยามารยาทที่ไม่เรียบร้อย การแสดงออกอย่างเปิดเผยในเรื่องเพศ หรือการที่วัยรุ่นหญิงบางคนตาม    จีบฝ่ายชาย เป็นต้น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26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1520" y="1700808"/>
            <a:ext cx="8640960" cy="12241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411759" y="1989709"/>
            <a:ext cx="631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การคบเพื่อนต่างเพศอย่างไม่เหมาะสม การออกเที่ยวกลางคืนกับเพื่อนต่างเพศ การแต่งกายดึงดูดเพศตรงข้าม เปิดเผยให้เห็นของสงวนมากเกินไป การมีเพศสัมพันธ์ก่อนแต่งงาน เป็นต้น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9552" y="2060847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ปัญหาเรื่องเพศ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520" y="3068960"/>
            <a:ext cx="8640960" cy="12241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2411758" y="3511750"/>
            <a:ext cx="6336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การมั่วสุมกันในสถานเริงรมย์ การตั้งครรภ์ก่อนวัยอันควรการทำแท้ง การใช้สารเสพติด เป็นต้น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9552" y="3428999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ปัญหาสังคม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391" y="4692411"/>
            <a:ext cx="784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เมื่อไม่อาจสกัดกั้นวัฒนธรรมต่างๆ ที่แพร่กระจายเข้ามาได้ จึงควรเลือกและสร้างค่านิยมในเรื่องเพศที่เหมาะสมกับสภาพสังคมไทย เช่น ลด ละ เลิก การเที่ยวสถานบริการทางเพศ ไม่สำส่อนทางเพศ ไม่คบเพื่อนต่างเพศโดยไม่เลือกหน้า ฝ่ายชายแสดงความเป็นสุภาพบุรุษให้เกียรติไม่ล่วงเกินสุภาพสตรี เป็นต้น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82177" y="548680"/>
            <a:ext cx="7020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อิทธิพลของวัฒนธรรมตะวันตกที่มีต่อพฤติกรรมทางเพศของวัยรุ่นในสังคมไทยพอจะสรุปได้ ดังนี้</a:t>
            </a:r>
          </a:p>
        </p:txBody>
      </p:sp>
      <p:grpSp>
        <p:nvGrpSpPr>
          <p:cNvPr id="1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68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ค่านิยมทางเพศที่ไม่เหมาะสมของวัยรุ่น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452846" y="1270501"/>
            <a:ext cx="800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ค่านิยมทางเพศที่ไม่เหมาะสมของวัยรุ่นนั้นเกิดจากการได้รับอิทธิพลจากวัฒนธรรมตะวันตก ซึ่งก่อให้เกิดผลกระทบต่อการดำเนินชีวิต โดยค่านิยมทางเพศที่ไม่เหมาะสมของวัยรุ่น มีดังนี้</a:t>
            </a:r>
          </a:p>
        </p:txBody>
      </p:sp>
      <p:sp>
        <p:nvSpPr>
          <p:cNvPr id="8" name="Round Same Side Corner Rectangle 3"/>
          <p:cNvSpPr/>
          <p:nvPr/>
        </p:nvSpPr>
        <p:spPr>
          <a:xfrm rot="5400000">
            <a:off x="4494756" y="209918"/>
            <a:ext cx="504056" cy="48815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2"/>
          <p:cNvSpPr/>
          <p:nvPr/>
        </p:nvSpPr>
        <p:spPr>
          <a:xfrm>
            <a:off x="2051721" y="2394146"/>
            <a:ext cx="508576" cy="508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3" name="Rectangle 20"/>
          <p:cNvSpPr/>
          <p:nvPr/>
        </p:nvSpPr>
        <p:spPr>
          <a:xfrm>
            <a:off x="2700757" y="2475675"/>
            <a:ext cx="409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การคบเพื่อนต่างเพศ</a:t>
            </a:r>
          </a:p>
        </p:txBody>
      </p:sp>
      <p:sp>
        <p:nvSpPr>
          <p:cNvPr id="14" name="Round Same Side Corner Rectangle 26"/>
          <p:cNvSpPr/>
          <p:nvPr/>
        </p:nvSpPr>
        <p:spPr>
          <a:xfrm rot="5400000">
            <a:off x="4494756" y="956740"/>
            <a:ext cx="504056" cy="48815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28"/>
          <p:cNvSpPr/>
          <p:nvPr/>
        </p:nvSpPr>
        <p:spPr>
          <a:xfrm>
            <a:off x="2051721" y="3140968"/>
            <a:ext cx="508576" cy="508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6" name="Rectangle 32"/>
          <p:cNvSpPr/>
          <p:nvPr/>
        </p:nvSpPr>
        <p:spPr>
          <a:xfrm>
            <a:off x="2700757" y="3203882"/>
            <a:ext cx="409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การมีเพศสัมพันธ์ก่อนวัยอันควร</a:t>
            </a:r>
          </a:p>
        </p:txBody>
      </p:sp>
      <p:sp>
        <p:nvSpPr>
          <p:cNvPr id="17" name="Round Same Side Corner Rectangle 33"/>
          <p:cNvSpPr/>
          <p:nvPr/>
        </p:nvSpPr>
        <p:spPr>
          <a:xfrm rot="5400000">
            <a:off x="4494755" y="1672300"/>
            <a:ext cx="504056" cy="48815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34"/>
          <p:cNvSpPr/>
          <p:nvPr/>
        </p:nvSpPr>
        <p:spPr>
          <a:xfrm>
            <a:off x="2051720" y="3856528"/>
            <a:ext cx="508576" cy="508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19" name="Rectangle 35"/>
          <p:cNvSpPr/>
          <p:nvPr/>
        </p:nvSpPr>
        <p:spPr>
          <a:xfrm>
            <a:off x="2700756" y="3938057"/>
            <a:ext cx="409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การทำแท้ง ซึ่งมีความผิดทางกฎหมายและศีลธรรม</a:t>
            </a:r>
          </a:p>
        </p:txBody>
      </p:sp>
      <p:sp>
        <p:nvSpPr>
          <p:cNvPr id="20" name="Round Same Side Corner Rectangle 36"/>
          <p:cNvSpPr/>
          <p:nvPr/>
        </p:nvSpPr>
        <p:spPr>
          <a:xfrm rot="5400000">
            <a:off x="4494755" y="2392380"/>
            <a:ext cx="504056" cy="48815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37"/>
          <p:cNvSpPr/>
          <p:nvPr/>
        </p:nvSpPr>
        <p:spPr>
          <a:xfrm>
            <a:off x="2051720" y="4576608"/>
            <a:ext cx="508576" cy="508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2" name="Rectangle 38"/>
          <p:cNvSpPr/>
          <p:nvPr/>
        </p:nvSpPr>
        <p:spPr>
          <a:xfrm>
            <a:off x="2700756" y="4639522"/>
            <a:ext cx="409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การแต่งงาน</a:t>
            </a: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51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251520" y="1700808"/>
            <a:ext cx="8600506" cy="4752528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แนวปฏิบัติตามค่านิยมทางเพศที่เหมาะสม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452846" y="836712"/>
            <a:ext cx="800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่านิยมทางเพศของวัยรุ่นเป็นสิ่งสำคัญที่วัยรุ่นควรยึดถือปฏิบัติให้เหมาะสมต่อขนบธรรมเนียมประเพณี และวัฒนธรรมของไทย แนวทางการปฏิบัติตนตามค่านิยมทางเพศที่วัยรุ่นควรยึดถือปฏิบัติ มีดังนี้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3" y="1916832"/>
            <a:ext cx="8295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การรักนวลสงวนตัว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เป็นสิ่งที่ทั้งชายและหญิงควรยึดถือปฏิบัติเป็นอย่างมาก คือไม่ปล่อยตัวและปล่อยใจไปอย่างง่ายดาย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2843" y="2751892"/>
            <a:ext cx="8269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ฝ่ายหญิงและฝ่ายชายไม่ควรสำส่อนทางเพศ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ควรมีความรับผิดชอบ และมีจิตสำนึกที่ดีต่อสังคมในเรื่องเพศ ตลอดจนการให้เกียรติซึ่งกันและกัน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2846" y="3687996"/>
            <a:ext cx="82956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การสร้างคุณภาพชีวิตที่ดีของตนเอง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การรักษาพรหมจารี การหลีกเลี่ยงต่อการเกิดโรคทางเพศสัมพันธ์ การเข้าร่วมกิจกรรมของทางโรงเรียนทางสังคม เพื่อการผ่อนคลายตนเอง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2846" y="4653136"/>
            <a:ext cx="82698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การสร้างบุคลิกภาพที่ดีต่อตนเอง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การแต่งกายที่เหมาะสมกับช่วงวัยและกาลเทศะ การเห็นคุณค่าในตนเองและผู้อื่น       เป็นต้น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2846" y="5560204"/>
            <a:ext cx="82698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การสร้างค่านิยมทางเพศที่ถูกต้องต่อตนเองและผู้อื่น</a:t>
            </a:r>
            <a:r>
              <a:rPr lang="th-TH" sz="18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การปฏิบัติตามคำสอนของบิดามารดา ครูอาจารย์ การตระหนักถึงค่านิยมทางเพศที่เหมาะสมไม่ขัดต่อขนบธรรมเนียม ประเพณี และวัฒนธรรมที่ดีงามของไทย เป็นต้น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251520" y="2492896"/>
            <a:ext cx="8600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51520" y="3501008"/>
            <a:ext cx="8600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26423" y="4437112"/>
            <a:ext cx="86256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51520" y="5373216"/>
            <a:ext cx="86005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50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4211960" y="1600572"/>
            <a:ext cx="4932041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ค่านิยมทางเพศกับวัฒนธรรม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776997"/>
            <a:chOff x="601680" y="5537211"/>
            <a:chExt cx="7570720" cy="776997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75654"/>
              <a:ext cx="7549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วิเคราะห์ค่านิยมในเรื่องเพศตามวัฒนธรรมไทยและวัฒนธรรมอื่นๆ 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๔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6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ค่านิยมทางเพศของวัยรุ่น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ความหมายของค่านิยมทางเพศ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687390" y="1556792"/>
            <a:ext cx="8061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ค่านิยมทางเพศ (</a:t>
            </a:r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Sexual Value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หลักการพื้นฐานที่บุคคลยึดเป็นหลักในการปฏิบัติเพื่อดำเนินชีวิตซึ่งเกี่ยวข้องกับเรื่องเพศ โดยค่านิยมทางเพศของบุคคลเกิดจากการอบรมสั่งสอนจากพ่อแม่ในสถาบันครอบครัว ระบบการศึกษา ประสบการณ์ กระบวนการขัดเกลาและถ่ายทอดทางสังคม ขนบธรรมเนียมประเพณีและวัฒนธรรมของสังคมนั้นๆ</a:t>
            </a:r>
          </a:p>
        </p:txBody>
      </p:sp>
      <p:sp>
        <p:nvSpPr>
          <p:cNvPr id="17" name="Rectangle 18"/>
          <p:cNvSpPr/>
          <p:nvPr/>
        </p:nvSpPr>
        <p:spPr>
          <a:xfrm>
            <a:off x="654364" y="2852936"/>
            <a:ext cx="8001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ถึงแม้ปัจจุบันในโรงเรียนจะมีการสอนเรื่องเพศศึกษาแล้วก็ตาม แต่ดูเหมือนว่าปัญหาเรื่องเพศในวัยรุ่นก็ยังมีให้เห็นและนับวันพฤติกรรมเสี่ยงทางเพศก็มีแนวโน้มมากขึ้นเรื่อยๆ โดยค่านิยมดังกล่าวนี้อาจจะส่งผลต่อการมีพฤติกรรมเสี่ยงทางเพศของวัยรุ่น    ที่แตกต่างกันไป ซึ่งควรมีการส่งเสริมให้วัยรุ่นทั้งชายและหญิงเกิดความรู้ ความเข้าใจในเรื่องเพศ มีทัศนคติที่ดีและปฏิบัติตนต่อ  การแสดงออกทางเพศอย่างถูกต้องเหมาะสม เพื่อป้องกันการมีพฤติกรรมเสี่ยงทางเพศ</a:t>
            </a: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3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185" y="1268760"/>
            <a:ext cx="8698203" cy="648072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54167" y="1934248"/>
            <a:ext cx="4357221" cy="79208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ค่านิยมและทัศนคติที่ถูกต้องเหมาะสม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แก่วัยรุ่นหญิง</a:t>
            </a:r>
            <a:endParaRPr lang="th-TH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185" y="2726336"/>
            <a:ext cx="4341214" cy="2668364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4554168" y="2726336"/>
            <a:ext cx="4373689" cy="2668364"/>
          </a:xfrm>
          <a:prstGeom prst="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13414" y="1934248"/>
            <a:ext cx="4340753" cy="792088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ค่านิยมและทัศนคติที่ถูกต้องเหมาะสม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แก่วัยรุ่นชาย</a:t>
            </a:r>
            <a:endParaRPr lang="th-TH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90635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ค่านิยมความเป็นสุภาพบุรุษ ซึ่งแสดงออกถึงการให้เกียรติผู้หญิง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ค่านิยมในเรื่องความรับผิดชอบ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ค่านิยมในเรื่องของการจัดการอารมณ์ทางเพศในแนวทางที่ถูกต้อง สร้างสรรค์ และไม่สร้างความเดือดร้อนให้กับบุคคลอื่น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ค่านิยมไม่ชิงสุกก่อนห่าม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ค่านิยมไม่สำส่อนทางเพศ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8571" y="3086376"/>
            <a:ext cx="3708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ค่านิยมรักนวลสงวนตัว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ค่านิยมในการไม่พูดเรื่องเพศอย่างเปิดเผย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ค่านิยมที่ไม่แสดงออกทางเพศแบบยั่วยวน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ค่านิยมการมีคู่รักเพียงคนเดียว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ค่านิยมการมีเพศสัมพันธ์และการอยู่ร่วมกันหลังแต่งงาน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9126" y="1361963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ตารางแสดงค่านิยมและทัศนคติทางเพศที่ถูกต้องเหมาะสม</a:t>
            </a:r>
            <a:endParaRPr lang="th-TH" sz="24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28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505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ความสำคัญของค่านิยมทางเพศที่มีต่อการดำเนินชีวิต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687391" y="1796623"/>
            <a:ext cx="777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ถ้าพูดถึงค่านิยมทางเพศอาจจะมองไม่ออกว่าคืออะไร และการกระทำอย่างไรบ้างที่เกิดจากค่านิยมทางเพศ ก่อนอื่นคงต้องเปรียบเทียบเรื่องค่านิยมทางเพศกับค่านิยมโดยทั่วไป เพื่อจะได้ทำความเข้าใจค่านิยมทางเพศได้ชัดเจนยิ่งขึ้น ยกตัวอย่างค่านิยมที่ควรปลูกฝัง ได้แก่ การมีระเบียบวินัย การเป็นคนดีที่มีคุณธรรมและจริยธรรม ความอ่อนน้อม ถ่อมตน การตรงต่อเวลา ค่านิยมไทย และความภาคภูมิใจในความเป็นไทย</a:t>
            </a:r>
          </a:p>
        </p:txBody>
      </p:sp>
      <p:sp>
        <p:nvSpPr>
          <p:cNvPr id="14" name="Rectangle 4"/>
          <p:cNvSpPr/>
          <p:nvPr/>
        </p:nvSpPr>
        <p:spPr>
          <a:xfrm>
            <a:off x="787016" y="3573016"/>
            <a:ext cx="791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เมื่อได้ทำความเข้าใจถึงค่านิยมของสังคมไทยแล้ว จึงขออธิบายถึงวัฒนธรรมทางเพศและค่านิยมทางเพศ ดังตารางต่อไปนี้</a:t>
            </a:r>
          </a:p>
        </p:txBody>
      </p:sp>
      <p:pic>
        <p:nvPicPr>
          <p:cNvPr id="1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69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8470" r="20072" b="11007"/>
          <a:stretch/>
        </p:blipFill>
        <p:spPr bwMode="auto">
          <a:xfrm>
            <a:off x="1885593" y="188640"/>
            <a:ext cx="5677982" cy="405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44962" r="20175" b="14553"/>
          <a:stretch/>
        </p:blipFill>
        <p:spPr bwMode="auto">
          <a:xfrm>
            <a:off x="1885593" y="4246680"/>
            <a:ext cx="5677982" cy="22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54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345666" y="5023629"/>
            <a:ext cx="8456490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78288" y="3717032"/>
            <a:ext cx="8456490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81670" y="2420888"/>
            <a:ext cx="8456490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3982" y="1124744"/>
            <a:ext cx="8456490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4"/>
          <p:cNvSpPr/>
          <p:nvPr/>
        </p:nvSpPr>
        <p:spPr>
          <a:xfrm>
            <a:off x="615382" y="548680"/>
            <a:ext cx="791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ค่านิยมทางเพศมีความสำคัญต่อการดำเนินชีวิต ดังตัวอย่างต่อไปนี้</a:t>
            </a:r>
          </a:p>
        </p:txBody>
      </p:sp>
      <p:sp>
        <p:nvSpPr>
          <p:cNvPr id="15" name="Rectangle 8"/>
          <p:cNvSpPr/>
          <p:nvPr/>
        </p:nvSpPr>
        <p:spPr>
          <a:xfrm>
            <a:off x="687389" y="1264992"/>
            <a:ext cx="7968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สังคมไทยมีเกณฑ์หรือมาตรฐานที่ใช้ในการตัดสินการกระทำหรือกำหนดพฤติกรรมทางเพศ เช่น หญิงไทยต้องรักนวลสงวนตัว การยึดถือวัฒนธรรมรักเดียวใจเดียว ถ้าทำได้ตามนี้ เรียกว่า ทำได้ตามเกณฑ์ค่านิยมทางเพศของสังคมไทยซึ่งจะได้รับการยกย่อง ชมเชย</a:t>
            </a:r>
          </a:p>
        </p:txBody>
      </p:sp>
      <p:sp>
        <p:nvSpPr>
          <p:cNvPr id="17" name="Rectangle 10"/>
          <p:cNvSpPr/>
          <p:nvPr/>
        </p:nvSpPr>
        <p:spPr>
          <a:xfrm>
            <a:off x="687390" y="2554165"/>
            <a:ext cx="784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จะได้เห็นตัวอย่างหรือแบบแผนที่ดีในการควบคุมพฤติกรรมทางเพศของบุคคลในสังคมที่แสดงออกถึงการปฏิบัติในเรื่องเพศอย่างเหมาะสมตามค่านิยมทางเพศของสังคมไทย ถือว่าเป็นการขัดเกลาทางสังคมด้วย เช่น การวางตัวในการคบเพื่อนต่างเพศ การมีเพศสัมพันธ์ภายหลังการแต่งงาน</a:t>
            </a:r>
          </a:p>
        </p:txBody>
      </p:sp>
      <p:sp>
        <p:nvSpPr>
          <p:cNvPr id="18" name="Rectangle 32"/>
          <p:cNvSpPr/>
          <p:nvPr/>
        </p:nvSpPr>
        <p:spPr>
          <a:xfrm>
            <a:off x="687391" y="3921722"/>
            <a:ext cx="755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ช่วยลดพฤติกรรมเสี่ยงทางเพศที่อาจก่อให้เกิดปัญหาสุขภาพตามมาได้ เช่น การมีเพศสัมพันธ์โดยไม่สวมถุงยางอนามัย การมีเพศสัมพันธ์ก่อนวัยอันควร การตั้งครรภ์ไม่พึงประสงค์ การติดโรคทางเพศสัมพันธ์ เป็นต้น</a:t>
            </a:r>
          </a:p>
        </p:txBody>
      </p:sp>
      <p:sp>
        <p:nvSpPr>
          <p:cNvPr id="19" name="Rectangle 33"/>
          <p:cNvSpPr/>
          <p:nvPr/>
        </p:nvSpPr>
        <p:spPr>
          <a:xfrm>
            <a:off x="681080" y="5302949"/>
            <a:ext cx="785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มีความสำคัญต่อการดำรงเผ่าพันธุ์ และทัศนคติในการสร้างครอบครัวในอนาคต ตลอดจนการดูแลอบรมเลี้ยงดูบุตรและสมาชิกในครอบครัวให้มีค่านิยมทางเพศที่ถูกต้องเหมาะสม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00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464796" y="4567480"/>
            <a:ext cx="8191143" cy="122413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2846" y="3068960"/>
            <a:ext cx="8191143" cy="122413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4796" y="1700808"/>
            <a:ext cx="8191143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อิทธิพลที่มีผลต่อค่านิยมทางเพศ</a:t>
            </a: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477118" y="890058"/>
            <a:ext cx="7935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เนื่องจากรอบตัวเรามีกฎเกณฑ์ทางสังคมที่คนในสังคมนั้นๆ ถือปฏิบัติ รวมทั้งเรื่องเพศด้วย ซึ่งอิทธิพลที่มีผลต่อค่านิยมทางเพศ มีดังนี้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27278" y="1907540"/>
            <a:ext cx="78678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ศาสนา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คำสอนของศาสนาต่างๆ จะมีคำสอนที่สอนให้บุคคลมีค่านิยมที่ดีในเรื่องเพศ ไม่ให้ประพฤติผิดศีลธรรม โดยสอนให้รู้จักการวางตัวในการคบเพื่อนต่างเพศ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9372" y="3167922"/>
            <a:ext cx="7923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เจตคติทางเพศของเพศหญิงและเพศชาย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เกิดจากการศึกษาเล่าเรียน และการเรียนรู้จากประสบการณ์ชีวิต หากมีความรู้ ความเข้าใจ และประสบการณ์ชีวิตที่ดี ย่อมจะส่งผลให้เกิดความเข้าใจและปฏิบัติตามค่านิยมทางเพศได้อย่างถูกต้องและเหมาะสม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5699" y="4783504"/>
            <a:ext cx="804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เจตคติทางเพศของพ่อแม่ที่ถ่ายทอดประสบการณ์สู่ลูก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จากการสั่งสอนอบรมและปลูกฝังค่านิยมทางเพศในวัยเด็ก เด็กผู้ชายมักจะลอกเลียนแบบพ่อ ส่วนเด็กผู้หญิงก็มักจะลอกเลียนแบบจากแม่ เช่น พ่อแม่ทะเลาะ ทำร้ายร่างกายกัน</a:t>
            </a:r>
          </a:p>
        </p:txBody>
      </p:sp>
      <p:pic>
        <p:nvPicPr>
          <p:cNvPr id="1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39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4796" y="3703384"/>
            <a:ext cx="8191143" cy="122413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2846" y="2204864"/>
            <a:ext cx="8191143" cy="122413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4796" y="836712"/>
            <a:ext cx="8191143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79946" y="1043444"/>
            <a:ext cx="7560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บุคลิกภาพ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ลักษณะของบุคคลซึ่งเป็นเอกลักษณ์เฉพาะตัว และมีการแสดงออกให้เห็นได้ทั้งจากภายนอกและภายใน เช่น ความเชื่อมั่นในตนเอง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79946" y="2336679"/>
            <a:ext cx="7560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ความรู้สึกผิดหรือความละอาย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จะเป็นตัวยับยั้งหรือจำกัดความอิสระทางเพศ เช่น การถูกอบรมสั่งสอนว่าการเป็นหญิงต้องรู้จักรักนวลสงวนตัว อย่าให้ใครถูกเนื้อต้องตัวโดยง่าย ซึ่งผู้หญิงที่มีแนวคิดเช่นนี้จะรู้จักการวางตัวที่เหมาะสมเมื่อต้องพบปะพูดคุยกับเพื่อนต่างเพศ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9946" y="3946120"/>
            <a:ext cx="7560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บรรทัดฐานทางสังคม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ในเรื่องขนบธรรมเนียม ประเพณี วัฒนธรรม ระเบียบและกฎหมายต่างๆ เช่น ความไม่เสมอภาคของเพศชายและเพศหญิง</a:t>
            </a:r>
          </a:p>
        </p:txBody>
      </p:sp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68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2250</Words>
  <Application>Microsoft Office PowerPoint</Application>
  <PresentationFormat>นำเสนอทางหน้าจอ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135</cp:revision>
  <dcterms:created xsi:type="dcterms:W3CDTF">2017-01-04T07:55:06Z</dcterms:created>
  <dcterms:modified xsi:type="dcterms:W3CDTF">2022-06-09T04:01:21Z</dcterms:modified>
</cp:coreProperties>
</file>