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486" r:id="rId2"/>
    <p:sldId id="485" r:id="rId3"/>
    <p:sldId id="366" r:id="rId4"/>
    <p:sldId id="368" r:id="rId5"/>
    <p:sldId id="367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446" r:id="rId15"/>
    <p:sldId id="474" r:id="rId16"/>
    <p:sldId id="447" r:id="rId17"/>
    <p:sldId id="448" r:id="rId18"/>
    <p:sldId id="449" r:id="rId19"/>
    <p:sldId id="450" r:id="rId20"/>
    <p:sldId id="451" r:id="rId21"/>
    <p:sldId id="455" r:id="rId22"/>
    <p:sldId id="458" r:id="rId23"/>
    <p:sldId id="456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73" r:id="rId34"/>
    <p:sldId id="472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ngsana New" panose="02020603050405020304" pitchFamily="18" charset="-34"/>
      <p:regular r:id="rId41"/>
      <p:bold r:id="rId42"/>
      <p:italic r:id="rId43"/>
      <p:boldItalic r:id="rId44"/>
    </p:embeddedFont>
    <p:embeddedFont>
      <p:font typeface="TH Sarabun New" panose="020B0502040204020203" charset="-34"/>
      <p:regular r:id="rId45"/>
      <p:bold r:id="rId46"/>
      <p:italic r:id="rId47"/>
      <p:boldItalic r:id="rId48"/>
    </p:embeddedFont>
    <p:embeddedFont>
      <p:font typeface="Cordia New" panose="020B0304020202020204" pitchFamily="34" charset="-34"/>
      <p:regular r:id="rId49"/>
      <p:bold r:id="rId50"/>
      <p:italic r:id="rId51"/>
      <p:boldItalic r:id="rId52"/>
    </p:embeddedFont>
    <p:embeddedFont>
      <p:font typeface="TH SarabunPSK" panose="020B0500040200020003" pitchFamily="34" charset="-34"/>
      <p:regular r:id="rId53"/>
      <p:bold r:id="rId54"/>
      <p:italic r:id="rId55"/>
      <p:boldItalic r:id="rId5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FF7"/>
    <a:srgbClr val="FFFF99"/>
    <a:srgbClr val="FF3399"/>
    <a:srgbClr val="FF9933"/>
    <a:srgbClr val="FFF2D9"/>
    <a:srgbClr val="FFE1FF"/>
    <a:srgbClr val="FFCCCC"/>
    <a:srgbClr val="D1F3FF"/>
    <a:srgbClr val="E6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12/02/67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452843" y="4509120"/>
            <a:ext cx="8223610" cy="1224136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52846" y="2996952"/>
            <a:ext cx="8223610" cy="1224136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2846" y="1556792"/>
            <a:ext cx="8223610" cy="1224136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4345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ปัญหาและอันตรายจากการใช้ยา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70080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การแพ้ยา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การแพ้ยาเป็นภาวะที่ร่างกายมีการเปลี่ยนแปลงต่อการตอบสนองของยา เนื่องจากเคยได้รับยาชนิดนั้นมาก่อนแล้ว ซึ่งทำให้เกิดการกระตุ้นให้ร่างกายสร้างภูมิคุ้มกันที่เรียกว่า “สิ่งต่อต้าน” ขึ้นมา ทำให้เกิดอาการต่างๆ เช่น เป็นผื่นคันและบวม อาเจียน ช็อก หรืออาจเสียชีวิตได้ เป็นต้น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576" y="3327956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การดื้อยา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การดื้อยาเป็นผลจากการใช้ยาไม่ถูกกับชนิดของเชื้อโรค ไม่ถูกขนาด ไม่ครบจำนวน หรือไม่ถูกตามกำหนดเวลาที่สามารถทำลายเชื้อโรคนั้น และจะเกิดการต่อต้านยาชนิดนั้นขึ้น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67827" y="4768116"/>
            <a:ext cx="77646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ผลข้างเคียงของการใช้ยา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ผลหรืออาการอื่นๆ ของยาที่เกิดขึ้นนอกเหนือจากภาวะการรักษาโรคอันมีผลต่อสภาพร่างกายที่เปลี่ยนแปลงในระยะเวลาหนึ่ง หรือแสดงอาการอย่างชัดเจน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4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70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52846" y="2725577"/>
            <a:ext cx="8223610" cy="2431615"/>
          </a:xfrm>
          <a:prstGeom prst="rect">
            <a:avLst/>
          </a:prstGeom>
          <a:solidFill>
            <a:schemeClr val="bg1"/>
          </a:solidFill>
          <a:ln w="31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2846" y="1844824"/>
            <a:ext cx="8223610" cy="836041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2846" y="836712"/>
            <a:ext cx="8223610" cy="720080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98072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การติดยา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ยาบางชนิดถ้าใช้ไม่ถูกต้องหรือใช้ต่อเนื่องกันเป็นระยะเวลานาน อาจจะมีผลต่อการติดยาขนานนั้นได้ง่าย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568" y="2003757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พิษของยา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การใช้ยาเกินขนาดเพราะใช้ไม่ถูกวิธี อาจก่อให้เกิดอันตรายต่อร่างกายได้ ซึ่งมีผลต่อระบบอวัยวะของร่างกายต่างๆ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28247" y="293517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cs"/>
              <a:buAutoNum type="thaiNumPeriod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ระบบประสาทส่วนกลาง ทำให้นอนไม่หลับ ปวดศีรษะ กระวนกระวาย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ระบบเส้นประสาท ทำให้หูอื้อ หูตึง หูหนวก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ระบบไหลเวียนโลหิต ทำให้หัวใจเต้นผิดปกติ เกิดความผิดปกติของเม็ดเลือด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ระบบทางเดินอาหาร อาจทำให้เกิดแผลในกระเพาะอาหาร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ครรภ์มารดา มีอันตรายต่อทารกในครรภ์ ซึ่งอาจทำให้สูญเสียอวัยวะตั้งแต่ตั้งครรภ์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อวัยวะอื่นๆ เช่น ตับ ไต ที่ทำหน้าที่กำจัดของเสียออกจากร่างกาย แต่เนื่องจากสถานการณ์ที่ต้องทำงานหนัก หรือได้รับยาบางชนิด ส่งผลต่อสภาพของร่างกายได้ เป็นต้น</a:t>
            </a:r>
          </a:p>
        </p:txBody>
      </p:sp>
      <p:grpSp>
        <p:nvGrpSpPr>
          <p:cNvPr id="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9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0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64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548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แนวทางการจัดกิจกรรมป้องกันความเสี่ยงต่อการใช้ยา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55576" y="1988840"/>
            <a:ext cx="770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แสดงบทบาทสมมติเมื่อไปซื้อยาจากร้านขายยาที่มีเภสัชกร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บอกรายละเอียดยาที่ใช้ ประวัติการแพ้ยา ผลข้างเคียง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นำตัวอย่างยาที่ใช้อยู่ประจำ หรือที่เคยรับประทาน มาอธิบายให้เพื่อฟัง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ทั้งชื่อยา สรรพคุณ การใช้ยา            ข้อระมัดระวังในการใช้ เพื่อให้เกิดความรู้ ความเข้าใจเกี่ยวกับยา และสามารถนำไปปฏิบัติได้อย่างถูกต้อง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สาธิตการอ่านฉลากยา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โดยนำฉลากยาหลากหลายประเภทมาอ่านให้เพื่อนในห้องฟัง และควรเน้นย้ำให้เพื่อนในห้องฟังและปฏิบัติตามเกี่ยวกับการเก็บรักษายา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เชิญวิทยากรมาบรรยาย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ถึงยาที่ใช้รับประทานที่มีปฏิกิริยาระหว่างยา อาหาร เครื่องดื่ม หรืออาหารเสริม และวิธีการหลีกเลี่ยง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ยกตัวอย่างกรณีศึกษา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หรือบุคคลที่รู้จักวิธีปฏิบัติตนเมื่อเกิดอาการข้างเคียงจากการใช้ยา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6" y="1485257"/>
            <a:ext cx="831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ตัวอย่างแนวทางการจัดกิจกรรมป้องกันความเสี่ยงต่อการใช้ยา มีดังนี้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8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2424" y="1796623"/>
            <a:ext cx="8151605" cy="1704385"/>
          </a:xfrm>
          <a:prstGeom prst="rect">
            <a:avLst/>
          </a:prstGeom>
          <a:solidFill>
            <a:srgbClr val="F0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สารเสพติด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54364" y="2104195"/>
            <a:ext cx="77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องค์การอนามัยโลกได้ให้ความหมายของคำว่า “สารเสพติด” ไว้ว่า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สารเสพติด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คือ สารที่การทำกิจกรรมที่ตนเองชื่นชอบ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ในยามว่าง สามารถป้องกันการติดสารเสพติดได้เสพเข้าไปแล้วจะทำให้เกิดความต้องการทั้งทางร่างกายและจิตใจ โดยไม่สามารถหยุดเสพได้และจะต้องเพิ่มปริมาณมากขึ้นเรื่อยๆ โดยอาจเสพเข้าสู่ร่างกายโดยการกิน สูบ ฉีด หรือดมเป็นเวลา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ติดต่อกัน จนในที่สุดร่างกายจะทรุดโทรมและจิตใจอยู่ในภาวะที่ไม่ปกติ ทำให้เกิดโรคภัยไข้เจ็บแก่ร่างกายและจิตใจ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53762" b="76754"/>
          <a:stretch/>
        </p:blipFill>
        <p:spPr>
          <a:xfrm rot="19845897">
            <a:off x="6775882" y="501608"/>
            <a:ext cx="962705" cy="1318774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63" t="54338" r="29740" b="29841"/>
          <a:stretch/>
        </p:blipFill>
        <p:spPr>
          <a:xfrm>
            <a:off x="2556829" y="3469777"/>
            <a:ext cx="1238192" cy="1248438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55" t="77922" r="29491" b="4139"/>
          <a:stretch/>
        </p:blipFill>
        <p:spPr>
          <a:xfrm>
            <a:off x="855926" y="1196752"/>
            <a:ext cx="942536" cy="968718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t="53947" r="77132" b="27082"/>
          <a:stretch/>
        </p:blipFill>
        <p:spPr>
          <a:xfrm>
            <a:off x="6948264" y="3351433"/>
            <a:ext cx="1317184" cy="1321543"/>
          </a:xfrm>
          <a:prstGeom prst="rect">
            <a:avLst/>
          </a:prstGeom>
        </p:spPr>
      </p:pic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22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422424" y="1484784"/>
            <a:ext cx="8151605" cy="1704385"/>
          </a:xfrm>
          <a:prstGeom prst="rect">
            <a:avLst/>
          </a:prstGeom>
          <a:solidFill>
            <a:srgbClr val="F0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4191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สถานการณ์เกี่ยวกับสารเสพติดในปัจจุบัน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85236" y="1716271"/>
            <a:ext cx="7825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ปัญหาการใช้สารเสพติดเป็นปัญหาที่บ่อนทำลายชาติอย่างทั่วโลก การปราบปรามไม่สามารถจะทำลายหรือทำให้สำเร็จได้ง่าย เพราะมีผลประโยชน์เกี่ยวพันกันอย่างมหาศาล ซึ่งปัจจุบันยังมีการแพร่ระบาดเพิ่มมากขึ้น โดยเฉพาะอย่างยิ่งในชุมชน ดังนั้นการหาแนวทางแก้ไขที่ดีและมีประสิทธิภาพจึงเป็นสิ่งสำคัญต่อชุมชนที่จะสร้างพลังในการช่วยป้องกันชุมชนของตนเองให้มีความปลอดภัยจากสารเสพติด เป็นชุมชนที่มีสุขภาพดี มีความสุข ทั้งตนเองและบุคคลที่อยู่ร่วมกันในชุมชน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3222" y="3428999"/>
            <a:ext cx="5543505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ปัจจัยตามหลักระบาดวิทยา</a:t>
            </a:r>
          </a:p>
          <a:p>
            <a:r>
              <a:rPr lang="th-TH" sz="2000" b="1" u="sng" dirty="0">
                <a:latin typeface="TH Sarabun New" pitchFamily="34" charset="-34"/>
                <a:cs typeface="TH Sarabun New" pitchFamily="34" charset="-34"/>
              </a:rPr>
              <a:t>ปัจจัยเชื่อมโยงที่เกี่ยวกับการแพร่ระบาดของสารเสพติด</a:t>
            </a:r>
          </a:p>
          <a:p>
            <a:endParaRPr lang="th-TH" sz="2000" b="1" u="sng" dirty="0"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บุคคล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กลุ่มเป้าหมาย ผู้ค้า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สารเสพติด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มีการปรับปรุงให้ทันสมัยมากขึ้น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สิ่งแวดล้อม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ทั้งครอบครัว ชุมชน เศรษฐกิจ การเจริญก้าวหน้าทางเทคโนโลยี</a:t>
            </a:r>
          </a:p>
        </p:txBody>
      </p:sp>
      <p:pic>
        <p:nvPicPr>
          <p:cNvPr id="1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19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สี่เหลี่ยมผืนผ้า 4"/>
          <p:cNvSpPr/>
          <p:nvPr/>
        </p:nvSpPr>
        <p:spPr>
          <a:xfrm>
            <a:off x="503222" y="332656"/>
            <a:ext cx="276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สถานการณ์เกี่ยวกับสารเสพติด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3555180" y="116632"/>
            <a:ext cx="4761236" cy="6485336"/>
            <a:chOff x="3555180" y="116632"/>
            <a:chExt cx="4761236" cy="648533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3" t="23508" r="20072" b="9077"/>
            <a:stretch/>
          </p:blipFill>
          <p:spPr bwMode="auto">
            <a:xfrm>
              <a:off x="3635896" y="116632"/>
              <a:ext cx="4680520" cy="3434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9" t="21036" r="20284" b="8256"/>
            <a:stretch/>
          </p:blipFill>
          <p:spPr bwMode="auto">
            <a:xfrm>
              <a:off x="3555180" y="3502215"/>
              <a:ext cx="4761236" cy="30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5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251520" y="2852936"/>
            <a:ext cx="8712968" cy="2808312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4191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ผลกระทบที่เกิดจากสารเสพติด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3" y="1475492"/>
            <a:ext cx="8079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ปัญหาสารเสพติดมีผลกระทบต่อบุคคล ครอบครัว และชุมชน ดังต่อไปนี้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86125" y="2053605"/>
            <a:ext cx="2062301" cy="50405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ปัญหาสุขภาพ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99792" y="21955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สารเสพติดก่อให้เกิดผลกระทบต่อร่างกาย ดังนี้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86126" y="3100898"/>
            <a:ext cx="1026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ด้านร่างกาย</a:t>
            </a:r>
            <a:endParaRPr lang="th-TH" sz="2000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91680" y="3092767"/>
            <a:ext cx="68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ทำให้ร่างกายทรุดโทรม สมองเสื่อม สติปัญญาลดลง น้ำหนักลด ความต้านทานของร่างกายน้อยลงบุคลิกภาพแปรปรวน อารมณ์และจิตใจไม่ปกติ ฟุ้งซ่าน ขาดความรับผิดชอบ นอกจากนี้ยังทำให้เกิดโรคต่างๆ เช่น โรคมะเร็ง โรคถุงลมโป่งพอง โรค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ไวรัส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ตับอักเสบ โรคที่ติดต่อทางเพศสัมพันธ์ โรคเอดส์ เป็นต้น ตลอดจนการเสียชีวิตเนื่องจากการใช้สารเสพติดเกินขนาด</a:t>
            </a: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73600" y="4509120"/>
            <a:ext cx="907039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486126" y="4797152"/>
            <a:ext cx="911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ด้านจิตใจ</a:t>
            </a:r>
            <a:endParaRPr lang="th-TH" sz="2000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691681" y="4749375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มีอาการของโรคจิต โรคประสาท เช่น ซึมเศร้า หดหู่ ชอบแยกตัวอยู่คนเดียว คลุ้มคลั่ง จิตใจเลื่อนลอย ประสาทหลอนจนถึงขั้นซึมเศร้ารุนแรง ซึ่งเป็นสาเหตุของการฆ่าตัวตายในที่สุด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3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251520" y="1124744"/>
            <a:ext cx="8712968" cy="108012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สี่เหลี่ยมผืนผ้ามุมมน 3"/>
          <p:cNvSpPr/>
          <p:nvPr/>
        </p:nvSpPr>
        <p:spPr>
          <a:xfrm>
            <a:off x="486125" y="476672"/>
            <a:ext cx="2062301" cy="50405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ปัญหาครอบครัว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3097" y="1340767"/>
            <a:ext cx="816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ทำให้ครอบครัวแตกแยก เกิดการทะเลาะวิวาท การลักขโมย รายได้ตกต่ำ ไม่พอเลี้ยงครอบครัว ขาดความรักความอบอุ่น ขาดความรับผิดชอบต่อหน้าที่ ซึ่งเป็นต้นเหตุนำไปสู่การเกิดปัญหาอื่นๆ ตามมา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1519" y="3140968"/>
            <a:ext cx="8712968" cy="108012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486124" y="2492896"/>
            <a:ext cx="2062301" cy="50405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ปัญหาชุมชนและสังคม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23096" y="3356991"/>
            <a:ext cx="816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ก่อให้เกิดปัญหาอาชญากรรมต่างๆ เช่น ลักทรัพย์ ปล้นจี้ ฆ่าตัดตอน ก่อเหตุทะเลาะวิวาท การถูกสังคมรังเกียจ การขายบริการ   ทางเพศเพื่อแลกกับการซื้อยามาเสพ การทอดทิ้งบุตร เป็นต้น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51520" y="5085184"/>
            <a:ext cx="8712968" cy="108012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486125" y="4437112"/>
            <a:ext cx="2062301" cy="50405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ปัญหาเศรษฐกิจ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23097" y="5301207"/>
            <a:ext cx="816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สารเสพติดบ่อนทำลายเศรษฐกิจของประชาชนและประเทศชาติที่จะต้องใช้ในการดำเนินการป้องกัน ปราบปราม บำบัดรักษา    และฟื้นฟูสมรรถภาพ ประชาชนขาดรายได้ ประชาชนว่างงาน</a:t>
            </a:r>
          </a:p>
        </p:txBody>
      </p: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9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3982" y="2420888"/>
            <a:ext cx="8456490" cy="360040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5199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สถานการณ์เสี่ยงที่นำไปสู่ปัญหาสารเสพติดในชุมชน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43668" y="1478973"/>
            <a:ext cx="8079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การที่บุคคลใช้สารเสพติดนั้นเป็นพฤติกรรมที่แสดงออกมาในด้านของร่างกาย จิตใจ อารมณ์และสังคม ซึ่งจะเป็นสถานการณ์เสี่ยง     ที่   จะนำไปสู่ปัญหาสารเสพติดในชุมชนได้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2773376"/>
            <a:ext cx="7758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สถาบันครอบครัว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สภาพครอบครัวที่แตกแยก หย่าร้าง ขาดความอบอุ่น ขาดการอบรมสั่งสอน ขาดผู้นำครอบครัว การถูกทอดทิ้ง ทำให้เกิดปัญหาครอบครัวที่จะนำไปสู่การใช้สารเสพติดได้ จึงมักมีคำกล่าวว่า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“ครอบครัวคือภูมิคุ้มกันสารเสพติด”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39553" y="4357553"/>
            <a:ext cx="7758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พฤติกรรมส่วนบุคคล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การเที่ยวเตร่ตามสถานบันเทิงในเวลากลางคืน การอยากทดลอง การเลียนแบบจากบุคคลในครอบครัว เพื่อน ผู้ใกล้ชิด หรือผู้ที่ตนชื่นชอบ การอยากให้สังคมยอมรับ เป็นต้น</a:t>
            </a:r>
          </a:p>
        </p:txBody>
      </p:sp>
      <p:cxnSp>
        <p:nvCxnSpPr>
          <p:cNvPr id="6" name="ตัวเชื่อมต่อตรง 5"/>
          <p:cNvCxnSpPr>
            <a:stCxn id="2" idx="1"/>
          </p:cNvCxnSpPr>
          <p:nvPr/>
        </p:nvCxnSpPr>
        <p:spPr>
          <a:xfrm>
            <a:off x="363982" y="4221088"/>
            <a:ext cx="84564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3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63982" y="404664"/>
            <a:ext cx="8456490" cy="5616624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197025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ความอ่อนแอทางสังคม และวัฒนธรรมของชุมชน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การมีแหล่งเสื่อมโทรม ชุมชนแออัด การขาดความรัก ขาดการมีส่วนร่วม ขาดความรับผิดชอบ ขาดกฎระเบียบของชุมชน เป็นต้น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3338408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สถาบันทางการศึกษา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โรงเรียน ครู อาจารย์ ผู้ปกครอง ชุมชน มีส่วนช่วยพัฒนาเยาวชน ตลอดจนกลุ่มเพื่อนซึ่งถือว่าเป็นกลุ่มที่มีอิทธิพลมากกว่าครอบครัว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4717593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สถาบันทางสังคมและการเมือง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ด้านมาตรการทางสังคม การเมือง ขาดกฎระเบียบ กฎหมายหย่อนยานที่เอื้อต่อกลุ่มบุคคลบางคนของภาครัฐ และการเมืองสภาพสังคมอ่อนแอ เสื่อมโทรม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746120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กลุ่มคนที่มีแนวโน้มต่อสารเสพติดในชุมชน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ผู้มีอิทธิพลที่เป็นผู้ผลิต ผู้ค้า ผู้จำหน่าย แหล่งผลิต แหล่งจำหน่ายภายในหรือบริเวณรอบๆ ชุมชน</a:t>
            </a: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51520" y="1700808"/>
            <a:ext cx="86005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251520" y="3068960"/>
            <a:ext cx="86005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03920" y="4437112"/>
            <a:ext cx="86005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5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4860032" y="1600570"/>
            <a:ext cx="4283969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013176"/>
            <a:ext cx="8697946" cy="1440160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4721478" y="980728"/>
            <a:ext cx="397687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การใช้ยาและสารเสพติด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133164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171264"/>
            <a:ext cx="7570720" cy="1066048"/>
            <a:chOff x="601680" y="5537211"/>
            <a:chExt cx="7570720" cy="1066048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6018484"/>
              <a:ext cx="75490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๑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มีส่วนร่วมในการป้องกันความเสี่ยงต่อการใช้ยา การใช้สารเสพติดและความรุนแรง เพื่อสุขภาพของตนเอง ครอบครัว และสังคมได้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๒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วิเคราะห์ผลกระทบที่เกิดจากการครอบครอง การใช้ และการจำหน่ายสารเสพติดได้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๖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6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654364" y="2132856"/>
            <a:ext cx="7878076" cy="3600400"/>
          </a:xfrm>
          <a:prstGeom prst="rect">
            <a:avLst/>
          </a:prstGeom>
          <a:solidFill>
            <a:srgbClr val="FF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5199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ลักษณะทางจิตที่เสี่ยงต่อการติดสารเสพติด</a:t>
            </a:r>
            <a:endParaRPr lang="th-TH" sz="3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74550" y="1484784"/>
            <a:ext cx="560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ลักษณะทางจิตที่เสี่ยงต่อการติดสารเสพติด มีดังนี้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15472" y="243366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มุ่งอนาคต และควบคุมตน นักเรียนที่มีความมุ่งอนาคตต่ำ ย่อมไม่ทราบว่าจะมีอะไรเกิดขึ้นกับตนในอนาคต เช่น นักเรียนที่ไม่ตั้งใจเรียน มีชีวิตอยู่โดยไม่มีจุดมุ่งหมาย จึงมีแนวโน้มที่เสี่ยงต่อการติดสารเสพติด เพื่อใช้เป็นทางออกของชีวิตในปัจจุบัน เป็นต้น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15472" y="3751872"/>
            <a:ext cx="7500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ความเชื่ออำนาจในตน นักเรียนที่มีความเชื่ออำนาจในตน จะเป็นผู้ที่เข้าใจชีวิต สามารถยอมรับว่าสิ่งต่างๆ ที่เกิดขึ้นกับตนเป็นเพราะการกระทำของนักเรียนเอง ดังนั้น นักเรียนที่มีความเชื่ออำนาจในตนสูงจะปลอดภัยและเอาตัวรอดจาก การติดสารเสพติดได้ ซึ่งตรงข้ามกับนักเรียนที่มีความเชื่ออำนาจนอกตน ซึ่งมีความคิดว่าสิ่งที่เกิดขึ้นในชีวิตเป็นเรื่องบังเอิญ ขึ้นอยู่กับโชคชะตา วาสนาเคราะห์กรรม หรือเกิดจากการกระทำของผู้อื่น จึงมีโอกาสเสี่ยงต่อการติดสารเสพติดได้มาก</a:t>
            </a:r>
          </a:p>
        </p:txBody>
      </p:sp>
      <p:pic>
        <p:nvPicPr>
          <p:cNvPr id="1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1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5199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การป้องกันปัญหาและแก้ไขปัญหาสารเสพติด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54364" y="1626473"/>
            <a:ext cx="77340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การพัฒนาบุคคล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เป็นสิ่งสำคัญที่สุด เพราะการที่คนจะติดหรือเป็นทาสสารเสพติดมาจากปัจจัยของบุคคล อันเนื่องมาจากสภาพทั้งร่างกายและจิตใจที่มีผลกระทบมากที่สุด ซึ่งการพัฒนาบุคคล สามารถใช้กลวิธีต่างๆ ดังนี้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การให้การศึกษา ให้ความรู้ทั้งในโรงเรียนและแหล่งชุมชน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ให้ข้อมูลข่าวสารผ่านสื่อต่างๆ ทั้งวิทยุ โทรทัศน์ สื่อสิ่งพิมพ์ สื่อออนไลน์ ผ่านเสียงตามสายโรงเรียน ชุมชน หอกระจายข่าวตามหมู่บ้าน สถานีอนามัย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จัดกิจกรรมสัมมนา การฝึกอบรม การอภิปราย การโต้วาทีหรือรณรงค์การป้องกันยาเสพติด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จัดกิจกรรมทางเลือก กิจกรรมนันทนาการ เช่น การออกกำลังกาย การแข่งกีฬา การเข้าค่ายธรรมะ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การสร้างภูมิคุ้มกันเดินรณรงค์การป้องกันยาเสพติด การรู้ถูกผิด โทษของยาเสพติด</a:t>
            </a:r>
          </a:p>
        </p:txBody>
      </p:sp>
      <p:pic>
        <p:nvPicPr>
          <p:cNvPr id="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สี่เหลี่ยมผืนผ้า 7"/>
          <p:cNvSpPr/>
          <p:nvPr/>
        </p:nvSpPr>
        <p:spPr>
          <a:xfrm>
            <a:off x="654364" y="1137513"/>
            <a:ext cx="773406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สังคมและสิ่งแวดล้อม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มีกลวิธี ดังนี้</a:t>
            </a:r>
          </a:p>
          <a:p>
            <a:endParaRPr lang="th-TH" sz="2000" b="1" dirty="0">
              <a:solidFill>
                <a:srgbClr val="FF9933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ครอบครัว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ครอบครัวต้องมีความรักใคร่ กลมเกลียวกัน สร้างความอบอุ่น พึ่งพาอาศัยกันและกันช่วยกันแก้ไขปัญหา อุปสรรคต่างๆ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การให้การศึกษาแก่สมาชิกในครอบครัว จะช่วยให้เกิดการเรียนรู้ ทักษะ และประสบการณ์ที่ดี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การให้ข้อมูลข่าวสารที่ถูกต้องแก่สมาชิกในครอบครัว เกี่ยวกับปัญหาสารเสพติด</a:t>
            </a:r>
          </a:p>
          <a:p>
            <a:endParaRPr lang="th-TH" sz="1800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เพื่อน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ทำกิจกรรมบำเพ็ญประโยชน์ กิจกรรมส่งเสริมสุขภาพ เช่น การออกค่ายอาสา ออกกำลังกาย การเล่นกีฬา การเชียร์กีฬานันทนาการ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เลือกคบเพื่อน โดยใช้กระบวนการของการตัดสินใจการปฏิเสธ เพื่อหลีกเลี่ยงและป้องกันปัญหาสารเสพติด</a:t>
            </a:r>
          </a:p>
          <a:p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โรงเรียนและสถานศึกษา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ครู-อาจารย์ ต้องรับนโยบายสถานศึกษา ตลอดจนหน้าที่ความรับผิดชอบในการดูแลนักเรียนหรือนักศึกษาอย่างใกล้ชิด รวมถึงเป็นที่ปรึกษาปัญหาต่างๆ ของนักเรียนได้อย่างมีประสิทธิภาพ</a:t>
            </a:r>
          </a:p>
        </p:txBody>
      </p:sp>
      <p:pic>
        <p:nvPicPr>
          <p:cNvPr id="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6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สี่เหลี่ยมผืนผ้า 7"/>
          <p:cNvSpPr/>
          <p:nvPr/>
        </p:nvSpPr>
        <p:spPr>
          <a:xfrm>
            <a:off x="654364" y="1371540"/>
            <a:ext cx="77340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หน่วยงานภาครัฐ ภาคเอกชน และหน่วยงานที่เกี่ยวข้อง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มีกลวิธี ดังนี้</a:t>
            </a:r>
          </a:p>
          <a:p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การกำหนดนโยบาย แผนงาน กิจกรรม เพื่อป้องกันปัญหาสารเสพติดอย่างต่อเนื่อง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การกำหนดพื้นที่และกลุ่มเป้าหมายในการดำเนินงานที่เหมาะสม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การผสมผสานมาตรการ วิธีการ กลวิธีหลายๆ วิธี เช่น การใช้สื่อข่าวสารการโฆษณา การจัดนิทรรศการ การประชุมสัมมนา เป็นต้น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ประสานงานระหว่างหน่วยงานที่เกี่ยวข้องในการป้องกันและปราบปรามการแพร่ระบาด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สนับสนุนทรัพยากรทั้งภาครัฐและภาคเอกชน ในการมีส่วนร่วมเพื่อพัฒนาการดำเนินงาน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การใช้ภูมิปัญญาชาวบ้านในชุมชน เพื่อพัฒนา ทดสอบ ปรับปรุงคุณภาพให้เหมาะสมต่อการสร้างงานและสร้างคนของชุมชน</a:t>
            </a:r>
          </a:p>
        </p:txBody>
      </p:sp>
      <p:pic>
        <p:nvPicPr>
          <p:cNvPr id="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5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70452" y="2262354"/>
            <a:ext cx="8203093" cy="3830942"/>
          </a:xfrm>
          <a:prstGeom prst="rect">
            <a:avLst/>
          </a:prstGeom>
          <a:solidFill>
            <a:srgbClr val="F0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6135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แนวทางการจัดกิจกรรมป้องกันความเสี่ยงต่อการใช้สารเสพติด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54363" y="1484784"/>
            <a:ext cx="800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การแก้ไขปัญหาสารเสพติดในชุมชนควรคำนึงถึงสภาพปัญหาที่แท้จริง โดยให้ชุมชนมองดูตนเองจากองค์ประกอบต่างๆ ๔ ประการ 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252483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จุดแข็ง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การวิเคราะห์ความพร้อม สิ่งที่ชุมชนมีอยู่ที่จะช่วยป้องกันและแก้ไขปัญหาสารเสพติด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3608" y="3206803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จุดอ่อน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การวิเคราะห์หาปัญหา ข้อบกพร่องของชุมชนต่อสถานการณ์การป้องกันและแก้ไขปัญหา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43607" y="3904020"/>
            <a:ext cx="70567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โอกาส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สิ่งที่สนับสนุนเกื้อกูลแก่ชุมชน เช่น งบประมาณที่มีต่อชุมชน ในการป้องกันและฟื้นฟู กำหนดนโยบายอย่างชัดเจนร่วมกันของรัฐและชุมชน การแก้ไขกฎหมาย มาตรการให้มีบทลงโทษอย่างหนัก เป็นต้น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20474" y="5013176"/>
            <a:ext cx="70567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ข้อจำกัดและภัยคุกคาม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หมายถึง สิ่งที่เป็นอุปสรรค เช่น มีการผลิต และจำหน่ายรอบชุมชนทั้งรายใหญ่ รายย่อย ขาดงบประมาณ มีแหล่งอบายมุขเพิ่มขึ้น เป็นต้น</a:t>
            </a:r>
          </a:p>
        </p:txBody>
      </p:sp>
      <p:pic>
        <p:nvPicPr>
          <p:cNvPr id="1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0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4345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กฎหมายเกี่ยวกับสารเสพติด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6" y="1556792"/>
            <a:ext cx="8079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พระราชบัญญัติคุ้มครองสุขภาพของผู้ไม่สูบบุหรี่ พ.ศ. ๒๕๓๕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จัดให้ส่วนหนึ่งส่วนใดหรือทั้งหมดของสำนักงานเป็นเขตสูบบุหรี่หรือเขตปลอดบุหรี่ ผู้ใดฝ่าฝืนต้องระวางโทษปรับไม่เกินสองหมื่นบาท</a:t>
            </a:r>
          </a:p>
        </p:txBody>
      </p:sp>
      <p:grpSp>
        <p:nvGrpSpPr>
          <p:cNvPr id="6" name="กลุ่ม 5"/>
          <p:cNvGrpSpPr/>
          <p:nvPr/>
        </p:nvGrpSpPr>
        <p:grpSpPr>
          <a:xfrm>
            <a:off x="1396299" y="2708920"/>
            <a:ext cx="6192688" cy="2544456"/>
            <a:chOff x="1475656" y="2593012"/>
            <a:chExt cx="6192688" cy="2544456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1486570" y="3941440"/>
              <a:ext cx="6181774" cy="1196028"/>
            </a:xfrm>
            <a:prstGeom prst="roundRect">
              <a:avLst/>
            </a:prstGeom>
            <a:solidFill>
              <a:srgbClr val="FFF2D9"/>
            </a:solidFill>
            <a:ln w="3175">
              <a:solidFill>
                <a:srgbClr val="FF99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สี่เหลี่ยมผืนผ้ามุมมน 2"/>
            <p:cNvSpPr/>
            <p:nvPr/>
          </p:nvSpPr>
          <p:spPr>
            <a:xfrm>
              <a:off x="1475656" y="2593012"/>
              <a:ext cx="6192688" cy="1196028"/>
            </a:xfrm>
            <a:prstGeom prst="roundRect">
              <a:avLst/>
            </a:prstGeom>
            <a:solidFill>
              <a:srgbClr val="FFF2D9"/>
            </a:solidFill>
            <a:ln w="3175">
              <a:solidFill>
                <a:srgbClr val="FF99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628404" y="2867860"/>
              <a:ext cx="60291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จัดเขตสูบบุหรี่ให้มีสภาพลักษณะ และมาตรฐานตามประกาศของกระทรวงสาธารณสุขเรื่องสภาพลักษณะเขตสูบบุหรี่ ผู้ใดฝ่าฝืนต้องระวางโทษปรับไม่เกินหนึ่งหมื่นบาท</a:t>
              </a: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1657130" y="4077789"/>
              <a:ext cx="57068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ติดเครื่องหมายแสดงเขตปลอดบุหรี่ในโรงเรียน โรงพยาบาล ศาสนสถาน ท่าอากาศยาน สนามกีฬา ธนาคาร สถานที่ออกกำลังกาย ห้างสรรพสินค้า และสถานที่สาธารณะทั่วไป ให้อยู่ในบริเวณที่มองเห็นชัดเจน ผู้ใดฝ่าฝืนต้องระวางโทษปรับไม่เกินสองพันบาท</a:t>
              </a:r>
            </a:p>
          </p:txBody>
        </p:sp>
      </p:grpSp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6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24854" y="1916832"/>
            <a:ext cx="8079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พระราชบัญญัติฟื้นฟูสมรรถภาพผู้ติดยาเสพติด พ.ศ. ๒๕๔๕</a:t>
            </a:r>
          </a:p>
          <a:p>
            <a:endParaRPr lang="th-TH" sz="24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“ฟื้นฟูสมรรถภาพผู้ติดยาเสพติด” หมายความว่า การกระทำใดๆ อันเป็นการบำบัดการติดสารเสพติดและฟื้นฟูสภาพร่างกายและจิตใจของผู้ติดสารเสพติดรวมถึงการรักษาสภาพร่างกายและจิตใจของผู้ซึ่งเสพสารเสพติดให้กลับ สู่สภาพปกติโดยไม่เสี่ยงต่อการเป็นผู้ติดสารเสพติด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ให้รัฐมนตรีว่าการกระทรวงยุติธรรม รักษาการตามพระราชบัญญัตินี้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จัดให้มีคณะอนุกรรมการฟื้นฟูสมรรถภาพผู้ติดยาเสพติด และจัดตั้งศูนย์ฟื้นฟูสมรรถภาพผู้ติดยาเสพติด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ตัวอย่างบางมาตรา เช่น</a:t>
            </a:r>
            <a:endParaRPr lang="th-TH" sz="20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FF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5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18470" r="25841" b="6250"/>
          <a:stretch/>
        </p:blipFill>
        <p:spPr bwMode="auto">
          <a:xfrm>
            <a:off x="1331640" y="260648"/>
            <a:ext cx="6663340" cy="608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9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24067" r="25946" b="43283"/>
          <a:stretch/>
        </p:blipFill>
        <p:spPr bwMode="auto">
          <a:xfrm>
            <a:off x="1314223" y="404664"/>
            <a:ext cx="6681475" cy="266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24854" y="3645024"/>
            <a:ext cx="80795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พระราชกำหนดป้องกันการใช้สารระเหย พ.ศ. ๒๕๓๓</a:t>
            </a:r>
          </a:p>
          <a:p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“สารระเหย”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หมายความว่า สารเคมีหรือผลิตภัณฑ์ที่รัฐมนตรีประกาศว่าเป็นสารระเหย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“ผู้ติดสารระเหย”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หมายความว่า ผู้ซึ่งต้องใช้สารระเหยบำบัดความต้องการของร่างกายหรือจิตใจเป็นประจำ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ตัวอย่างบางมาตรา เช่น</a:t>
            </a:r>
            <a:endParaRPr lang="th-TH" sz="18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FF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1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19403" r="25841" b="9888"/>
          <a:stretch/>
        </p:blipFill>
        <p:spPr bwMode="auto">
          <a:xfrm>
            <a:off x="1187624" y="260648"/>
            <a:ext cx="693860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2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ยาและการใช้ยา</a:t>
            </a:r>
            <a:endParaRPr lang="th-TH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4839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ความหมายและความสำคัญของยา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3548" y="1412776"/>
            <a:ext cx="8244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สารหรือวัตถุที่ให้ผลต่อร่างกายและจิตใจ โดยมีจุดมุ่งหมาย เพื่อการวิเคราะห์ บำบัด บรรเทา รักษา และป้องกันโรคหรือความเจ็บป่วยของมนุษย์และสัตว์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t="29740" r="24057" b="13434"/>
          <a:stretch/>
        </p:blipFill>
        <p:spPr bwMode="auto">
          <a:xfrm>
            <a:off x="1548143" y="2276872"/>
            <a:ext cx="6155723" cy="392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3600" b="0" i="0" u="none" strike="noStrike" kern="1200" cap="none" spc="0" baseline="0" dirty="0">
                <a:solidFill>
                  <a:srgbClr val="FFFFFF"/>
                </a:solidFill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5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24854" y="404664"/>
            <a:ext cx="807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พระราชบัญญัติควบคุมเครื่องดื่มแอลกอฮอล์ พ.ศ. ๒๕๕๑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20896" r="20177" b="11007"/>
          <a:stretch/>
        </p:blipFill>
        <p:spPr bwMode="auto">
          <a:xfrm>
            <a:off x="719720" y="1052736"/>
            <a:ext cx="768986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3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24854" y="404664"/>
            <a:ext cx="807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พระราชบัญญัติควบคุมเครื่องดื่มแอลกอฮอล์ พ.ศ. ๒๕๕๑ (ต่อ)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20334" r="20072" b="8583"/>
          <a:stretch/>
        </p:blipFill>
        <p:spPr bwMode="auto">
          <a:xfrm>
            <a:off x="719720" y="980728"/>
            <a:ext cx="7689862" cy="530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6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0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539552" y="1971452"/>
            <a:ext cx="8064896" cy="4265860"/>
          </a:xfrm>
          <a:prstGeom prst="rect">
            <a:avLst/>
          </a:prstGeom>
          <a:solidFill>
            <a:srgbClr val="FF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656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การบำบัดรักษาผู้ติดสารเสพติด และหน่วยงานที่เกี่ยวข้อง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2843" y="1424970"/>
            <a:ext cx="8295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การบำบัดรักษาผู้ติดสารเสพติด </a:t>
            </a:r>
            <a:r>
              <a:rPr lang="en-US" sz="24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...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ขั้นตอนการบำบัดรักษาผู้ติดสารเสพติด แบ่งเป็น ๔ ขั้นตอน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99592" y="2060848"/>
            <a:ext cx="7416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ขั้นเตรียมการ (</a:t>
            </a:r>
            <a:r>
              <a:rPr lang="en-US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Pre-admission)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เป็นการศึกษาประวัติข้อมูลและภูมิหลังของผู้ติดสารเสพติด ทั้งจากผู้ขอรับการรักษาและครอบครัว เพื่อชักจูงให้คำแนะนำ และกระตุ้นให้ผู้ติดสารเสพติด มีความตั้งใจในการรักษา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99592" y="3185680"/>
            <a:ext cx="741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ขั้นถอนพิษยา (</a:t>
            </a:r>
            <a:r>
              <a:rPr lang="en-US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Detoxification)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เป็นการบำบัดอาการทางกายที่เกิดจากการใช้สารเสพติด การดำเนินการ การให้ยาชนิดอื่นทดแทน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99592" y="4089846"/>
            <a:ext cx="7416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ขั้นตอนในการฟื้นฟูสมรรถภาพ (</a:t>
            </a:r>
            <a:r>
              <a:rPr lang="en-US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Rehabilitation)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ขั้นตอนนี้เป็นการปรับสภาพร่างกายและจิตใจของผู้เลิกยาให้มีความเข้มแข็ง ปรับเปลี่ยนบุคลิกภาพและพฤติกรรมให้สามารถกลับคืนสู่สังคมได้อย่างปกติ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99592" y="5169966"/>
            <a:ext cx="7416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ขั้นการติดตามดูแล (</a:t>
            </a:r>
            <a:r>
              <a:rPr lang="en-US" sz="18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After-Care)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เป็นการติดตามดูแลผู้เลิกสารเสพติดที่ผ่านการบำบัด รักษา ทั้ง ๓ ขั้นตอน เพื่อให้คำแนะนำปรึกษาให้กำลังใจ ทั้งนี้เพื่อมิให้หวนกลับไปเสพยาซ้ำอีก</a:t>
            </a: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452846" y="3068960"/>
            <a:ext cx="82956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452846" y="3933056"/>
            <a:ext cx="82956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408134" y="5085184"/>
            <a:ext cx="82956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2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2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4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52843" y="332656"/>
            <a:ext cx="8295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หน่วยงานที่รับผิดชอบในการแก้ไขปัญหาสารเสพติด</a:t>
            </a:r>
            <a:endParaRPr lang="th-TH" sz="1800" dirty="0">
              <a:solidFill>
                <a:srgbClr val="FF33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2" y="802447"/>
            <a:ext cx="84396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latin typeface="TH Sarabun New" pitchFamily="34" charset="-34"/>
                <a:cs typeface="TH Sarabun New" pitchFamily="34" charset="-34"/>
              </a:rPr>
              <a:t>ศูนย์รับแจ้งข่าวและระบบการข่าว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มีหน่วยงานจัดระบบการข่าว และศูนย์แจ้งข้อมูลข่าวสารจากเจ้าหน้าที่ของรัฐเกี่ยวข้องกับสารเสพติด ประกอบด้วย</a:t>
            </a: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ส่วนกลาง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ได้แก่ กระทรวงมหาดไทย กระทรวงศึกษาธิการ สำนักงานตำรวจแห่งชาติ กองบัญชาการทหารสูงสุด กองทัพบก กองทัพเรือ กองทัพอากาศ กองบัญชาการตำรวจปราบปรามยาเสพติด และกองบัญชาการตำรวจ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นครบาล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ป้องกันปราบปราม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ส่วนภูมิภาค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ศูนย์ป้องกันและปราบปรามยาเสพติดกรุงเทพมหานคร (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ศปส.ก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.) และศูนย์ป้องกันปราบปรามยาเสพติดจังหวัด (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ศปส.จ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.)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2" y="2780928"/>
            <a:ext cx="84396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สำหรับสำนักงานป้องกันและปราบปรามยาเสพติดแห่งชาติ (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ป.ป.ส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.) ได้เปิดศูนย์รับแจ้งข้อมูลข่าวสารเจ้าหน้าที่ของรัฐเกี่ยวข้องกับสารเสพติด ดังนี้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สำนักงานปราบปรามยาเสพติด สำนักงาน 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ป.ป.ส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สำนักงานป้องกันและปราบปรามยาเสพติดภาคเหนือ (เชียงใหม่)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สำนักงานป้องกันและปราบปรามยาเสพติดภาคตะวันออกเฉียงเหนือ (ขอนแก่น)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สำนักงานป้องกันและปราบปรามยาเสพติดภาคใต้ (สงขลา)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สำนักงานป้องกันและปราบปรามยาเสพติดภาคกลาง (กทม.)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2843" y="5013176"/>
            <a:ext cx="8583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latin typeface="TH Sarabun New" pitchFamily="34" charset="-34"/>
                <a:cs typeface="TH Sarabun New" pitchFamily="34" charset="-34"/>
              </a:rPr>
              <a:t>คณะกรรมการกลั่นกรองข้อมูลหรือข่าวสารการกระทำเกี่ยวข้องกับสารเสพติด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ที่มาจากหน่วยงานภาครัฐที่รับผิดชอบ ซึ่งประกอบด้วยผู้แทนจากหน่วยงานของส่วนราชการต่างๆ ทั้งคณะกรรมการประจำกรุงเทพมหานคร และคณะกรรมการประจำภาค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6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52843" y="332656"/>
            <a:ext cx="8223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การบำบัดรักษาผู้ติดสารเสพติดในชุมชน และหน่วยงานที่บริการให้คำปรึกษา</a:t>
            </a:r>
            <a:endParaRPr lang="th-TH" sz="1800" dirty="0">
              <a:solidFill>
                <a:srgbClr val="FF33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2" y="802447"/>
            <a:ext cx="8439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latin typeface="TH Sarabun New" pitchFamily="34" charset="-34"/>
                <a:cs typeface="TH Sarabun New" pitchFamily="34" charset="-34"/>
              </a:rPr>
              <a:t>ระบบการบำบัดรักษาผู้ติดสารเสพติด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ปัจจุบันประเทศไทยมีระบบการบำบัดรักษาผู้ติดยา ๓ ระบบ</a:t>
            </a: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ระบบสมัครใจ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ระบบต้องโทษ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ระบบบังคับ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52843" y="3122965"/>
            <a:ext cx="82236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latin typeface="TH Sarabun New" pitchFamily="34" charset="-34"/>
                <a:cs typeface="TH Sarabun New" pitchFamily="34" charset="-34"/>
              </a:rPr>
              <a:t>สถานบริการให้คำปรึกษาและบำบัดรักษาผู้ติดสารเสพติด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ผู้ที่ประสบปัญหาสารเสพติดและไม่อาจแก้ไขได้ด้วยตนเอง อาจขอรับคำปรึกษาแนะนำ หรือขอรับบริการการบำบัดรักษาสารเสพติดได้จากสถานบริการต่างๆ เช่น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กองบำบัดรักษา สำนักงานคณะกรรมการป้องกันและปราบปรามยาเสพติด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โรงพยาบาลในส่วนกลาง เช่น โรงพยาบาลธัญญารักษ์ โรงพยาบาลตำรวจ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โรงพยาบาลของรัฐ เอกชนและคลินิกต่างๆ ในศูนย์บริการสาธารณสุขทั่วทุกภาคของประเทศ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ศูนย์หรือบ้านต่างๆ ของเอกชน เช่น ศูนย์เบิกอรุณในประเทศไทย บ้านสันติสุข ฯลฯ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กลุ่มผู้ติดยาเสพติดนิรนาม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(NA)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ในประเทศไทย เช่น โรงพยาบาลธัญญารักษ์ ศูนย์บริการชุมชนสุขุมวิท ๓๓ บ้านพิชิตใจ           ศูนย์บำบัดรักษายาเสพติดภาคเหนือ กลุ่มผู้ติดยาเสพติดนิรนาม จังหวัดภูเก็ต เป็นต้น</a:t>
            </a:r>
          </a:p>
        </p:txBody>
      </p:sp>
      <p:grpSp>
        <p:nvGrpSpPr>
          <p:cNvPr id="21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5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ประเภทของยา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3548" y="1412776"/>
            <a:ext cx="824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สามารถแบ่งออกเป็นประเภทได้ ดังนี้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21837" r="18603" b="7836"/>
          <a:stretch/>
        </p:blipFill>
        <p:spPr bwMode="auto">
          <a:xfrm>
            <a:off x="179512" y="1156344"/>
            <a:ext cx="8568952" cy="556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7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0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-108520" y="1"/>
            <a:ext cx="9001000" cy="6553058"/>
            <a:chOff x="1191978" y="909113"/>
            <a:chExt cx="6552728" cy="44277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9" t="21837" r="18603" b="71503"/>
            <a:stretch/>
          </p:blipFill>
          <p:spPr bwMode="auto">
            <a:xfrm>
              <a:off x="1191978" y="909113"/>
              <a:ext cx="6552728" cy="40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3" t="24068" r="19967" b="9328"/>
            <a:stretch/>
          </p:blipFill>
          <p:spPr bwMode="auto">
            <a:xfrm>
              <a:off x="1349642" y="1299824"/>
              <a:ext cx="6264696" cy="403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6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7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2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35006" y="1556792"/>
            <a:ext cx="8218003" cy="3528392"/>
          </a:xfrm>
          <a:prstGeom prst="rect">
            <a:avLst/>
          </a:prstGeom>
          <a:solidFill>
            <a:srgbClr val="F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/>
          </a:p>
        </p:txBody>
      </p:sp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3471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ประโยชน์ของการใช้ยา</a:t>
            </a: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1828562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เพื่อการรักษาโรคให้หายขาด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เช่น การใช้ยาปฏิชีวนะเพื่อใช้ในการรักษาโรคติดเชื้อ หรือการใช้ยาเพื่อรักษาโรคเรื้อรังและโรคทั่วไปต่างๆ เป็นต้น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74477" y="2780928"/>
            <a:ext cx="79299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เพื่อการควบคุมโรคหรือบรรเทาอาการต่างๆ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เช่น ไอ เป็นไข้ คัน เป็นต้น ซึ่งยาที่ใช้ในการรักษาจะต้องมีสรรพคุณตรงกับอาการที่ผู้ป่วยเป็นอยู่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3568" y="376000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เพื่อการป้องกันโรค 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เช่น การใช้ยาเพื่อป้องกันโรคติดเชื้อต่างๆ ได้แก่ การฉีดวัคซีน ป้องกันโรคระบาด การให้วัคซีนป้องกัน โรคโปลิโอในเด็ก เป็นต้น</a:t>
            </a:r>
          </a:p>
        </p:txBody>
      </p:sp>
      <p:grpSp>
        <p:nvGrpSpPr>
          <p:cNvPr id="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8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347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ปัญหาและผลกระทบจากการใช้ยา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3019" y="2000433"/>
            <a:ext cx="7595405" cy="772931"/>
            <a:chOff x="504987" y="2492896"/>
            <a:chExt cx="7595405" cy="772931"/>
          </a:xfrm>
        </p:grpSpPr>
        <p:sp>
          <p:nvSpPr>
            <p:cNvPr id="8" name="Rectangle 1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Pentagon 2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63690" y="220223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เกิดจากการขาดความรู้ ความเข้าใจในการใช้ยา</a:t>
            </a:r>
          </a:p>
        </p:txBody>
      </p:sp>
      <p:grpSp>
        <p:nvGrpSpPr>
          <p:cNvPr id="14" name="Group 25"/>
          <p:cNvGrpSpPr/>
          <p:nvPr/>
        </p:nvGrpSpPr>
        <p:grpSpPr>
          <a:xfrm>
            <a:off x="793019" y="2936537"/>
            <a:ext cx="7595405" cy="772931"/>
            <a:chOff x="504987" y="2492896"/>
            <a:chExt cx="7595405" cy="772931"/>
          </a:xfrm>
        </p:grpSpPr>
        <p:sp>
          <p:nvSpPr>
            <p:cNvPr id="15" name="Rectangle 26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Pentagon 27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Oval 28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52588" y="3148458"/>
            <a:ext cx="64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8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คุณภาพของยาไม่ได้มาตรฐาน หรือยาอาจหมดอายุแล้ว</a:t>
            </a:r>
          </a:p>
        </p:txBody>
      </p:sp>
      <p:grpSp>
        <p:nvGrpSpPr>
          <p:cNvPr id="19" name="Group 6"/>
          <p:cNvGrpSpPr/>
          <p:nvPr/>
        </p:nvGrpSpPr>
        <p:grpSpPr>
          <a:xfrm>
            <a:off x="793019" y="3880205"/>
            <a:ext cx="7595405" cy="772931"/>
            <a:chOff x="504987" y="2492896"/>
            <a:chExt cx="7595405" cy="772931"/>
          </a:xfrm>
        </p:grpSpPr>
        <p:sp>
          <p:nvSpPr>
            <p:cNvPr id="20" name="Rectangle 1"/>
            <p:cNvSpPr/>
            <p:nvPr/>
          </p:nvSpPr>
          <p:spPr>
            <a:xfrm>
              <a:off x="654364" y="2492896"/>
              <a:ext cx="7446028" cy="772931"/>
            </a:xfrm>
            <a:prstGeom prst="rect">
              <a:avLst/>
            </a:prstGeom>
            <a:solidFill>
              <a:srgbClr val="E4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Pentagon 2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Oval 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63690" y="40677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พยาธิสภาพของผู้ใช้ยา เช่น พันธุกรรม สภาพร่างกายของแต่ละคน มีผลต่อการใช้ยาแตกต่างกัน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4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5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4345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สาเหตุของการใช้ยาผิดหรือการติดยา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95536" y="2420888"/>
            <a:ext cx="8367629" cy="2304256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57808" y="2636912"/>
            <a:ext cx="7758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เลือกซื้อยาที่มีราคาถูก และหาซื้อได้ง่าย หรือซื้อตามความนิยมตามสังคม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มีความเชื่อแบบผิดๆ ว่ายาบางชนิดรักษาโรคนี้ได้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หลงเชื่อคำโฆษณาของสรรพคุณยาชนิดนั้น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เลียนแบบบุคคลที่ใกล้ชิด เช่น คนในครอบครัว เพื่อน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ขาดความระมัดระวังในการใช้ยา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ขาดมาตรการในการลงโทษต่อการซื้อขายยา และการผลิตยาที่ไม่ถูกต้อง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6" y="1485257"/>
            <a:ext cx="831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การใช้ยาผิดหรือการติดยาเป็นผลมาจากพฤติกรรมของบุคคลในการเลือกใช้ยาที่ไม่เหมาะสมต่อการรักษาโรค รวมทั้งในด้านประเภทของยา บุคคล เวลา วิธีการใช้ ขนาด ตลอดจนระยะเวลาที่กำหนด โดยมีสาเหตุที่สำคัญในการใช้ยาผิดหรือการติดยา ดังนี้</a:t>
            </a:r>
          </a:p>
        </p:txBody>
      </p:sp>
      <p:grpSp>
        <p:nvGrpSpPr>
          <p:cNvPr id="7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83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27"/>
          <p:cNvSpPr/>
          <p:nvPr/>
        </p:nvSpPr>
        <p:spPr>
          <a:xfrm>
            <a:off x="452846" y="769978"/>
            <a:ext cx="4345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สถานการณ์การใช้ยาในปัจจุบัน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1399416"/>
            <a:ext cx="8079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ในสภาพสังคมปัจจุบันที่เทคโนโลยีเจริญก้าวหน้า ทำให้สินค้าทั้งเครื่องอุปโภคบริโภคถูกคิดค้นขึ้นใหม่ เพื่ออำนวยความสะดวกให้แก่มนุษย์ รวมไปถึงยาต่างๆ ที่มีส่วนต่อการดำรงชีวิต ซึ่งหากเรามีความรู้ความเข้าใจในการใช้ยาที่ถูกต้อง ย่อมจะส่งผลดีต่อผู้ใช้ยา แต่หากมีพฤติกรรมการใช้ยาที่ไม่ถูกต้อง ก็อาจก่อให้เกิดอันตรายต่อผู้ใช้ได้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2492896"/>
            <a:ext cx="8208912" cy="309634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2917683"/>
            <a:ext cx="278634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cs"/>
              <a:buAutoNum type="thaiNumPeriod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การใช้ยาเพื่อคลายความเครียด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การใช้ยาชูกำลัง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การใช้ยาแก้ง่วง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การใช้ยาแก้ปวด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การใช้ยาชุด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การใช้ยาลดความอ้วน</a:t>
            </a:r>
          </a:p>
          <a:p>
            <a:pPr marL="457200" indent="-457200">
              <a:buFont typeface="+mj-cs"/>
              <a:buAutoNum type="thaiNumPeriod"/>
            </a:pP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ยาและอาหารเสริม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34" y="2948849"/>
            <a:ext cx="3176273" cy="21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9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3473</Words>
  <Application>Microsoft Office PowerPoint</Application>
  <PresentationFormat>นำเสนอทางหน้าจอ (4:3)</PresentationFormat>
  <Paragraphs>222</Paragraphs>
  <Slides>34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34</vt:i4>
      </vt:variant>
    </vt:vector>
  </HeadingPairs>
  <TitlesOfParts>
    <vt:vector size="41" baseType="lpstr">
      <vt:lpstr>Calibri</vt:lpstr>
      <vt:lpstr>Angsana New</vt:lpstr>
      <vt:lpstr>TH Sarabun New</vt:lpstr>
      <vt:lpstr>Arial</vt:lpstr>
      <vt:lpstr>Cordia New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139</cp:revision>
  <dcterms:created xsi:type="dcterms:W3CDTF">2017-01-04T07:55:06Z</dcterms:created>
  <dcterms:modified xsi:type="dcterms:W3CDTF">2024-02-12T03:14:34Z</dcterms:modified>
</cp:coreProperties>
</file>