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87" r:id="rId2"/>
    <p:sldId id="486" r:id="rId3"/>
    <p:sldId id="388" r:id="rId4"/>
    <p:sldId id="400" r:id="rId5"/>
    <p:sldId id="401" r:id="rId6"/>
    <p:sldId id="403" r:id="rId7"/>
    <p:sldId id="404" r:id="rId8"/>
    <p:sldId id="415" r:id="rId9"/>
    <p:sldId id="412" r:id="rId10"/>
    <p:sldId id="413" r:id="rId11"/>
    <p:sldId id="414" r:id="rId12"/>
    <p:sldId id="416" r:id="rId13"/>
    <p:sldId id="417" r:id="rId14"/>
    <p:sldId id="418" r:id="rId15"/>
    <p:sldId id="419" r:id="rId16"/>
    <p:sldId id="406" r:id="rId17"/>
    <p:sldId id="420" r:id="rId18"/>
    <p:sldId id="421" r:id="rId19"/>
    <p:sldId id="422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ngsana New" panose="02020603050405020304" pitchFamily="18" charset="-34"/>
      <p:regular r:id="rId26"/>
      <p:bold r:id="rId27"/>
      <p:italic r:id="rId28"/>
      <p:boldItalic r:id="rId29"/>
    </p:embeddedFont>
    <p:embeddedFont>
      <p:font typeface="TH Sarabun New" panose="020B0502040204020203" charset="-34"/>
      <p:regular r:id="rId30"/>
      <p:bold r:id="rId31"/>
      <p:italic r:id="rId32"/>
      <p:boldItalic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TH SarabunPSK" panose="020B0500040200020003" pitchFamily="34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 varScale="1">
        <p:scale>
          <a:sx n="74" d="100"/>
          <a:sy n="74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07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452845" y="3309189"/>
            <a:ext cx="8203093" cy="1775995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52845" y="1245291"/>
            <a:ext cx="8203093" cy="1175597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756330"/>
            <a:ext cx="820309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56330"/>
            <a:ext cx="253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การทะเลาะวิวาท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สี่เหลี่ยมผืนผ้า 15"/>
          <p:cNvSpPr/>
          <p:nvPr/>
        </p:nvSpPr>
        <p:spPr>
          <a:xfrm>
            <a:off x="787015" y="1371424"/>
            <a:ext cx="7745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วัยรุ่นเป็นช่วงวัยที่มีอารมณ์รุนแรง ไม่ยอมใคร ขาดการยั้งคิดหรือยับยั้งอารมณ์ บางคนมีพฤติกรรมก้าวร้าว และมักใช้ความรุนแรงเพื่อเป็นทางออกในการแก้ปัญหา การก่อเหตุทะเลาะวิวาทที่เป็นประเด็นใหญ่ในปัจจุบัน คือ คู่กรณีที่แบ่งเป็นฝ่าย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เป็นพวกทำให้การแก้ปัญหามีความซับซ้อนและแก้ไขได้ยาก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2846" y="2823318"/>
            <a:ext cx="8203093" cy="461665"/>
          </a:xfrm>
          <a:prstGeom prst="rect">
            <a:avLst/>
          </a:prstGeom>
          <a:solidFill>
            <a:srgbClr val="D1F3FF"/>
          </a:solidFill>
          <a:ln>
            <a:solidFill>
              <a:srgbClr val="D1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2846" y="2823319"/>
            <a:ext cx="786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ผลกระทบของการทะเลาะวิวาทที่ก่อให้เกิดความรุนแรง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87014" y="3502748"/>
            <a:ext cx="75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ส่งผลให้บุคคลรอบข้างพลอยได้รับผลกระทบไปด้วย เช่น บาดเจ็บ เสียชีวิต เป็นต้น เนื่องจากวัยรุ่นอาจใช้อาวุธในการต่อสู้กัน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อาจถูกลงโทษ หรือดำเนินคดีตามกฎหมายตั้งแต่อายุยังน้อย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ส่งผลให้เป็นคนหวาดระแวง เพราะคิดว่าผู้อื่นเป็นศัตรูกับตนอยู่ตลอดเวลา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95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452845" y="3309189"/>
            <a:ext cx="8203093" cy="1775995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52845" y="1245291"/>
            <a:ext cx="8203093" cy="1175597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756330"/>
            <a:ext cx="820309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56330"/>
            <a:ext cx="253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การเล่นเกมคอมพิวเตอร์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สี่เหลี่ยมผืนผ้า 15"/>
          <p:cNvSpPr/>
          <p:nvPr/>
        </p:nvSpPr>
        <p:spPr>
          <a:xfrm>
            <a:off x="787015" y="1509923"/>
            <a:ext cx="752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ปัญหาเยาวชนติดเกมคอมพิวเตอร์ทวีความรุนแรงมากขึ้นเรื่อยๆ โดยมีเด็กจำนวนมากหนีโรงเรียนหรือขโมยเงินของพ่อแม่ไปเล่นเกมคอมพิวเตอร์ตามร้านเกม ซึ่งก่อให้เกิดปัญหายาเสพติด การมั่วสุมอบายมุข เสียการเรียน เป็นต้น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2846" y="2823318"/>
            <a:ext cx="8203093" cy="461665"/>
          </a:xfrm>
          <a:prstGeom prst="rect">
            <a:avLst/>
          </a:prstGeom>
          <a:solidFill>
            <a:srgbClr val="D1F3FF"/>
          </a:solidFill>
          <a:ln>
            <a:solidFill>
              <a:srgbClr val="D1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2846" y="2823319"/>
            <a:ext cx="786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ผลกระทบของการเล่นเกมคอมพิวเตอร์ที่ก่อให้เกิดความรุนแรง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87016" y="3502748"/>
            <a:ext cx="75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ส่งผลให้เกิดความเครียด เพราะผู้เล่นเกมคอมพิวเตอร์ต้องหาวิธีการเอาชนะคู่ต่อสู้ให้ได้ จึงต้องครุ่นคิดหาเทคนิคในการต่อสู้ตลอดเวลา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แสดงพฤติกรรมก้าวร้าวเลียนแบบความรุนแรงจากเกมคอมพิวเตอร์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นำไปสู่การกระทำความผิด เช่น ลักขโมยวิ่งราว จี้ ปล้น เป็นต้น และอาจนำไปสู่วงจรการขายสารเสพติด เพื่อหาเงินมาเล่นคอมพิวเตอร์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95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52846" y="2696146"/>
            <a:ext cx="8295618" cy="2245022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แนวทางป้องกันปัญหาความรุนแรง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27"/>
          <p:cNvSpPr/>
          <p:nvPr/>
        </p:nvSpPr>
        <p:spPr>
          <a:xfrm>
            <a:off x="452846" y="769978"/>
            <a:ext cx="5127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แนวทางป้องกันปัญหาความรุนแรงใน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ครอบครัว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0" y="1484784"/>
            <a:ext cx="7416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ความรุนแรงในครอบครัวเป็นสิ่งที่นำความทุกข์ ความเครียด มาให้กับครอบครัว ดังนั้นเราจึงควรหาแนวทางป้องกันปัญหา เพื่อให้ครอบครัวเกิดความสงบสุข และเพื่อความสุขของคนในครอบครัว โดยแนวทางป้องกันปัญหาความรุนแรงในครอบครัว มีดังนี้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0" y="2898810"/>
            <a:ext cx="7416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สมาชิกในครอบครัวต้องปฏิบัติต่อกันด้วยความรัก ความจริงใจ และความเอื้ออาทร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เอาใจใส่ดูแลซึ่งกันและกัน ให้อภัยเมื่อคนในครอบครัวทำความผิด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หาโอกาสพูดคุยกันในครอบครัว และพูดคุยกันด้วยเหตุผล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แสดงความรู้สึกหรืออารมณ์ที่แท้จริงออกมาอย่างตรงไปตรงมา ดีกว่าที่จะใช้อารมณ์ พูดถากถาง เสียดสี หรือประชดประชันกัน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ทำกิจกรรมร่วมกันในครอบครัว เช่น การออกกำลังกายด้วยกัน รับประทานอาหารร่วมกัน ไปเที่ยวด้วยกัน เป็นต้น</a:t>
            </a:r>
          </a:p>
        </p:txBody>
      </p: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37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52846" y="2840162"/>
            <a:ext cx="8295618" cy="2245022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27"/>
          <p:cNvSpPr/>
          <p:nvPr/>
        </p:nvSpPr>
        <p:spPr>
          <a:xfrm>
            <a:off x="452846" y="769978"/>
            <a:ext cx="5127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แนวทางป้องกันปัญหาความรุนแรงใน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โรงเรียน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0" y="1484784"/>
            <a:ext cx="7416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ความรุนแรงในโรงเรียนมักจะเกิดขึ้นระหว่างนักเรียนกับนักเรียน และระหว่างครูกับนักเรียน ทั้งที่เกิดขึ้นในโรงเรียนและนอกโรงเรียน แต่สิ่งที่น่าเป็นห่วงคือ ความรุนแรงที่เกิดขึ้นในโรงเรียน เพราะสิ่งเหล่านี้ อาจหล่อหลอมให้นักเรียนมีพฤติกรรมความรุนแรง และออกไปก่อความรุนแรงนอกสถานศึกษาได้ ซึ่งแนวทางการป้องกันปัญหาความรุนแรงในโรงเรียน มีดังนี้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0" y="3042826"/>
            <a:ext cx="7416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สมาชิกในครอบครัวต้องปฏิบัติต่อกันด้วยความรัก ความจริงใจ และความเอื้ออาทร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เอาใจใส่ดูแลซึ่งกันและกัน ให้อภัยเมื่อคนในครอบครัวทำความผิด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หาโอกาสพูดคุยกันในครอบครัว และพูดคุยกันด้วยเหตุผล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แสดงความรู้สึกหรืออารมณ์ที่แท้จริงออกมาอย่างตรงไปตรงมา ดีกว่าที่จะใช้อารมณ์ พูดถากถาง เสียดสี หรือประชดประชันกัน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ทำกิจกรรมร่วมกันในครอบครัว เช่น การออกกำลังกายด้วยกัน รับประทานอาหารร่วมกัน ไปเที่ยวด้วยกัน เป็นต้น</a:t>
            </a:r>
          </a:p>
        </p:txBody>
      </p: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97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52846" y="2840162"/>
            <a:ext cx="8295618" cy="3037110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27"/>
          <p:cNvSpPr/>
          <p:nvPr/>
        </p:nvSpPr>
        <p:spPr>
          <a:xfrm>
            <a:off x="452846" y="769978"/>
            <a:ext cx="5127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แนวทางป้องกันปัญหาความรุนแรงใน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สังคม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0" y="1484784"/>
            <a:ext cx="7704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ความรุนแรงในสังคม เป็นความรุนแรงที่พบเห็นได้บ่อยมากตามข่าวของสื่อมวลชน เป็นการกระทำรุนแรงต่อร่างกายและจิตใจ   ในรูปแบบต่าง ๆ เช่น การชิงทรัพย์ ทำร้ายร่างกาย ฆ่าล้างแค้น ล่วงละเมิดทางเพศ การใช้แรงงานเด็กอย่างไม่เป็นธรรม        แนวทางการป้องกันปัญหาความรุนแรงในสังคม มีดังนี้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0" y="3042826"/>
            <a:ext cx="7416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การฝึกจิตสาธารณะเพื่อเสริมสร้างจิตลักษณะ ทำความดี มีสำนึกต่อส่วนรวม พร้อมช่วยเหลือผู้อื่นตามความสามารถและด้วยความบริสุทธิ์ใจ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การส่งเสริมการอยู่ร่วมกันโดยสงบสุข ถ้อยทีถ้อยอาศัย มีความเอื้ออาทร มีความไว้วางใจกัน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จัดการคุ้มครองความปลอดภัยแก่สตรี เด็ก ผู้สูงอายุ และผู้ด้อยโอกาส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ออกกฎหมายควบคุมการพกพาและมีอาวุธปืนไว้ในครอบครอง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ป้องกันการค้าอาวุธ และการค้าผิดกฎหมายอย่างเข้มแข็ง ใช้เวลาว่างในทางสร้างสรรค์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ติดตามความเคลื่อนไหวของผู้ก่อการร้าย และเตือนภัยแก่ประชาชนล่วงหน้าถึงการก่อการร้าย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จัดกำลังเพื่อต่อสู้กับอาชญากรรม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หลีกเลี่ยงจากการเป็นเหยื่อของความรุนแรงในสังคม ไม่นำตนเข้าไปเสี่ยงในสถานการณ์ที่ไม่น่าไว้วางใจ</a:t>
            </a:r>
          </a:p>
        </p:txBody>
      </p: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11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596862" y="1700808"/>
            <a:ext cx="2390962" cy="21602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001472" y="1700808"/>
            <a:ext cx="5544616" cy="216024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67544" y="2780928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931370" y="2017296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ทักษะการตัดสินใจ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66976" y="1786464"/>
            <a:ext cx="5335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เป็นความสามารถในการตัดสินใจเกี่ยวกับเรื่องราวต่างๆ ในชีวิตได้อย่างมีระบบ โดยประเมินทางเลือกและผลที่ได้จากการตัดสินใจเลือกทางที่ถูกต้องเหมาะสม ก็จะมีผลต่อการมีสุขภาพที่ดีทั้งร่างกายและจิตใจ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91295" y="3091025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ทักษะการแก้ปัญหา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79612" y="4272963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การทำความเข้าใจในกระบวนการแก้ปัญหาและการตัดสินใจ จึงเป็นสิ่งที่มีความจำเป็นเป็นอย่างยิ่ง ทั้งนี้เพื่อเป็นการลดความเสี่ยงของการตัดสินใจที่ผิดพลาด สามารถตัดสินใจได้ทันเวลา และส่งผลกระทบต่อบุคคลต่างๆ ที่เกี่ยวข้องน้อยที่สุด</a:t>
            </a:r>
          </a:p>
        </p:txBody>
      </p:sp>
      <p:sp>
        <p:nvSpPr>
          <p:cNvPr id="74" name="Rectangle 3"/>
          <p:cNvSpPr/>
          <p:nvPr/>
        </p:nvSpPr>
        <p:spPr>
          <a:xfrm>
            <a:off x="452842" y="208154"/>
            <a:ext cx="81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ทักษะการตัดสินใจและการแก้ปัญหาในสถานการณ์เสี่ยงต่อความรุนแรง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66975" y="2998693"/>
            <a:ext cx="533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เป็นความสามารถในการจัดการกับปัญหาที่เกิดขึ้นได้อย่างมีระบบ ทำให้ไม่เกิดความตึงเครียดทางกายและจิตใจ จนอาจลุกลามเป็นปัญหาใหญ่ที่ไม่สามารถแก้ไขได้</a:t>
            </a: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64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840959" y="540660"/>
            <a:ext cx="7313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การแก้ปัญหาเป็นกระบวนการของความพยายามที่บุคคลร่วมกันพิจารณาอย่างสุขุมรอบคอบ เพื่อหาวิธีการแก้ปัญหาอุปสรรคต่างๆ จนทำให้การดำเนินการบรรลุเป้าหมายที่ต้องการ โดยทั่วไปแล้วกระบวนการแก้ปัญหาจะมีด้วยกันทั้งหมด ๖ ขั้นตอน</a:t>
            </a:r>
          </a:p>
        </p:txBody>
      </p:sp>
      <p:grpSp>
        <p:nvGrpSpPr>
          <p:cNvPr id="71" name="กลุ่ม 70"/>
          <p:cNvGrpSpPr/>
          <p:nvPr/>
        </p:nvGrpSpPr>
        <p:grpSpPr>
          <a:xfrm>
            <a:off x="1547664" y="1772817"/>
            <a:ext cx="6194114" cy="4204276"/>
            <a:chOff x="1690254" y="1772817"/>
            <a:chExt cx="6194114" cy="4204276"/>
          </a:xfrm>
        </p:grpSpPr>
        <p:grpSp>
          <p:nvGrpSpPr>
            <p:cNvPr id="70" name="กลุ่ม 69"/>
            <p:cNvGrpSpPr/>
            <p:nvPr/>
          </p:nvGrpSpPr>
          <p:grpSpPr>
            <a:xfrm>
              <a:off x="1705328" y="1772817"/>
              <a:ext cx="6179040" cy="631690"/>
              <a:chOff x="1705328" y="1772817"/>
              <a:chExt cx="6179040" cy="631690"/>
            </a:xfrm>
          </p:grpSpPr>
          <p:grpSp>
            <p:nvGrpSpPr>
              <p:cNvPr id="35" name="Group 12"/>
              <p:cNvGrpSpPr/>
              <p:nvPr/>
            </p:nvGrpSpPr>
            <p:grpSpPr>
              <a:xfrm>
                <a:off x="1705328" y="1772817"/>
                <a:ext cx="6179040" cy="631690"/>
                <a:chOff x="504987" y="2492896"/>
                <a:chExt cx="6179040" cy="772931"/>
              </a:xfrm>
            </p:grpSpPr>
            <p:sp>
              <p:nvSpPr>
                <p:cNvPr id="38" name="Rectangle 13"/>
                <p:cNvSpPr/>
                <p:nvPr/>
              </p:nvSpPr>
              <p:spPr>
                <a:xfrm>
                  <a:off x="654363" y="2492896"/>
                  <a:ext cx="6029664" cy="772931"/>
                </a:xfrm>
                <a:prstGeom prst="rect">
                  <a:avLst/>
                </a:prstGeom>
                <a:solidFill>
                  <a:srgbClr val="FFF4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Pentagon 14"/>
                <p:cNvSpPr/>
                <p:nvPr/>
              </p:nvSpPr>
              <p:spPr>
                <a:xfrm>
                  <a:off x="504987" y="2634133"/>
                  <a:ext cx="720080" cy="490452"/>
                </a:xfrm>
                <a:prstGeom prst="homePlat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7" name="Oval 20"/>
              <p:cNvSpPr/>
              <p:nvPr/>
            </p:nvSpPr>
            <p:spPr>
              <a:xfrm>
                <a:off x="1831993" y="1914116"/>
                <a:ext cx="350223" cy="3490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accent6">
                        <a:lumMod val="5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603988" y="1916832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จำแนกแยกแยะปัญหาหรือเป้าหมาย</a:t>
              </a:r>
            </a:p>
          </p:txBody>
        </p:sp>
        <p:grpSp>
          <p:nvGrpSpPr>
            <p:cNvPr id="41" name="Group 12"/>
            <p:cNvGrpSpPr/>
            <p:nvPr/>
          </p:nvGrpSpPr>
          <p:grpSpPr>
            <a:xfrm>
              <a:off x="1705328" y="2492896"/>
              <a:ext cx="6179040" cy="631690"/>
              <a:chOff x="504987" y="2492896"/>
              <a:chExt cx="6179040" cy="772931"/>
            </a:xfrm>
          </p:grpSpPr>
          <p:sp>
            <p:nvSpPr>
              <p:cNvPr id="44" name="Rectangle 13"/>
              <p:cNvSpPr/>
              <p:nvPr/>
            </p:nvSpPr>
            <p:spPr>
              <a:xfrm>
                <a:off x="654363" y="2492896"/>
                <a:ext cx="6029664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603988" y="2636911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กำหนดทางเลือกของการแก้ปัญหา</a:t>
              </a:r>
            </a:p>
          </p:txBody>
        </p:sp>
        <p:sp>
          <p:nvSpPr>
            <p:cNvPr id="43" name="Oval 20"/>
            <p:cNvSpPr/>
            <p:nvPr/>
          </p:nvSpPr>
          <p:spPr>
            <a:xfrm>
              <a:off x="1831993" y="2634195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grpSp>
          <p:nvGrpSpPr>
            <p:cNvPr id="47" name="Group 12"/>
            <p:cNvGrpSpPr/>
            <p:nvPr/>
          </p:nvGrpSpPr>
          <p:grpSpPr>
            <a:xfrm>
              <a:off x="1691680" y="3199328"/>
              <a:ext cx="6192688" cy="631690"/>
              <a:chOff x="504987" y="2492896"/>
              <a:chExt cx="6192688" cy="772931"/>
            </a:xfrm>
          </p:grpSpPr>
          <p:sp>
            <p:nvSpPr>
              <p:cNvPr id="50" name="Rectangle 13"/>
              <p:cNvSpPr/>
              <p:nvPr/>
            </p:nvSpPr>
            <p:spPr>
              <a:xfrm>
                <a:off x="654363" y="2492896"/>
                <a:ext cx="6043312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590340" y="3343343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จัดตั้งวัตถุประสงค์</a:t>
              </a:r>
            </a:p>
          </p:txBody>
        </p:sp>
        <p:sp>
          <p:nvSpPr>
            <p:cNvPr id="49" name="Oval 20"/>
            <p:cNvSpPr/>
            <p:nvPr/>
          </p:nvSpPr>
          <p:spPr>
            <a:xfrm>
              <a:off x="1818345" y="334062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grpSp>
          <p:nvGrpSpPr>
            <p:cNvPr id="53" name="Group 12"/>
            <p:cNvGrpSpPr/>
            <p:nvPr/>
          </p:nvGrpSpPr>
          <p:grpSpPr>
            <a:xfrm>
              <a:off x="1691680" y="3919407"/>
              <a:ext cx="6192688" cy="631690"/>
              <a:chOff x="504987" y="2492896"/>
              <a:chExt cx="6192688" cy="772931"/>
            </a:xfrm>
          </p:grpSpPr>
          <p:sp>
            <p:nvSpPr>
              <p:cNvPr id="56" name="Rectangle 13"/>
              <p:cNvSpPr/>
              <p:nvPr/>
            </p:nvSpPr>
            <p:spPr>
              <a:xfrm>
                <a:off x="654363" y="2492896"/>
                <a:ext cx="6043312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590339" y="4063422"/>
              <a:ext cx="5150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ตัดสินใจเลือกแนวทางการแก้ปัญหาที่เหมาะสมกับบรรทัดฐานมากที่สุด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5" name="Oval 20"/>
            <p:cNvSpPr/>
            <p:nvPr/>
          </p:nvSpPr>
          <p:spPr>
            <a:xfrm>
              <a:off x="1818345" y="4060706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  <p:grpSp>
          <p:nvGrpSpPr>
            <p:cNvPr id="59" name="Group 12"/>
            <p:cNvGrpSpPr/>
            <p:nvPr/>
          </p:nvGrpSpPr>
          <p:grpSpPr>
            <a:xfrm>
              <a:off x="1691680" y="4642222"/>
              <a:ext cx="6192688" cy="631690"/>
              <a:chOff x="504987" y="2492896"/>
              <a:chExt cx="6192688" cy="772931"/>
            </a:xfrm>
          </p:grpSpPr>
          <p:sp>
            <p:nvSpPr>
              <p:cNvPr id="62" name="Rectangle 13"/>
              <p:cNvSpPr/>
              <p:nvPr/>
            </p:nvSpPr>
            <p:spPr>
              <a:xfrm>
                <a:off x="654363" y="2492896"/>
                <a:ext cx="6043312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590340" y="4769856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ดำเนินการแก้ปัญหา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1" name="Oval 20"/>
            <p:cNvSpPr/>
            <p:nvPr/>
          </p:nvSpPr>
          <p:spPr>
            <a:xfrm>
              <a:off x="1818345" y="4783521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๕</a:t>
              </a:r>
            </a:p>
          </p:txBody>
        </p:sp>
        <p:grpSp>
          <p:nvGrpSpPr>
            <p:cNvPr id="65" name="Group 12"/>
            <p:cNvGrpSpPr/>
            <p:nvPr/>
          </p:nvGrpSpPr>
          <p:grpSpPr>
            <a:xfrm>
              <a:off x="1690254" y="5345403"/>
              <a:ext cx="6194114" cy="631690"/>
              <a:chOff x="504987" y="2492896"/>
              <a:chExt cx="6194114" cy="772931"/>
            </a:xfrm>
          </p:grpSpPr>
          <p:sp>
            <p:nvSpPr>
              <p:cNvPr id="68" name="Rectangle 13"/>
              <p:cNvSpPr/>
              <p:nvPr/>
            </p:nvSpPr>
            <p:spPr>
              <a:xfrm>
                <a:off x="654363" y="2492896"/>
                <a:ext cx="6044738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9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88914" y="5473037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ประเมินผลการแก้ปัญหา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7" name="Oval 20"/>
            <p:cNvSpPr/>
            <p:nvPr/>
          </p:nvSpPr>
          <p:spPr>
            <a:xfrm>
              <a:off x="1816919" y="5486702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๖</a:t>
              </a:r>
            </a:p>
          </p:txBody>
        </p:sp>
      </p:grpSp>
      <p:pic>
        <p:nvPicPr>
          <p:cNvPr id="4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02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0" y="5877272"/>
            <a:ext cx="9143998" cy="98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77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การจัดกิจกรรมป้องกันความเสี่ยงต่อการใช้ความรุนแรง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728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การจัดกิจกรรมป้องกันความเสี่ยงต่อการใช้ความรุนแรงใน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ครอบครัว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323528" y="1700808"/>
            <a:ext cx="7306872" cy="3600400"/>
            <a:chOff x="971601" y="1700808"/>
            <a:chExt cx="7306872" cy="3600400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2339753" y="1700808"/>
              <a:ext cx="5832648" cy="3600400"/>
            </a:xfrm>
            <a:prstGeom prst="rect">
              <a:avLst/>
            </a:prstGeom>
            <a:solidFill>
              <a:srgbClr val="FF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6" name="ตัวเชื่อมต่อตรง 25"/>
            <p:cNvCxnSpPr/>
            <p:nvPr/>
          </p:nvCxnSpPr>
          <p:spPr>
            <a:xfrm>
              <a:off x="971601" y="2924944"/>
              <a:ext cx="728750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990964" y="4149080"/>
              <a:ext cx="728750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11763" y="1959222"/>
              <a:ext cx="5688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รับประทานอาหารร่วมกัน อาจใช้เวลาช่วงมื้อเย็นในวันหยุด เนื่องจากสมาชิกอยู่พร้อมหน้ากัน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11763" y="4499828"/>
              <a:ext cx="5688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ทำกิจกรรมต่างๆ ร่วมกัน เช่น ดูโทรทัศน์ ออกกำลังกาย ปลูกต้นไม้ เป็นต้น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11763" y="3347700"/>
              <a:ext cx="5688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หาเวลาพักผ่อน หรือไปเที่ยวร่วมกันอย่างน้อยสัปดาห์ละ ๑ ครั้ง</a:t>
              </a:r>
            </a:p>
          </p:txBody>
        </p:sp>
      </p:grpSp>
      <p:pic>
        <p:nvPicPr>
          <p:cNvPr id="1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52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5877272"/>
            <a:ext cx="9143998" cy="98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728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การจัดกิจกรรมป้องกันความเสี่ยงต่อการใช้ความรุนแรงใน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โรงเรียน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79512" y="2276872"/>
            <a:ext cx="7287509" cy="2448272"/>
            <a:chOff x="971601" y="2276872"/>
            <a:chExt cx="7287509" cy="244827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2339753" y="2276872"/>
              <a:ext cx="5832648" cy="2448272"/>
            </a:xfrm>
            <a:prstGeom prst="rect">
              <a:avLst/>
            </a:prstGeom>
            <a:solidFill>
              <a:srgbClr val="FF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1" name="ตัวเชื่อมต่อตรง 10"/>
            <p:cNvCxnSpPr/>
            <p:nvPr/>
          </p:nvCxnSpPr>
          <p:spPr>
            <a:xfrm>
              <a:off x="971601" y="3501008"/>
              <a:ext cx="728750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11763" y="2535286"/>
              <a:ext cx="5688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โรงเรียนควรจัดระบบดูแลช่วยเหลือนักเรียนให้เข้มแข็ง โดยเพิ่มการมีส่วนร่วมของชุมชน และผู้ปกครอง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1763" y="3789040"/>
              <a:ext cx="5688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จัดกิจกรรมในชั้นเรียน โดยครูอาจยกกรณีตัวอย่างการใช้ความรุนแรงที่เป็นเหตุการณ์สมมติ หรือเป็นเรื่องที่เกิดขึ้นจริงนำมาเล่าให้นักเรียนฟัง</a:t>
              </a:r>
            </a:p>
          </p:txBody>
        </p:sp>
      </p:grpSp>
      <p:pic>
        <p:nvPicPr>
          <p:cNvPr id="1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59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5877272"/>
            <a:ext cx="9143998" cy="98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728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การจัดกิจกรรมป้องกันความเสี่ยงต่อการใช้ความรุนแรงใน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สังคม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395536" y="2276872"/>
            <a:ext cx="7287509" cy="2448272"/>
            <a:chOff x="971601" y="2276872"/>
            <a:chExt cx="7287509" cy="244827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339753" y="2276872"/>
              <a:ext cx="5832648" cy="2448272"/>
            </a:xfrm>
            <a:prstGeom prst="rect">
              <a:avLst/>
            </a:prstGeom>
            <a:solidFill>
              <a:srgbClr val="FF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>
              <a:off x="971601" y="3501008"/>
              <a:ext cx="728750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11763" y="2566645"/>
              <a:ext cx="5688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รวมกลุ่มกันระหว่างคนในชุมชน หากพบเห็นผู้ที่อาจมีการใช้ความรุนแรง ให้แจ้งเหตุแก่เจ้าหน้าที่ตำรวจ หรือผู้ที่เกี่ยวข้องให้รับทราบ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3" y="3789040"/>
              <a:ext cx="5688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จัดกิจกรรมเพื่อสร้างความสัมพันธ์อันดีระหว่างบุคคลในชุมชน เช่น การแข่งขันกีฬา การทำประโยชน์เพื่อส่วนรวม</a:t>
              </a:r>
            </a:p>
          </p:txBody>
        </p:sp>
      </p:grpSp>
      <p:pic>
        <p:nvPicPr>
          <p:cNvPr id="1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7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436096" y="1600570"/>
            <a:ext cx="3707905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ความรุนแรงในสังคม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986628"/>
            <a:chOff x="601680" y="5537211"/>
            <a:chExt cx="7570720" cy="98662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939064"/>
              <a:ext cx="7549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๑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มีส่วนร่วมในการป้องกันความเสี่ยงต่อการใช้ยา การใช้สารเสพติดและความรุนแรง เพื่อสุขภาพของตนเอง ครอบครัว และสังคมได้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๒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ใช้ทักษะการตัดสินใจแก้ปัญหาในสถานการณ์ที่เสี่ยงต่อสุขภาพและความรุนแรง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๗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42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52843" y="2389494"/>
            <a:ext cx="8223613" cy="2088232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ความรุนแรงและแนวทางแก้ไขปัญหาความรุนแรง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797511"/>
            <a:ext cx="8079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ความรุนแรง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violence)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การกระทำใดๆ ที่เกิดขึ้นโดยเจตนา เป็นการละเมิดสิทธิส่วนบุคคลทั้งทางกาย วาจา จิตใจ และทางเพศ โดยการบังคับขู่เข็ญ หรือทำร้ายจิตใจด้วยวาจา การใช้กำลังกายกระทำกับผู้อื่น เพื่อทำร้ายร่างกายให้ได้รับบาดเจ็บ และการล่วงละเมิดทางเพศ เป็นผลทำให้เกิดความทุกข์ทรมานทั้งร่างกายและจิตใจแก่ผู้ถูกกระทำ (พรสุข หุ่นนิรันดร์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๒๕๕๐)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ความรุนแรง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แบ่งออกเป็น ๓ ประเภท ได้แก่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92241" y="271236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การทำร้ายร่างกาย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การทุบตี ตบ เตะ ต่อย ทำให้ร่างกายได้รับบาดเจ็บหรือเสียชีวิต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การทำร้ายทางด้านจิตใจและอารมณ์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การพูดจาก้าวร้าว ดูหมิ่นดูแคลน เสียดสี ล้อเลียน โดยใช้ถ้อยคำหยาบคาย การข่มขู่ คุกคามกักขัง หน่วงเหนี่ยว กีดกัน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การทำร้ายทางเพศ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การล่วงละเมิดทางเพศ เช่น การใช้วาจาพูดให้เกิดความอาย หรือเสื่อมเสีย การกระทำอนาจาร การข่มขืน เป็นต้น</a:t>
            </a:r>
          </a:p>
        </p:txBody>
      </p:sp>
      <p:grpSp>
        <p:nvGrpSpPr>
          <p:cNvPr id="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0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8"/>
          <p:cNvGrpSpPr/>
          <p:nvPr/>
        </p:nvGrpSpPr>
        <p:grpSpPr>
          <a:xfrm>
            <a:off x="2519236" y="4005064"/>
            <a:ext cx="3713094" cy="2492524"/>
            <a:chOff x="4942846" y="908720"/>
            <a:chExt cx="3713094" cy="2492524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3" t="14627" r="15589" b="67056"/>
            <a:stretch/>
          </p:blipFill>
          <p:spPr>
            <a:xfrm flipH="1">
              <a:off x="6616605" y="908720"/>
              <a:ext cx="2011893" cy="2364013"/>
            </a:xfrm>
            <a:prstGeom prst="rect">
              <a:avLst/>
            </a:prstGeom>
          </p:spPr>
        </p:pic>
        <p:pic>
          <p:nvPicPr>
            <p:cNvPr id="13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4" t="66474" r="47266" b="8371"/>
            <a:stretch/>
          </p:blipFill>
          <p:spPr>
            <a:xfrm>
              <a:off x="7319126" y="2526308"/>
              <a:ext cx="777948" cy="747828"/>
            </a:xfrm>
            <a:prstGeom prst="rect">
              <a:avLst/>
            </a:prstGeom>
          </p:spPr>
        </p:pic>
        <p:pic>
          <p:nvPicPr>
            <p:cNvPr id="14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9" t="13444" r="72140" b="63150"/>
            <a:stretch/>
          </p:blipFill>
          <p:spPr>
            <a:xfrm>
              <a:off x="5542834" y="2485767"/>
              <a:ext cx="758203" cy="788369"/>
            </a:xfrm>
            <a:prstGeom prst="rect">
              <a:avLst/>
            </a:prstGeom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7" t="13444" r="26954" b="63150"/>
            <a:stretch/>
          </p:blipFill>
          <p:spPr>
            <a:xfrm>
              <a:off x="6108678" y="2562679"/>
              <a:ext cx="736596" cy="727490"/>
            </a:xfrm>
            <a:prstGeom prst="rect">
              <a:avLst/>
            </a:prstGeom>
          </p:spPr>
        </p:pic>
        <p:pic>
          <p:nvPicPr>
            <p:cNvPr id="16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6" t="66855" r="26954" b="4446"/>
            <a:stretch/>
          </p:blipFill>
          <p:spPr>
            <a:xfrm>
              <a:off x="7900654" y="2499575"/>
              <a:ext cx="755286" cy="901669"/>
            </a:xfrm>
            <a:prstGeom prst="rect">
              <a:avLst/>
            </a:prstGeom>
          </p:spPr>
        </p:pic>
        <p:pic>
          <p:nvPicPr>
            <p:cNvPr id="17" name="Picture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2" t="43449" r="26954" b="33979"/>
            <a:stretch/>
          </p:blipFill>
          <p:spPr>
            <a:xfrm>
              <a:off x="6737793" y="2626684"/>
              <a:ext cx="727064" cy="732504"/>
            </a:xfrm>
            <a:prstGeom prst="rect">
              <a:avLst/>
            </a:prstGeom>
          </p:spPr>
        </p:pic>
        <p:pic>
          <p:nvPicPr>
            <p:cNvPr id="18" name="Picture 3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9" t="41361" r="73450" b="36466"/>
            <a:stretch/>
          </p:blipFill>
          <p:spPr>
            <a:xfrm>
              <a:off x="4942846" y="2562679"/>
              <a:ext cx="680295" cy="711457"/>
            </a:xfrm>
            <a:prstGeom prst="rect">
              <a:avLst/>
            </a:prstGeom>
          </p:spPr>
        </p:pic>
      </p:grpSp>
      <p:pic>
        <p:nvPicPr>
          <p:cNvPr id="19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30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26065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260648"/>
            <a:ext cx="434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ปัญหาความรุนแรง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11560" y="908720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ปัญหาความรุนแรงสามารถแบ่งเป็น ๓ ลักษณะ ได้แก่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ปัญหาความรุนแรงในครอบครัว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ปัญหาความรุนแรงในโรงเรียน และปัญหาความรุนแรงในสังคม </a:t>
            </a:r>
          </a:p>
          <a:p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ดังมีรายละเอียดตามตาราง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3851920" y="723780"/>
            <a:ext cx="4536504" cy="5953934"/>
            <a:chOff x="2267744" y="-46623"/>
            <a:chExt cx="4972964" cy="652676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8" t="21829" r="14198" b="6965"/>
            <a:stretch/>
          </p:blipFill>
          <p:spPr bwMode="auto">
            <a:xfrm>
              <a:off x="2272156" y="-46623"/>
              <a:ext cx="4968552" cy="286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8" t="18230" r="20261" b="5651"/>
            <a:stretch/>
          </p:blipFill>
          <p:spPr bwMode="auto">
            <a:xfrm>
              <a:off x="2267744" y="2780928"/>
              <a:ext cx="4968552" cy="3699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85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986641" y="476672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ปัญหาความรุนแรงในครอบครัว</a:t>
            </a:r>
            <a:endParaRPr lang="th-TH" sz="2400" dirty="0">
              <a:solidFill>
                <a:srgbClr val="FF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104746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ประเภทของความรุนแรงในครอบครัว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ความรุนแรงที่เกิดขึ้นในครอบครัว มีหลายประเภท ได้แก่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1479508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การข่มเหงหรือทำร้ายภรรยา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เป็นความรุนแรงในครอบครัวที่สามีกระทำต่อภรรยา เช่น ดุด่า ทุบตี ข่มขืน กระทำทารุณทางเพศ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การข่มเหงหรือทำร้ายบุตร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เป็นความรุนแรงที่พ่อแม่กระทำต่อลูก หรือผู้ใหญ่ในครอบครัวกระทำต่อเด็ก เช่น กดขี่ข่มเหงหรือการทำโทษโดยขาดเหตุผล การพูดจาก้าวร้าว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การข่มเหงหรือทำร้ายระหว่างพี่น้อง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พี่ตีหรือทำร้ายน้อง พี่ข่มขืนน้อง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การข่มเหงหรือทำร้ายผู้สูงอายุ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ทอดทิ้ง ปล่อยให้อดอาหาร ไม่ได้รับการดูแล เป็นต้น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0188" y="3666402"/>
            <a:ext cx="48245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ระดับความรุนแรงในครอบครัว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เรียงตามลำดับ ดังนี้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การทะเลาะโต้เถียง การดูถูกเหยียดหยาม การด่าทอ การขู่เข็ญ การกักขัง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การทำร้ายร่างกายด้วยอวัยวะหรืออาวุธจนได้รับบาดเจ็บ หรือเสียชีวิต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การทำร้ายทางเพศ การข่มขืนโดยคู่สมรส หรือเครือญาติ</a:t>
            </a:r>
          </a:p>
        </p:txBody>
      </p: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สี่เหลี่ยมผืนผ้า 8"/>
          <p:cNvSpPr/>
          <p:nvPr/>
        </p:nvSpPr>
        <p:spPr>
          <a:xfrm>
            <a:off x="5384605" y="3650253"/>
            <a:ext cx="34358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ลักษณะความรุนแรงในครอบครัว 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การทำร้ายร่างกาย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การทำร้ายจิตใจ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การทำร้ายเด็กเมื่อมีความขัดแย้งในครอบครัว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การทำร้ายผู้สูงอายุ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การข่มขืนคู่สมรส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การกระทำทารุณทางเพศ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การใช้ความรุนแรงทางสังคม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การใช้ความรุนแรงทางเศรษฐกิจ</a:t>
            </a:r>
          </a:p>
        </p:txBody>
      </p:sp>
      <p:pic>
        <p:nvPicPr>
          <p:cNvPr id="1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2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52366" y="476672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ปัญหาความรุนแรงในโรงเรียน</a:t>
            </a:r>
            <a:endParaRPr lang="th-TH" sz="2400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110906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ลักษณะของความรุนแรงภายในโรงเรียน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ลักษณะใหญ่ๆ ที่เกิดขึ้น จะเป็นดังนี้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การยกพวกตีกันของนักเรียนต่างโรงเรียน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นักเรียนทะเลาะวิวาทกัน จนถึงขั้นทำร้ายร่างกาย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นักเรียนหญิงถูกนักเรียนชายข่มเหง รังแก หรือทำร้าย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นักเรียนใช้อาวุธ เช่น มีด ปืน ทำร้ายกัน</a:t>
            </a:r>
          </a:p>
        </p:txBody>
      </p: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สี่เหลี่ยมผืนผ้า 8"/>
          <p:cNvSpPr/>
          <p:nvPr/>
        </p:nvSpPr>
        <p:spPr>
          <a:xfrm>
            <a:off x="3276984" y="3542819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ปัญหาความรุนแรงในสังคม</a:t>
            </a:r>
            <a:endParaRPr lang="th-TH" sz="2400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4364" y="4175209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ประเภทของความรุนแรงภายในสังคม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ความรุนแรงทางสังคม เช่น การข่มขืน การทารุณกรรม การปล้น-จี้ ชิงทรัพย์ การฆาตกรรม การทำอนาจาร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ความรุนแรงทางการเมือง เช่น การทำสงคราม การต่อสู้กันด้วยวิธีการต่างๆ ของผู้ที่มีแนวคิด ความเชื่อทางการเมืองที่ขัดแย้งกัน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ความรุนแรงทางเศรษฐกิจ ได้แก่ การต่อต้าน โดยการทำให้กิจกรรมทางเศรษฐกิจหยุดชะงัก ตัวอย่างเช่น การนัดหยุดงาน การปิดโรงงาน</a:t>
            </a:r>
          </a:p>
        </p:txBody>
      </p: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7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5631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พฤติกรรมเสี่ยงและสถานการณ์เสี่ยงต่อความรุนแรง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96862" y="2060848"/>
            <a:ext cx="2390962" cy="17281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01472" y="2060848"/>
            <a:ext cx="5544616" cy="1728192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467544" y="2924944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1065059" y="2302481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พฤติกรรมเสี่ยง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66976" y="2173800"/>
            <a:ext cx="533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พฤติกรรมที่เป็นสาเหตุให้เกิดความเสี่ยงต่อการดำเนินชีวิต อาจทำให้ร่างกายได้รับอันตรายสูญเสียหน้าที่ ขาดโอกาสพัฒนาตามปกติ พิการ หรือเสียชีวิต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95329" y="3116580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สถานการณ์เสี่ยง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66975" y="3024248"/>
            <a:ext cx="533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เหตุการณ์ที่กำลังจะดำเนินไปสู่ความอันตราย ความไม่ปลอดภัยต่อสุขภาพ ชีวิต และทรัพย์สิน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95329" y="4272963"/>
            <a:ext cx="7249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ปัจจุบันเยาวชนไทยมีพฤติกรรมเสี่ยงหลายประการ เช่น การเสพสารเสพติด การเล่นการพนัน การทะเลาะวิวาท การเล่นเกมคอมพิวเตอร์ เป็นต้น สิ่งเหล่านี้อาจก่อให้เกิดการใช้ความรุนแรงได้ โดยขอยกพฤติกรรมเสี่ยงและสถานการณ์เสี่ยงต่อความรุนแรงเพียงบางประเด็น ดังนี้</a:t>
            </a:r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04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452845" y="3309189"/>
            <a:ext cx="8203093" cy="1775995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52845" y="1245291"/>
            <a:ext cx="8203093" cy="1175597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756330"/>
            <a:ext cx="820309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56330"/>
            <a:ext cx="253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การเสพสารเสพติด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สี่เหลี่ยมผืนผ้า 15"/>
          <p:cNvSpPr/>
          <p:nvPr/>
        </p:nvSpPr>
        <p:spPr>
          <a:xfrm>
            <a:off x="787015" y="1371424"/>
            <a:ext cx="7529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สารเสพติดนับเป็นปัญหาสำคัญของประเทศชาติ แม้ว่าจะมีการรณรงค์ป้องกัน และปราบปรามอย่างต่อเนื่องจากเจ้าหน้าที่ของรัฐก็ตาม แต่ก็ยังมีเยาวชนจำนวนไม่น้อยที่ตกเป็นทาสของสารเสพติดเนื่องมาจากปัญหาครอบครัวและสภาพแวดล้อม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2846" y="2823318"/>
            <a:ext cx="8203093" cy="461665"/>
          </a:xfrm>
          <a:prstGeom prst="rect">
            <a:avLst/>
          </a:prstGeom>
          <a:solidFill>
            <a:srgbClr val="D1F3FF"/>
          </a:solidFill>
          <a:ln>
            <a:solidFill>
              <a:srgbClr val="D1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2846" y="2823319"/>
            <a:ext cx="786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ผลกระทบของสารเสพติดที่ก่อให้เกิดความรุนแรง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87016" y="3502748"/>
            <a:ext cx="75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นำไปสู่การก่ออาชญากรรมต่างๆ เช่น ลักขโมย ทำร้ายผู้อื่น เป็นต้น เนื่องจากเมื่อเสพสารเสพติดเป็นระยะเวลานาน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ก่อให้เกิดผลกระทบต่อสุขภาพร่างกาย และจิตใจ มีผลต่อระบบประสาท ทำให้ผู้เสพสารเสพติดขาดสติไม่สามารถควบคุมตนเองได้ และขาดการยั้งคิด จึงนำไปสู่การทำร้ายร่างกายตนเองและผู้อื่น ดังปรากฏ เป็นข่าวตามสื่อต่างๆ 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60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452845" y="3309189"/>
            <a:ext cx="8203093" cy="1775995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52845" y="1245291"/>
            <a:ext cx="8203093" cy="1175597"/>
          </a:xfrm>
          <a:prstGeom prst="rect">
            <a:avLst/>
          </a:prstGeom>
          <a:solidFill>
            <a:schemeClr val="bg1"/>
          </a:solidFill>
          <a:ln w="3175">
            <a:solidFill>
              <a:srgbClr val="6DD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756330"/>
            <a:ext cx="820309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56330"/>
            <a:ext cx="253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การเล่นการพนัน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สี่เหลี่ยมผืนผ้า 15"/>
          <p:cNvSpPr/>
          <p:nvPr/>
        </p:nvSpPr>
        <p:spPr>
          <a:xfrm>
            <a:off x="787015" y="1371424"/>
            <a:ext cx="7529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โดยเฉพาะการเล่นพนันบอลที่วัยรุ่นสามารถเข้าถึงได้ง่าย เพราะฟุตบอลเป็นกีฬาที่วัยรุ่นชื่นชอบอยู่แล้ว วัยรุ่นบางคนที่อาจเริ่มต้นเล่นพนันบอลด้วยคิดว่าเล่นแค่ความสนุกสนาน แต่ไม่นานก็จะเริ่มติดใจ ในที่สุดก็จะถลำลึกลงไป และอาจก่อให้เกิดผลกระทบที่ร้ายแรงตามมา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2846" y="2823318"/>
            <a:ext cx="8203093" cy="461665"/>
          </a:xfrm>
          <a:prstGeom prst="rect">
            <a:avLst/>
          </a:prstGeom>
          <a:solidFill>
            <a:srgbClr val="D1F3FF"/>
          </a:solidFill>
          <a:ln>
            <a:solidFill>
              <a:srgbClr val="D1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2846" y="2823319"/>
            <a:ext cx="786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ผลกระทบของการเล่นพนันบอลที่ก่อให้เกิดความรุนแรง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87016" y="3502748"/>
            <a:ext cx="7868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นำไปสู่การเป็นผู้ขายสารเสพติดหรือค้าประเวณี เพื่อต้องการหาเงินมาใช้หนี้พนัน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ก่อให้เกิดคดีอาชญากรรม เพราะผู้ติดการพนันมักจะทำทุกวิถีทาง เช่น ปล้น จี้ ลักขโมย เป็นต้น เพื่อให้ได้เงินมาเล่นการพนัน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หากเป็นหนี้ เมื่อถึงกำหนดแล้วไม่ชำระหนี้ จะถูกตามล่าตัวจากเจ้าหนี้ ซึ่งอาจเป็นอันตรายต่อตนเองหรือบุคคลในครอบครัว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4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2305</Words>
  <Application>Microsoft Office PowerPoint</Application>
  <PresentationFormat>นำเสนอทางหน้าจอ (4:3)</PresentationFormat>
  <Paragraphs>160</Paragraphs>
  <Slides>19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6" baseType="lpstr">
      <vt:lpstr>Calibri</vt:lpstr>
      <vt:lpstr>Angsana New</vt:lpstr>
      <vt:lpstr>TH Sarabun New</vt:lpstr>
      <vt:lpstr>Arial</vt:lpstr>
      <vt:lpstr>Cordia New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137</cp:revision>
  <dcterms:created xsi:type="dcterms:W3CDTF">2017-01-04T07:55:06Z</dcterms:created>
  <dcterms:modified xsi:type="dcterms:W3CDTF">2024-01-31T05:54:35Z</dcterms:modified>
</cp:coreProperties>
</file>