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488" r:id="rId2"/>
    <p:sldId id="487" r:id="rId3"/>
    <p:sldId id="424" r:id="rId4"/>
    <p:sldId id="425" r:id="rId5"/>
    <p:sldId id="411" r:id="rId6"/>
    <p:sldId id="410" r:id="rId7"/>
    <p:sldId id="426" r:id="rId8"/>
    <p:sldId id="409" r:id="rId9"/>
    <p:sldId id="407" r:id="rId10"/>
    <p:sldId id="439" r:id="rId11"/>
    <p:sldId id="440" r:id="rId12"/>
    <p:sldId id="441" r:id="rId13"/>
    <p:sldId id="442" r:id="rId14"/>
    <p:sldId id="443" r:id="rId15"/>
    <p:sldId id="469" r:id="rId16"/>
    <p:sldId id="470" r:id="rId17"/>
    <p:sldId id="427" r:id="rId18"/>
    <p:sldId id="471" r:id="rId19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rdia New" panose="020B0304020202020204" pitchFamily="34" charset="-34"/>
      <p:regular r:id="rId29"/>
      <p:bold r:id="rId30"/>
      <p:italic r:id="rId31"/>
      <p:boldItalic r:id="rId32"/>
    </p:embeddedFont>
    <p:embeddedFont>
      <p:font typeface="TH Sarabun New" panose="020B0500040200020003" pitchFamily="34" charset="-34"/>
      <p:regular r:id="rId33"/>
      <p:bold r:id="rId34"/>
      <p:italic r:id="rId35"/>
      <p:boldItalic r:id="rId36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EFF7"/>
    <a:srgbClr val="FFFF99"/>
    <a:srgbClr val="FF3399"/>
    <a:srgbClr val="FF9933"/>
    <a:srgbClr val="FFF2D9"/>
    <a:srgbClr val="FFE1FF"/>
    <a:srgbClr val="FFCCCC"/>
    <a:srgbClr val="D1F3FF"/>
    <a:srgbClr val="E6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5" autoAdjust="0"/>
  </p:normalViewPr>
  <p:slideViewPr>
    <p:cSldViewPr>
      <p:cViewPr varScale="1">
        <p:scale>
          <a:sx n="115" d="100"/>
          <a:sy n="115" d="100"/>
        </p:scale>
        <p:origin x="14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61FB2-71DD-4311-B638-33A846B3899F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F27AE-1FA4-4633-BD7F-13861D7A76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980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27AE-1FA4-4633-BD7F-13861D7A76E1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0145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815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688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422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857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215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349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305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685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929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88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370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918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../5_&#3651;&#3610;&#3591;&#3634;&#3609;_&#3648;&#3593;&#3621;&#3618;" TargetMode="External"/><Relationship Id="rId13" Type="http://schemas.openxmlformats.org/officeDocument/2006/relationships/hyperlink" Target="../../9_&#3626;&#3639;&#3656;&#3629;&#3648;&#3626;&#3619;&#3636;&#3617;&#3585;&#3634;&#3619;&#3648;&#3619;&#3637;&#3618;&#3609;&#3619;&#3641;&#3657;" TargetMode="External"/><Relationship Id="rId18" Type="http://schemas.openxmlformats.org/officeDocument/2006/relationships/hyperlink" Target="../&#3627;&#3609;&#3656;&#3623;&#3618;5/&#3627;&#3609;&#3656;&#3623;&#3618;5_&#3626;&#3633;&#3617;&#3614;&#3633;&#3609;&#3608;&#3616;&#3634;&#3614;&#3619;&#3632;&#3627;&#3623;&#3656;&#3634;&#3591;&#3609;&#3633;&#3585;&#3648;&#3619;&#3637;&#3618;&#3609;&#3651;&#3609;&#3594;&#3640;&#3617;&#3594;&#3609;.pptx" TargetMode="External"/><Relationship Id="rId3" Type="http://schemas.openxmlformats.org/officeDocument/2006/relationships/image" Target="../media/image2.png"/><Relationship Id="rId21" Type="http://schemas.openxmlformats.org/officeDocument/2006/relationships/hyperlink" Target="../&#3627;&#3609;&#3656;&#3623;&#3618;8/&#3627;&#3609;&#3656;&#3623;&#3618;8_&#3585;&#3634;&#3619;&#3594;&#3656;&#3623;&#3618;&#3615;&#3639;&#3657;&#3609;&#3588;&#3639;&#3609;&#3594;&#3637;&#3614;.pptx" TargetMode="External"/><Relationship Id="rId7" Type="http://schemas.openxmlformats.org/officeDocument/2006/relationships/hyperlink" Target="../../4_Clip" TargetMode="External"/><Relationship Id="rId12" Type="http://schemas.openxmlformats.org/officeDocument/2006/relationships/image" Target="../media/image3.jpeg"/><Relationship Id="rId17" Type="http://schemas.openxmlformats.org/officeDocument/2006/relationships/hyperlink" Target="../&#3627;&#3609;&#3656;&#3623;&#3618;4/&#3627;&#3609;&#3656;&#3623;&#3618;4_&#3588;&#3656;&#3634;&#3609;&#3636;&#3618;&#3617;&#3607;&#3634;&#3591;&#3648;&#3614;&#3624;&#3585;&#3633;&#3610;&#3623;&#3633;&#3602;&#3609;&#3608;&#3619;&#3619;&#3617;.pptx" TargetMode="External"/><Relationship Id="rId2" Type="http://schemas.openxmlformats.org/officeDocument/2006/relationships/image" Target="../media/image1.png"/><Relationship Id="rId16" Type="http://schemas.openxmlformats.org/officeDocument/2006/relationships/hyperlink" Target="../&#3627;&#3609;&#3656;&#3623;&#3618;3/&#3627;&#3609;&#3656;&#3623;&#3618;3_&#3614;&#3620;&#3605;&#3636;&#3585;&#3619;&#3619;&#3617;&#3607;&#3634;&#3591;&#3648;&#3614;&#3624;&#3649;&#3621;&#3632;&#3585;&#3634;&#3619;&#3604;&#3635;&#3648;&#3609;&#3636;&#3609;&#3594;&#3637;&#3623;&#3636;&#3605;.pptx" TargetMode="External"/><Relationship Id="rId20" Type="http://schemas.openxmlformats.org/officeDocument/2006/relationships/hyperlink" Target="../&#3627;&#3609;&#3656;&#3623;&#3618;7/&#3627;&#3609;&#3656;&#3623;&#3618;7_&#3588;&#3623;&#3634;&#3617;&#3619;&#3640;&#3609;&#3649;&#3619;&#3591;&#3651;&#3609;&#3626;&#3633;&#3591;&#3588;&#3617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3_PowerPoint_&#3611;&#3619;&#3632;&#3585;&#3629;&#3610;&#3585;&#3634;&#3619;&#3626;&#3629;&#3609;" TargetMode="External"/><Relationship Id="rId11" Type="http://schemas.openxmlformats.org/officeDocument/2006/relationships/hyperlink" Target="../../8_&#3648;&#3626;&#3619;&#3636;&#3617;&#3626;&#3634;&#3619;&#3632;" TargetMode="External"/><Relationship Id="rId5" Type="http://schemas.openxmlformats.org/officeDocument/2006/relationships/hyperlink" Target="../../2_&#3649;&#3612;&#3609;&#3585;&#3634;&#3619;&#3592;&#3633;&#3604;&#3585;&#3634;&#3619;&#3648;&#3619;&#3637;&#3618;&#3609;&#3619;&#3641;&#3657;" TargetMode="External"/><Relationship Id="rId15" Type="http://schemas.openxmlformats.org/officeDocument/2006/relationships/hyperlink" Target="../&#3627;&#3609;&#3656;&#3623;&#3618;2/&#3627;&#3609;&#3656;&#3623;&#3618;2_&#3585;&#3634;&#3619;&#3623;&#3634;&#3591;&#3649;&#3612;&#3609;&#3604;&#3641;&#3649;&#3621;&#3626;&#3640;&#3586;&#3616;&#3634;&#3614;&#3586;&#3629;&#3591;&#3605;&#3609;&#3648;&#3629;&#3591;.pptx" TargetMode="External"/><Relationship Id="rId10" Type="http://schemas.openxmlformats.org/officeDocument/2006/relationships/hyperlink" Target="../../7_&#3585;&#3634;&#3619;&#3623;&#3633;&#3604;&#3649;&#3621;&#3632;&#3611;&#3619;&#3632;&#3648;&#3617;&#3636;&#3609;&#3612;&#3621;" TargetMode="External"/><Relationship Id="rId19" Type="http://schemas.openxmlformats.org/officeDocument/2006/relationships/hyperlink" Target="../&#3627;&#3609;&#3656;&#3623;&#3618;6/&#3627;&#3609;&#3656;&#3623;&#3618;6_&#3585;&#3634;&#3619;&#3651;&#3594;&#3657;&#3618;&#3634;&#3649;&#3621;&#3632;&#3626;&#3634;&#3619;&#3648;&#3626;&#3614;&#3605;&#3636;&#3604;.pptx" TargetMode="External"/><Relationship Id="rId4" Type="http://schemas.openxmlformats.org/officeDocument/2006/relationships/hyperlink" Target="../../1_&#3627;&#3621;&#3633;&#3585;&#3626;&#3641;&#3605;&#3619;&#3623;&#3636;&#3594;&#3634;&#3626;&#3640;&#3586;&#3624;&#3638;&#3585;&#3625;&#3634;" TargetMode="External"/><Relationship Id="rId9" Type="http://schemas.openxmlformats.org/officeDocument/2006/relationships/hyperlink" Target="../../6_&#3586;&#3657;&#3629;&#3626;&#3629;&#3610;&#3611;&#3619;&#3632;&#3592;&#3635;&#3627;&#3609;&#3656;&#3623;&#3618;_&#3648;&#3593;&#3621;&#3618;" TargetMode="External"/><Relationship Id="rId14" Type="http://schemas.openxmlformats.org/officeDocument/2006/relationships/hyperlink" Target="../&#3627;&#3609;&#3656;&#3623;&#3618;1/&#3627;&#3609;&#3656;&#3623;&#3618;1_&#3585;&#3634;&#3619;&#3607;&#3635;&#3591;&#3634;&#3609;&#3586;&#3629;&#3591;&#3619;&#3632;&#3610;&#3610;&#3612;&#3636;&#3623;&#3627;&#3609;&#3633;&#3591;%20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52504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6500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80496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4492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08488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72484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36480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0476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24"/>
          <p:cNvSpPr txBox="1"/>
          <p:nvPr/>
        </p:nvSpPr>
        <p:spPr>
          <a:xfrm>
            <a:off x="2274995" y="6237312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2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grpSp>
        <p:nvGrpSpPr>
          <p:cNvPr id="35" name="กลุ่ม 13"/>
          <p:cNvGrpSpPr/>
          <p:nvPr/>
        </p:nvGrpSpPr>
        <p:grpSpPr>
          <a:xfrm>
            <a:off x="-252538" y="0"/>
            <a:ext cx="9396538" cy="1340768"/>
            <a:chOff x="-252538" y="0"/>
            <a:chExt cx="9396538" cy="1340768"/>
          </a:xfrm>
        </p:grpSpPr>
        <p:grpSp>
          <p:nvGrpSpPr>
            <p:cNvPr id="41" name="กลุ่ม 5"/>
            <p:cNvGrpSpPr/>
            <p:nvPr/>
          </p:nvGrpSpPr>
          <p:grpSpPr>
            <a:xfrm>
              <a:off x="0" y="0"/>
              <a:ext cx="9144000" cy="1340768"/>
              <a:chOff x="0" y="0"/>
              <a:chExt cx="9144000" cy="1340768"/>
            </a:xfrm>
          </p:grpSpPr>
          <p:sp>
            <p:nvSpPr>
              <p:cNvPr id="46" name="สี่เหลี่ยมผืนผ้า 17"/>
              <p:cNvSpPr/>
              <p:nvPr/>
            </p:nvSpPr>
            <p:spPr>
              <a:xfrm>
                <a:off x="0" y="0"/>
                <a:ext cx="9144000" cy="123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  <a:effectLst>
                <a:outerShdw dir="16200000" algn="tl">
                  <a:srgbClr val="000000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สี่เหลี่ยมผืนผ้า 18"/>
              <p:cNvSpPr/>
              <p:nvPr/>
            </p:nvSpPr>
            <p:spPr>
              <a:xfrm>
                <a:off x="0" y="134755"/>
                <a:ext cx="9144000" cy="826727"/>
              </a:xfrm>
              <a:prstGeom prst="rect">
                <a:avLst/>
              </a:prstGeom>
              <a:solidFill>
                <a:srgbClr val="604A7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1" name="Rectangle 10"/>
              <p:cNvSpPr/>
              <p:nvPr/>
            </p:nvSpPr>
            <p:spPr>
              <a:xfrm>
                <a:off x="5929322" y="683236"/>
                <a:ext cx="3035166" cy="2254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24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ชั้นมัธยมศึกษาปีที่ </a:t>
                </a:r>
                <a:r>
                  <a:rPr lang="th-TH" sz="2400" b="1" kern="0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๔</a:t>
                </a:r>
                <a:endParaRPr lang="en-US" sz="4800" b="1" dirty="0">
                  <a:solidFill>
                    <a:srgbClr val="FFFFFF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Rectangle 5"/>
              <p:cNvSpPr/>
              <p:nvPr/>
            </p:nvSpPr>
            <p:spPr>
              <a:xfrm>
                <a:off x="3424791" y="135889"/>
                <a:ext cx="5539698" cy="7143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algn="r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44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สุขศึกษา</a:t>
                </a:r>
              </a:p>
            </p:txBody>
          </p:sp>
          <p:sp>
            <p:nvSpPr>
              <p:cNvPr id="53" name="Rectangle 19"/>
              <p:cNvSpPr/>
              <p:nvPr/>
            </p:nvSpPr>
            <p:spPr>
              <a:xfrm>
                <a:off x="4534969" y="1070856"/>
                <a:ext cx="4388827" cy="26991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1600" b="1" dirty="0">
                    <a:solidFill>
                      <a:srgbClr val="7030A0"/>
                    </a:solidFill>
                    <a:latin typeface="TH Sarabun New" pitchFamily="34" charset="-34"/>
                    <a:cs typeface="TH Sarabun New" pitchFamily="34" charset="-34"/>
                  </a:rPr>
                  <a:t>กลุ่มสาระการเรียนรู้สุขศึกษาและพลศึกษา</a:t>
                </a:r>
                <a:endParaRPr lang="en-US" sz="16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42" name="มนมุมสี่เหลี่ยมผืนผ้าด้านทแยงมุม 14"/>
            <p:cNvSpPr/>
            <p:nvPr/>
          </p:nvSpPr>
          <p:spPr>
            <a:xfrm>
              <a:off x="-252538" y="0"/>
              <a:ext cx="2304260" cy="6388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9573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/>
          </p:spPr>
          <p:txBody>
            <a:bodyPr vert="horz" wrap="square" lIns="91440" tIns="45720" rIns="91440" bIns="45720" anchor="ctr" anchorCtr="0" compatLnSpc="1"/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400" b="1" i="0" u="none" strike="noStrike" kern="1200" cap="none" spc="0" baseline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4052" y="159160"/>
              <a:ext cx="1311414" cy="382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0" y="6165304"/>
            <a:ext cx="9144000" cy="71367"/>
            <a:chOff x="0" y="6165304"/>
            <a:chExt cx="9144000" cy="713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65304"/>
              <a:ext cx="9143999" cy="0"/>
            </a:xfrm>
            <a:prstGeom prst="line">
              <a:avLst/>
            </a:prstGeom>
            <a:ln w="57150">
              <a:solidFill>
                <a:srgbClr val="604A7B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213478"/>
              <a:ext cx="9144000" cy="23193"/>
            </a:xfrm>
            <a:prstGeom prst="line">
              <a:avLst/>
            </a:prstGeom>
            <a:ln w="19050">
              <a:solidFill>
                <a:srgbClr val="604A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24">
            <a:hlinkClick r:id="rId4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07643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หลักสูตรวิชาสุขศึกษา</a:t>
            </a:r>
          </a:p>
        </p:txBody>
      </p:sp>
      <p:sp>
        <p:nvSpPr>
          <p:cNvPr id="74" name="TextBox 24">
            <a:hlinkClick r:id="rId5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414988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แผนการจัดการเรียนรู้</a:t>
            </a:r>
          </a:p>
        </p:txBody>
      </p:sp>
      <p:sp>
        <p:nvSpPr>
          <p:cNvPr id="75" name="TextBox 24">
            <a:hlinkClick r:id="rId6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75354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_PowerPoint_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ประกอบการสอน</a:t>
            </a:r>
          </a:p>
        </p:txBody>
      </p:sp>
      <p:sp>
        <p:nvSpPr>
          <p:cNvPr id="76" name="TextBox 24">
            <a:hlinkClick r:id="rId7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3140968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_Clip</a:t>
            </a:r>
            <a:endParaRPr lang="th-TH" sz="1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7" name="TextBox 24">
            <a:hlinkClick r:id="rId8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3487003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ใบงาน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78" name="TextBox 24">
            <a:hlinkClick r:id="rId9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384224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ข้อสอบประจำหน่วย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79" name="TextBox 24">
            <a:hlinkClick r:id="rId10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21807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การวัดและประเมินผล</a:t>
            </a:r>
          </a:p>
        </p:txBody>
      </p:sp>
      <p:sp>
        <p:nvSpPr>
          <p:cNvPr id="80" name="TextBox 24">
            <a:hlinkClick r:id="rId11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60261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๘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เสริมสาระ</a:t>
            </a:r>
          </a:p>
        </p:txBody>
      </p:sp>
      <p:pic>
        <p:nvPicPr>
          <p:cNvPr id="45" name="Picture 2" descr="C:\Users\TSM3-A_Taksaporn\Desktop\pic สุขศึกษา ม.4-6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8"/>
          <a:stretch/>
        </p:blipFill>
        <p:spPr bwMode="auto">
          <a:xfrm>
            <a:off x="2465337" y="2019457"/>
            <a:ext cx="6067103" cy="4013612"/>
          </a:xfrm>
          <a:prstGeom prst="roundRect">
            <a:avLst>
              <a:gd name="adj" fmla="val 253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49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894355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24">
            <a:hlinkClick r:id="rId13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97192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สื่อเสริมการเรียนรู้</a:t>
            </a:r>
          </a:p>
        </p:txBody>
      </p:sp>
      <p:sp>
        <p:nvSpPr>
          <p:cNvPr id="64" name="สี่เหลี่ยมผืนผ้า 29">
            <a:hlinkClick r:id="rId14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078595" y="1335490"/>
            <a:ext cx="122695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</a:t>
            </a:r>
          </a:p>
        </p:txBody>
      </p:sp>
      <p:sp>
        <p:nvSpPr>
          <p:cNvPr id="65" name="สี่เหลี่ยมผืนผ้า 30">
            <a:hlinkClick r:id="rId15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305855" y="1335490"/>
            <a:ext cx="125454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๒</a:t>
            </a:r>
          </a:p>
        </p:txBody>
      </p:sp>
      <p:sp>
        <p:nvSpPr>
          <p:cNvPr id="66" name="สี่เหลี่ยมผืนผ้า 31">
            <a:hlinkClick r:id="rId1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4563423" y="1335490"/>
            <a:ext cx="126607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๓</a:t>
            </a:r>
          </a:p>
        </p:txBody>
      </p:sp>
      <p:sp>
        <p:nvSpPr>
          <p:cNvPr id="67" name="สี่เหลี่ยมผืนผ้า 32">
            <a:hlinkClick r:id="rId17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834176" y="1335490"/>
            <a:ext cx="121996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๔</a:t>
            </a:r>
          </a:p>
        </p:txBody>
      </p:sp>
      <p:sp>
        <p:nvSpPr>
          <p:cNvPr id="82" name="สี่เหลี่ยมผืนผ้า 28"/>
          <p:cNvSpPr/>
          <p:nvPr/>
        </p:nvSpPr>
        <p:spPr>
          <a:xfrm>
            <a:off x="0" y="1335490"/>
            <a:ext cx="2078531" cy="28953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3" name="สี่เหลี่ยมผืนผ้า 28"/>
          <p:cNvSpPr/>
          <p:nvPr/>
        </p:nvSpPr>
        <p:spPr>
          <a:xfrm>
            <a:off x="7054140" y="1331710"/>
            <a:ext cx="2080335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5" name="สี่เหลี่ยมผืนผ้า 29">
            <a:hlinkClick r:id="rId18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078531" y="1632580"/>
            <a:ext cx="122695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๕</a:t>
            </a:r>
          </a:p>
        </p:txBody>
      </p:sp>
      <p:sp>
        <p:nvSpPr>
          <p:cNvPr id="56" name="สี่เหลี่ยมผืนผ้า 30">
            <a:hlinkClick r:id="rId19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305791" y="1632580"/>
            <a:ext cx="125454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๖</a:t>
            </a:r>
          </a:p>
        </p:txBody>
      </p:sp>
      <p:sp>
        <p:nvSpPr>
          <p:cNvPr id="57" name="สี่เหลี่ยมผืนผ้า 31">
            <a:hlinkClick r:id="rId20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4563359" y="1632580"/>
            <a:ext cx="126607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๗</a:t>
            </a:r>
          </a:p>
        </p:txBody>
      </p:sp>
      <p:sp>
        <p:nvSpPr>
          <p:cNvPr id="58" name="สี่เหลี่ยมผืนผ้า 32">
            <a:hlinkClick r:id="rId21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834112" y="1632580"/>
            <a:ext cx="1219964" cy="29331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๘</a:t>
            </a:r>
          </a:p>
        </p:txBody>
      </p:sp>
      <p:sp>
        <p:nvSpPr>
          <p:cNvPr id="61" name="สี่เหลี่ยมผืนผ้า 28"/>
          <p:cNvSpPr/>
          <p:nvPr/>
        </p:nvSpPr>
        <p:spPr>
          <a:xfrm>
            <a:off x="-64" y="1632580"/>
            <a:ext cx="2078659" cy="28953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4" name="สี่เหลี่ยมผืนผ้า 28"/>
          <p:cNvSpPr/>
          <p:nvPr/>
        </p:nvSpPr>
        <p:spPr>
          <a:xfrm>
            <a:off x="7054140" y="1628800"/>
            <a:ext cx="2080271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8958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99939" y="1268760"/>
            <a:ext cx="8166108" cy="3672408"/>
          </a:xfrm>
          <a:prstGeom prst="rect">
            <a:avLst/>
          </a:prstGeom>
          <a:solidFill>
            <a:srgbClr val="E6F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4" name="Rectangle 3"/>
          <p:cNvSpPr/>
          <p:nvPr/>
        </p:nvSpPr>
        <p:spPr>
          <a:xfrm>
            <a:off x="452843" y="208154"/>
            <a:ext cx="2102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การห้ามเลือด</a:t>
            </a:r>
            <a:endParaRPr lang="th-TH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grpSp>
        <p:nvGrpSpPr>
          <p:cNvPr id="1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สี่เหลี่ยมผืนผ้า 1"/>
          <p:cNvSpPr/>
          <p:nvPr/>
        </p:nvSpPr>
        <p:spPr>
          <a:xfrm>
            <a:off x="795983" y="1700808"/>
            <a:ext cx="7374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โดยปกติเมื่อคนเรามีบาดแผล หากบาดแผลไม่ใหญ่เกินไป เลือดมักจะหยุดได้เองภายในเวลาอันรวดเร็ว จากการทำหน้าที่อย่างมีประสิทธิภาพของกลไกการห้ามเลือดของร่างกาย คือ การห้ามเลือดของร่างกายโดยอาศัยหลอดเลือดและส่วนประกอบของเลือดคือ เกล็ดเลือด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platelet)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และโปรตีนต่างๆ รวมกันเป็นผลทำให้เกิดลิ่มเลือดขึ้น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87016" y="3140968"/>
            <a:ext cx="75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เมื่อร่างกายมีการตกเลือดภายนอกหมายถึงการที่หลอดเลือดถูกทำลายและมีเลือดออกมาให้เห็น ถ้าเป็นการตกเลือด     ที่ออกมาจากหลอดเลือดแดง จะมีสีแดงจัด โดยพุ่งออกมาตามจังหวะการเต้นของหัวใจ ซึ่งจะเป็นอันตรายถ้าเลือดไม่หยุดและไม่ได้ห้ามเลือด ผู้ป่วยจะเสียชีวิตภายใน ๓-๕ นาทีหากเลือดออกจากหลอดเลือดดำจะมีสีค่อนข้างคล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ํ้า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ถ้าเป็นหลอดเลือดใหญ่ก็อาจจะพุ่งได้ และถ้าเลือดออกแบบซึมๆ แสดงว่าเป็นเลือดที่เกิดจากหลอดเลือดฝอย ซึ่งจะสามารถหยุดได้เอง</a:t>
            </a:r>
          </a:p>
        </p:txBody>
      </p:sp>
      <p:cxnSp>
        <p:nvCxnSpPr>
          <p:cNvPr id="6" name="ตัวเชื่อมต่อตรง 5"/>
          <p:cNvCxnSpPr/>
          <p:nvPr/>
        </p:nvCxnSpPr>
        <p:spPr>
          <a:xfrm>
            <a:off x="395536" y="2780928"/>
            <a:ext cx="84026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4096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 17"/>
          <p:cNvSpPr/>
          <p:nvPr/>
        </p:nvSpPr>
        <p:spPr>
          <a:xfrm>
            <a:off x="6228184" y="1628800"/>
            <a:ext cx="2520280" cy="4392488"/>
          </a:xfrm>
          <a:prstGeom prst="rect">
            <a:avLst/>
          </a:prstGeom>
          <a:solidFill>
            <a:srgbClr val="F0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52846" y="1628800"/>
            <a:ext cx="878794" cy="43924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27"/>
          <p:cNvSpPr/>
          <p:nvPr/>
        </p:nvSpPr>
        <p:spPr>
          <a:xfrm>
            <a:off x="452846" y="769978"/>
            <a:ext cx="2172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วิธีการห้ามเลือด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331640" y="1628800"/>
            <a:ext cx="4896544" cy="4392488"/>
          </a:xfrm>
          <a:prstGeom prst="rect">
            <a:avLst/>
          </a:prstGeom>
          <a:solidFill>
            <a:srgbClr val="E6F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" name="ตัวเชื่อมต่อตรง 4"/>
          <p:cNvCxnSpPr/>
          <p:nvPr/>
        </p:nvCxnSpPr>
        <p:spPr>
          <a:xfrm>
            <a:off x="6228184" y="1340768"/>
            <a:ext cx="0" cy="45365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323528" y="3068960"/>
            <a:ext cx="85116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323528" y="4509120"/>
            <a:ext cx="85116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1560" y="2060848"/>
            <a:ext cx="561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560" y="3532656"/>
            <a:ext cx="561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1560" y="4869160"/>
            <a:ext cx="561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507447" y="1753070"/>
            <a:ext cx="4544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ใช้นิ้วกดลงบนบาดแผลตรงที่มีเลือดออก มือที่ใช้กดต้องล้างและฟอกสบู่ให้สะอาดหรืออาจทำโดยใช้ผ้าสะอาดวางระหว่างมือและบาดแผลก่อน แล้วใช้นิ้วกดว่าเลือดซึมอยู่ที่ผ้าหรือไม่ถ้าเลือดไม่หยุดหรือซึมมากที่ผ้า อย่าเอาผ้าออก แต่ให้ใช้ผ้าผืนใหม่ปิดและกดทับลงไปที่เดิม</a:t>
            </a: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534284" y="3369766"/>
            <a:ext cx="45449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ยกส่วนที่มีเลือดออกให้สูงขึ้นกว่าระดับหัวใจ เช่น ยกแขน หรือถ้าเลือดออกที่ขาก็ให้นอนยกขาสูงขึ้น ยกเว้นในกรณีที่มีกระดูกหักร่วมด้วยต้องพยายามให้อวัยวะส่วนนั้นอยู่นิ่งมากที่สุด</a:t>
            </a: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1507447" y="4653715"/>
            <a:ext cx="4544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ถ้าบริเวณที่ตกเลือดอยู่ตํ่ากว่าข้อพับของข้อศอก หรือข้อเข่า ให้ใช้ผ้าหรือสำลีม้วนวางที่ข้อพับ และพับข้อศอกหรือข้อเข่านั้นไว้ แล้วใช้ผ้าสะอาดพันรอบๆ ข้อพับไว้ให้แน่น วิธีนี้เรียกว่า วิธีใช้ “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แพด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แอนด์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แบนด์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เดจ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”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 (Pad and Bandage)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ที่ข้อพับ</a:t>
            </a:r>
          </a:p>
        </p:txBody>
      </p:sp>
      <p:grpSp>
        <p:nvGrpSpPr>
          <p:cNvPr id="25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7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3" t="42360" r="26101" b="39199"/>
          <a:stretch/>
        </p:blipFill>
        <p:spPr bwMode="auto">
          <a:xfrm>
            <a:off x="6508865" y="3241470"/>
            <a:ext cx="1940833" cy="109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3" t="62456" r="26101" b="9404"/>
          <a:stretch/>
        </p:blipFill>
        <p:spPr bwMode="auto">
          <a:xfrm>
            <a:off x="6508865" y="4653715"/>
            <a:ext cx="19408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3" t="21186" r="26101" b="60651"/>
          <a:stretch/>
        </p:blipFill>
        <p:spPr bwMode="auto">
          <a:xfrm>
            <a:off x="6508865" y="1753070"/>
            <a:ext cx="1958917" cy="123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85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 17"/>
          <p:cNvSpPr/>
          <p:nvPr/>
        </p:nvSpPr>
        <p:spPr>
          <a:xfrm>
            <a:off x="6228184" y="1628800"/>
            <a:ext cx="2520280" cy="4392488"/>
          </a:xfrm>
          <a:prstGeom prst="rect">
            <a:avLst/>
          </a:prstGeom>
          <a:solidFill>
            <a:srgbClr val="F0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52846" y="1628800"/>
            <a:ext cx="878794" cy="43924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27"/>
          <p:cNvSpPr/>
          <p:nvPr/>
        </p:nvSpPr>
        <p:spPr>
          <a:xfrm>
            <a:off x="452846" y="769978"/>
            <a:ext cx="2172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วิธีการห้ามเลือด (ต่อ)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331640" y="1628800"/>
            <a:ext cx="4896544" cy="4392488"/>
          </a:xfrm>
          <a:prstGeom prst="rect">
            <a:avLst/>
          </a:prstGeom>
          <a:solidFill>
            <a:srgbClr val="E6F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" name="ตัวเชื่อมต่อตรง 4"/>
          <p:cNvCxnSpPr/>
          <p:nvPr/>
        </p:nvCxnSpPr>
        <p:spPr>
          <a:xfrm>
            <a:off x="6228184" y="1340768"/>
            <a:ext cx="0" cy="45365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323528" y="3068960"/>
            <a:ext cx="85116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1560" y="2060848"/>
            <a:ext cx="561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๔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560" y="4068361"/>
            <a:ext cx="561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๕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507447" y="1990581"/>
            <a:ext cx="4544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ใช้นํ้า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แข็งประคบที่บริเวณแผล ซึ่งความเย็นจะทำให้หลอดเลือดตีบ และเลือดที่ออกมาจะแข็งตัวได้</a:t>
            </a: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534284" y="3485907"/>
            <a:ext cx="45449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การใช้สายรัด หรือทูนิเก้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Tourniquet)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รัดเหนือแผล เป็นการห้ามเลือดบริเวณแขนหรือขา เพื่อห้ามเลือดไม่ให้ไปสู่บริเวณแผลนั้น ซึ่งการใช้วิธีนี้ต้องทำด้วยความระมัดระวังอย่างมาก โดยให้คลายสายรัดออกเป็นระยะๆ เนื่องจากการใช้สายรัดอาจทำให้เกิดอันตรายหรือการบาดเจ็บเพิ่มขึ้นได้ เพราะต้องรัดเนื้อเยื่อ ซึ่งอาจนำไปสู่การทำลายอย่างถาวรของเส้นประสาทหรือเส้นเลือด นอกจากนี้ยังเป็นการตัดการไหลเวียนของเลือดทั้งหมดที่จะไปเลี้ยงอวัยวะส่วนปลายนั้นๆ ซึ่งไม่แนะนำให้ใช้วิธีนี้ถ้าไม่จำเป็น</a:t>
            </a:r>
          </a:p>
        </p:txBody>
      </p:sp>
      <p:grpSp>
        <p:nvGrpSpPr>
          <p:cNvPr id="13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5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7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3" t="16837" r="21223" b="55324"/>
          <a:stretch/>
        </p:blipFill>
        <p:spPr bwMode="auto">
          <a:xfrm>
            <a:off x="6648822" y="1795626"/>
            <a:ext cx="1656184" cy="122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3" t="46330" r="21223" b="7969"/>
          <a:stretch/>
        </p:blipFill>
        <p:spPr bwMode="auto">
          <a:xfrm>
            <a:off x="6537343" y="3242213"/>
            <a:ext cx="1879143" cy="249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6943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27"/>
          <p:cNvSpPr/>
          <p:nvPr/>
        </p:nvSpPr>
        <p:spPr>
          <a:xfrm>
            <a:off x="452846" y="769978"/>
            <a:ext cx="4839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การห้ามเลือดตามตำแหน่งต่างๆ ของร่างกาย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511661" y="1700808"/>
            <a:ext cx="6624736" cy="4104456"/>
          </a:xfrm>
          <a:prstGeom prst="rect">
            <a:avLst/>
          </a:prstGeom>
          <a:solidFill>
            <a:srgbClr val="E6F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77933" y="1700808"/>
            <a:ext cx="720080" cy="41044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561909" y="2492896"/>
            <a:ext cx="77768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611560" y="3284984"/>
            <a:ext cx="77768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>
            <a:off x="561909" y="4104368"/>
            <a:ext cx="77768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/>
          <p:nvPr/>
        </p:nvCxnSpPr>
        <p:spPr>
          <a:xfrm>
            <a:off x="611560" y="4941168"/>
            <a:ext cx="77768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สี่เหลี่ยมผืนผ้า 10"/>
          <p:cNvSpPr/>
          <p:nvPr/>
        </p:nvSpPr>
        <p:spPr>
          <a:xfrm>
            <a:off x="1619671" y="1774557"/>
            <a:ext cx="651672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ศีรษะ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ใช้ผ้าสะอาดทับกันหนาๆ แทนผ้าพันแผลหรือผ้า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ก๊อซ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หรือใช้สำลีหนาๆวางบนตำแหน่งที่เลือดออก แล้วใช้ผ้าพันแผลพันให้แน่น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619671" y="2751892"/>
            <a:ext cx="6516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ลิ้นหรือริมฝีปาก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ใช้นิ้วหัวแม่มือหรือนิ้วชี้บีบที่สองข้างของแผล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663081" y="3343344"/>
            <a:ext cx="6473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บริเวณคอ 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ใช้นิ้วมือกดบนหลอดโลหิตหรือใช้ผ้าหนาๆ สำลีหนาๆ วางซ้อนกันแล้วกดด้วยนิ้วมือ หรืออาจใช้ผ้าพันแผลพันด้วยก็ได้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663080" y="4365104"/>
            <a:ext cx="6473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บริเวณต้นแขนหรือปลายแขน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ยกแขนให้สูงขึ้นแล้วอาจใช้สายยางรัดด้วย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663080" y="5157192"/>
            <a:ext cx="6473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ข้อมือ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ใช้นิ้วกดหรือใช้ผ้าหนาๆ กดรวมกับสายยางรัด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9941" y="1774557"/>
            <a:ext cx="5760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</a:t>
            </a:r>
          </a:p>
          <a:p>
            <a:pPr algn="ctr"/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</a:t>
            </a:r>
          </a:p>
          <a:p>
            <a:pPr algn="ctr"/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๓</a:t>
            </a:r>
          </a:p>
          <a:p>
            <a:pPr algn="ctr"/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๔</a:t>
            </a:r>
          </a:p>
          <a:p>
            <a:pPr algn="ctr"/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๕</a:t>
            </a:r>
          </a:p>
        </p:txBody>
      </p:sp>
      <p:grpSp>
        <p:nvGrpSpPr>
          <p:cNvPr id="16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8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9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435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27"/>
          <p:cNvSpPr/>
          <p:nvPr/>
        </p:nvSpPr>
        <p:spPr>
          <a:xfrm>
            <a:off x="452846" y="769978"/>
            <a:ext cx="4839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การห้ามเลือดตามตำแหน่งต่างๆ ของร่างกาย (ต่อ)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511661" y="1700808"/>
            <a:ext cx="6624736" cy="2320518"/>
          </a:xfrm>
          <a:prstGeom prst="rect">
            <a:avLst/>
          </a:prstGeom>
          <a:solidFill>
            <a:srgbClr val="E6F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77933" y="1700808"/>
            <a:ext cx="720080" cy="232051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561909" y="2492896"/>
            <a:ext cx="77768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611560" y="3284984"/>
            <a:ext cx="77768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สี่เหลี่ยมผืนผ้า 10"/>
          <p:cNvSpPr/>
          <p:nvPr/>
        </p:nvSpPr>
        <p:spPr>
          <a:xfrm>
            <a:off x="1619671" y="1774557"/>
            <a:ext cx="651672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ฝ่ามือ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ให้ผู้ป่วยกำผ้าหรือสำลีที่สะอาดให้แน่น แล้วใช้ผ้าพันรอบมือไว้ เมื่อห้ามเลือดแล้วควรใช้ผ้าคล้องคอห้อยแขนไว้ด้วย</a:t>
            </a:r>
            <a:endParaRPr lang="th-TH" sz="16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619671" y="2751892"/>
            <a:ext cx="6516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ต้นขาและขา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ใช้นิ้วกดหรือสายยางรัดเหนือแผลแล้วยกขาให้สูง</a:t>
            </a:r>
            <a:endParaRPr lang="th-TH" sz="16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663081" y="3460938"/>
            <a:ext cx="6473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เท้า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ใช้วิธี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แพด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แอนด์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แบนด์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เดจ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โดยยกเท้าให้สูง</a:t>
            </a:r>
            <a:endParaRPr lang="th-TH" sz="16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9941" y="1774557"/>
            <a:ext cx="5760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๖</a:t>
            </a:r>
          </a:p>
          <a:p>
            <a:pPr algn="ctr"/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๗</a:t>
            </a:r>
          </a:p>
          <a:p>
            <a:pPr algn="ctr"/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๘</a:t>
            </a:r>
          </a:p>
        </p:txBody>
      </p:sp>
      <p:cxnSp>
        <p:nvCxnSpPr>
          <p:cNvPr id="16" name="ตัวเชื่อมต่อตรง 15"/>
          <p:cNvCxnSpPr/>
          <p:nvPr/>
        </p:nvCxnSpPr>
        <p:spPr>
          <a:xfrm>
            <a:off x="467544" y="4021326"/>
            <a:ext cx="77768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สี่เหลี่ยมผืนผ้า 1"/>
          <p:cNvSpPr/>
          <p:nvPr/>
        </p:nvSpPr>
        <p:spPr>
          <a:xfrm>
            <a:off x="777933" y="4049776"/>
            <a:ext cx="7358463" cy="963400"/>
          </a:xfrm>
          <a:prstGeom prst="rect">
            <a:avLst/>
          </a:prstGeom>
          <a:solidFill>
            <a:srgbClr val="F0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903946" y="4222829"/>
            <a:ext cx="7106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ในการห้ามเลือดแต่ละตำแหน่งของบาดแผลจะใช้วิธีการห้ามเลือดวิธีใดก็ตามผู้ปฐมพยาบาล ควรพิจารณาลักษณะของเลือดที่ออกและปริมาณเลือดที่ออกและพยายามหาวิธีส่งผู้ป่วยไปยังสถานพยาบาลให้เร็วที่สุด</a:t>
            </a:r>
          </a:p>
        </p:txBody>
      </p:sp>
      <p:grpSp>
        <p:nvGrpSpPr>
          <p:cNvPr id="15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7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8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9894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3"/>
          <p:cNvSpPr/>
          <p:nvPr/>
        </p:nvSpPr>
        <p:spPr>
          <a:xfrm>
            <a:off x="452843" y="208154"/>
            <a:ext cx="4911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การช่วยฟื้นคืนชีพในสถานการณ์ต่างๆ</a:t>
            </a:r>
            <a:endParaRPr lang="th-TH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grpSp>
        <p:nvGrpSpPr>
          <p:cNvPr id="1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27"/>
          <p:cNvSpPr/>
          <p:nvPr/>
        </p:nvSpPr>
        <p:spPr>
          <a:xfrm>
            <a:off x="452846" y="769978"/>
            <a:ext cx="4839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อุบัติเหตุจากการจราจรทางบก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96207" y="1302434"/>
            <a:ext cx="807959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อุบัติเหตุที่เกิดจากการจราจรทางบก เช่น รถชน รถพลิกควํ่า เป็นต้น เมื่อพบเห็นเหตุการณ์ ควรปฏิบัติเพื่อให้การช่วยฟื้นคืนชีพ ดังนี้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ควบคุมสติ ระงับความตื่นเต้น ตกใจ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ปิดสวิตซ์รถที่เกิดอุบัติเหตุ สำรวจอาการของผู้บาดเจ็บ อย่าเคลื่อนย้ายผู้บาดเจ็บ ยกเว้นรถที่อาจเกิดไฟลุกไหม้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แจ้งตำรวจ โทรศัพท์ ๑๙๑ หรือหน่วยแพทย์ฉุกเฉิน โทรศัพท์ ๑๖๖๙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นำกิ่งไม้มาขวาง เพื่อทำสัญญาณเตือนภัยอุบัติเหตุ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ช่วยผู้ป่วยตามลำดับก่อน-หลัง ดังนี้</a:t>
            </a:r>
          </a:p>
          <a:p>
            <a:pPr marL="285750" indent="-285750">
              <a:buFont typeface="Arial" pitchFamily="34" charset="0"/>
              <a:buChar char="•"/>
            </a:pP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รีบนำผู้ป่วยส่งสถานพยาบาลโดยเร็วที่สุด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จดจำ บันทึกเหตุการณ์ และวิธีการช่วยฟื้นคืนชีพที่ได้ปฏิบัติไปแล้ว</a:t>
            </a:r>
          </a:p>
        </p:txBody>
      </p:sp>
      <p:grpSp>
        <p:nvGrpSpPr>
          <p:cNvPr id="20" name="กลุ่ม 19"/>
          <p:cNvGrpSpPr/>
          <p:nvPr/>
        </p:nvGrpSpPr>
        <p:grpSpPr>
          <a:xfrm>
            <a:off x="654364" y="3429000"/>
            <a:ext cx="7821440" cy="2255417"/>
            <a:chOff x="654364" y="3429000"/>
            <a:chExt cx="7821440" cy="2255417"/>
          </a:xfrm>
        </p:grpSpPr>
        <p:sp>
          <p:nvSpPr>
            <p:cNvPr id="8" name="สี่เหลี่ยมผืนผ้า 7"/>
            <p:cNvSpPr/>
            <p:nvPr/>
          </p:nvSpPr>
          <p:spPr>
            <a:xfrm>
              <a:off x="654364" y="3429000"/>
              <a:ext cx="7821439" cy="2255417"/>
            </a:xfrm>
            <a:prstGeom prst="rect">
              <a:avLst/>
            </a:prstGeom>
            <a:solidFill>
              <a:srgbClr val="FFF2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787018" y="3573016"/>
              <a:ext cx="76224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800" b="1" dirty="0">
                  <a:solidFill>
                    <a:schemeClr val="accent6">
                      <a:lumMod val="50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๑</a:t>
              </a:r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.</a:t>
              </a:r>
              <a:r>
                <a:rPr lang="th-TH" sz="1800" b="1" dirty="0">
                  <a:solidFill>
                    <a:schemeClr val="accent6">
                      <a:lumMod val="50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คนที่หมดสติ และไม่หายใจ ให้ช่วยหายใจด้วยวิธีเป่าปาก หรือถ้าหัวใจหยุดเต้น ให้ปฏิบัติการนวดหัวใจตามที่ได้กล่าวมาแล้วในขั้นตอนปฏิบัติในการช่วยฟื้นคืนชีพ</a:t>
              </a:r>
            </a:p>
          </p:txBody>
        </p:sp>
        <p:sp>
          <p:nvSpPr>
            <p:cNvPr id="17" name="สี่เหลี่ยมผืนผ้า 16"/>
            <p:cNvSpPr/>
            <p:nvPr/>
          </p:nvSpPr>
          <p:spPr>
            <a:xfrm>
              <a:off x="787016" y="4355812"/>
              <a:ext cx="76224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800" b="1" dirty="0">
                  <a:solidFill>
                    <a:schemeClr val="accent6">
                      <a:lumMod val="50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๒</a:t>
              </a:r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.</a:t>
              </a:r>
              <a:r>
                <a:rPr lang="th-TH" sz="1800" b="1" dirty="0">
                  <a:solidFill>
                    <a:schemeClr val="accent6">
                      <a:lumMod val="50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คนที่เลือดออกมาก ให้ตรวจสอบดูว่าเลือดออกบริเวณใด แล้วปฏิบัติการห้ามเลือดตามวิธีที่ได้กล่าวมาแล้วในข้างต้น</a:t>
              </a:r>
            </a:p>
          </p:txBody>
        </p:sp>
        <p:sp>
          <p:nvSpPr>
            <p:cNvPr id="18" name="สี่เหลี่ยมผืนผ้า 17"/>
            <p:cNvSpPr/>
            <p:nvPr/>
          </p:nvSpPr>
          <p:spPr>
            <a:xfrm>
              <a:off x="787018" y="4942909"/>
              <a:ext cx="76224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800" b="1" dirty="0">
                  <a:solidFill>
                    <a:schemeClr val="accent6">
                      <a:lumMod val="50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๓</a:t>
              </a:r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.</a:t>
              </a:r>
              <a:r>
                <a:rPr lang="th-TH" sz="1800" b="1" dirty="0">
                  <a:solidFill>
                    <a:schemeClr val="accent6">
                      <a:lumMod val="50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คนที่หมดสติแต่ยังหายใจได้เอง จัดท่าให้ผู้ป่วยนอนราบ จากนั้นคลายหรือถอดเสื้อผ้าของผู้ป่วยออกเท่าที่จำเป็น        คอยสังเกตอาการ</a:t>
              </a:r>
            </a:p>
          </p:txBody>
        </p:sp>
        <p:cxnSp>
          <p:nvCxnSpPr>
            <p:cNvPr id="10" name="ตัวเชื่อมต่อตรง 9"/>
            <p:cNvCxnSpPr/>
            <p:nvPr/>
          </p:nvCxnSpPr>
          <p:spPr>
            <a:xfrm>
              <a:off x="654364" y="4219347"/>
              <a:ext cx="7821439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/>
            <p:cNvCxnSpPr/>
            <p:nvPr/>
          </p:nvCxnSpPr>
          <p:spPr>
            <a:xfrm>
              <a:off x="654364" y="4869160"/>
              <a:ext cx="782144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3451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27"/>
          <p:cNvSpPr/>
          <p:nvPr/>
        </p:nvSpPr>
        <p:spPr>
          <a:xfrm>
            <a:off x="452846" y="769978"/>
            <a:ext cx="4839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อุบัติเหตุจากการจมน้ำ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96207" y="1689770"/>
            <a:ext cx="807959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การ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จมนํ้า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Drowning)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โดยทั่วไป เกิดจากการหายใจไม่ออกหรือหายใจไม่เข้า เพราะหายใจ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เอานํ้า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เข้าไปแทนที่ ซึ่งเป็นภาวะที่เสี่ยงต่อการเสียชีวิต หากไม่ได้รับการช่วยเหลืออย่างทันท่วงที ซึ่งหากพบเห็นเหตุการณ์ควรให้ความช่วยเหลือ โดยการปฏิบัติ ดังนี้</a:t>
            </a:r>
          </a:p>
          <a:p>
            <a:endParaRPr lang="th-TH" sz="2000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ตรวจสอบการหายใจและคลำชีพจร ถ้าไม่หายใจให้ช่วยหายใจด้วยวิธีปากต่อปาก หรือถ้าหัวใจหยุดเต้น ให้ปฏิบัติการนวดหัวใจ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ถ้าต้องการ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เอานํ้า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ออกจากกระเพาะอาหารและปอด ให้ปฏิบัติโดย</a:t>
            </a:r>
          </a:p>
          <a:p>
            <a:pPr marL="285750" indent="-285750">
              <a:buFont typeface="Arial" pitchFamily="34" charset="0"/>
              <a:buChar char="•"/>
            </a:pPr>
            <a:endParaRPr lang="th-TH" sz="1800" b="1" dirty="0">
              <a:solidFill>
                <a:srgbClr val="FF9933"/>
              </a:solidFill>
              <a:latin typeface="TH Sarabun New" pitchFamily="34" charset="-34"/>
              <a:cs typeface="TH Sarabun New" pitchFamily="34" charset="-34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ใช้นิ้วมือล้วงคอให้อาเจียน แล้วจับแบกพาดบ่า ให้บริเวณท้องอยู่บนบ่า </a:t>
            </a:r>
            <a:r>
              <a:rPr lang="th-TH" sz="1800" b="1" dirty="0" err="1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ศรีษะ</a:t>
            </a: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ห้อยลงไปด้านหลัง แล้วพาวิ่งซึ่งจะช่วยเขย่า</a:t>
            </a:r>
            <a:r>
              <a:rPr lang="th-TH" sz="1800" b="1" dirty="0" err="1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ให้นํ้า</a:t>
            </a: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ออก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ให้ผู้ป่วย</a:t>
            </a:r>
            <a:r>
              <a:rPr lang="th-TH" sz="1800" b="1" dirty="0" err="1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นอนควํ่า</a:t>
            </a: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 ผู้ช่วยเหลือยืนคร่อมผู้ป่วยตรงระดับสะโพก โดยหันหน้าไปทางศีรษะของผู้ป่วย หลังจากนั้นให้ใช้มือทั้งสองจับบริเวณใต้ชายโครงของผู้ป่วยแล้วยกขึ้นและวางลงสลับกัน ซึ่งจะทำให้น้ำออกทางปากและจมูก โดยจะช่วยให้ผู้ป่วยเริ่มหายใจได้บ้าง</a:t>
            </a:r>
          </a:p>
        </p:txBody>
      </p:sp>
      <p:pic>
        <p:nvPicPr>
          <p:cNvPr id="8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3272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05256" y="3212976"/>
            <a:ext cx="8712968" cy="313002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3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4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5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สี่เหลี่ยมผืนผ้า 1"/>
          <p:cNvSpPr/>
          <p:nvPr/>
        </p:nvSpPr>
        <p:spPr>
          <a:xfrm>
            <a:off x="412511" y="2125305"/>
            <a:ext cx="81199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ลงมือทำการผายปอด เมื่อผู้ป่วยเริ่มหายใจ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ให้ความอบอุ่นแก่ร่างกาย โดยการใช้ผ้าหรือเสื้อหนาๆ คลุมร่างกายของผู้ป่วยไว้ และคอยหมั่นเช็ดตัวผู้ป่วยให้แห้ง แล้วรีบนำส่งสถานพยาบาลโดยเร็ว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3443792"/>
            <a:ext cx="2644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ข้อควรระวัง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67544" y="3905457"/>
            <a:ext cx="81883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ภายหลังที่ประเมินการหายใจแล้วพบว่า เมื่อทำการเปิดทางเดินหายใจแล้วผู้ป่วยยังคงไม่หายใจ และถ้าไม่สามารถช่วยชีวิตด้วยวิธีปาก  ต่อปากได้ ให้เริ่มปฏิบัติการ ดังนี้</a:t>
            </a:r>
          </a:p>
          <a:p>
            <a:endParaRPr lang="th-TH" sz="1800" dirty="0">
              <a:latin typeface="TH Sarabun New" pitchFamily="34" charset="-34"/>
              <a:cs typeface="TH Sarabun New" pitchFamily="34" charset="-34"/>
            </a:endParaRP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๑. จัดท่าศีรษะใหม่ให้ถูกต้อง พยายามช่วยหายใจด้วยวิธีปากต่อปากอีกครั้ง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๒. ถ้าช่วยหายใจแล้วยังเป่าลมไม่เข้า จับผู้ป่วยนอนตะแคงตบบริเวณหลัง ๔ ครั้ง ติดต่อกัน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๓. กดบริเวณหน้าท้องหรือหน้าอก ๔ ครั้งติดต่อกัน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๔. ยกคางขึ้น ใช้นิ้วมือล้วงเอาสิ่งแปลกปลอมออกจากปาก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๕. เริ่มช่วยหายใจด้วยวิธีปากต่อปากใหม่อีกครั้ง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1" t="23694" r="4652" b="22201"/>
          <a:stretch/>
        </p:blipFill>
        <p:spPr bwMode="auto">
          <a:xfrm>
            <a:off x="5580112" y="195696"/>
            <a:ext cx="2720894" cy="194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9089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27"/>
          <p:cNvSpPr/>
          <p:nvPr/>
        </p:nvSpPr>
        <p:spPr>
          <a:xfrm>
            <a:off x="452846" y="769978"/>
            <a:ext cx="4839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อุบัติเหตุจากการถูกไฟไหม้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96207" y="1689770"/>
            <a:ext cx="807959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กรณีที่เกิดเพลิงไหม้ นอกจากผู้ป่วยจะหายใจสูดเอาควันเข้าไปแล้ว บางรายอาจมีอาการช็อก หรือบางรายอาจถูกไฟลวก หรือถูกความร้อนที่ทำให้พุพอง ซึ่งผู้ใดที่พบเห็นเหตุการณ์ควรให้ความช่วยเหลือ ด้วยการปฏิบัติ ดังนี้</a:t>
            </a:r>
          </a:p>
          <a:p>
            <a:endParaRPr lang="th-TH" sz="2000" dirty="0">
              <a:latin typeface="TH Sarabun New" pitchFamily="34" charset="-34"/>
              <a:cs typeface="TH Sarabun New" pitchFamily="34" charset="-34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ย้ายผู้ป่วยออกจากสถานที่เกิดเหตุโดยเร็ว โดยย้ายผู้ป่วยไปอยู่ในที่ที่มีอากาศบริสุทธิ์และถ่ายเทได้สะดวก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คลายเสื้อผ้าของผู้ป่วยให้หลวม เพื่อให้ผู้ป่วยหายใจได้สะดวก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ตรวจดูบาดแผลที่อาจถูกไฟลวกหรือถูกความร้อนที่ทำให้พุพอง ซึ่งถ้ามีให้รีบปฐมพยาบาลเบื้องต้นทันที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ผู้ป่วยที่มีอาการช็อก ให้จัดท่าโดยจัดให้นอนราบ ศีรษะตํ่า เพื่อให้เลือดไหลสู่สมองมากขึ้น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ถ้าผู้ป่วยหายใจไม่สะดวกให้ช่วยฟื้นคืนชีพด้วยการเป่าปาก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ให้ความอบอุ่นแก่ร่างกายของผู้ป่วยอย่างเพียงพอ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คอยสังเกตและระวังอาการเปลี่ยนแปลงทางด้านการหายใจ และชีพจร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รีบนำผู้ป่วยส่งสถานพยาบาล โดยเร็วที่สุด</a:t>
            </a:r>
            <a:endParaRPr lang="th-TH" sz="1800" b="1" dirty="0">
              <a:solidFill>
                <a:srgbClr val="FF9933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8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789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 flipV="1">
            <a:off x="5868144" y="1600569"/>
            <a:ext cx="3275857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51520" y="5158211"/>
            <a:ext cx="8697946" cy="1223117"/>
          </a:xfrm>
          <a:prstGeom prst="roundRect">
            <a:avLst>
              <a:gd name="adj" fmla="val 1043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ชื่อเรื่องรอง 2"/>
          <p:cNvSpPr txBox="1">
            <a:spLocks/>
          </p:cNvSpPr>
          <p:nvPr/>
        </p:nvSpPr>
        <p:spPr bwMode="auto">
          <a:xfrm>
            <a:off x="2483768" y="980728"/>
            <a:ext cx="6214589" cy="5560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r" eaLnBrk="0" hangingPunct="0"/>
            <a:r>
              <a:rPr lang="th-TH" sz="4400" b="1" dirty="0">
                <a:solidFill>
                  <a:schemeClr val="accent4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การช่วยฟื้นคืนชีพ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5278199"/>
            <a:ext cx="91440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" name="กลุ่ม 7"/>
          <p:cNvGrpSpPr/>
          <p:nvPr/>
        </p:nvGrpSpPr>
        <p:grpSpPr>
          <a:xfrm>
            <a:off x="601680" y="5316299"/>
            <a:ext cx="7570720" cy="776997"/>
            <a:chOff x="601680" y="5537211"/>
            <a:chExt cx="7570720" cy="776997"/>
          </a:xfrm>
        </p:grpSpPr>
        <p:sp>
          <p:nvSpPr>
            <p:cNvPr id="3" name="TextBox 2"/>
            <p:cNvSpPr txBox="1"/>
            <p:nvPr/>
          </p:nvSpPr>
          <p:spPr>
            <a:xfrm>
              <a:off x="601680" y="5537211"/>
              <a:ext cx="13692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6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จุดประสงค์การเรียนรู้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623358" y="5975654"/>
              <a:ext cx="75490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แสดงวิธีการช่วยฟื้นคืนชีพอย่างถูกวิธีได้</a:t>
              </a:r>
            </a:p>
          </p:txBody>
        </p:sp>
      </p:grpSp>
      <p:grpSp>
        <p:nvGrpSpPr>
          <p:cNvPr id="20" name="กลุ่ม 19"/>
          <p:cNvGrpSpPr/>
          <p:nvPr/>
        </p:nvGrpSpPr>
        <p:grpSpPr>
          <a:xfrm>
            <a:off x="6660232" y="172868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rgbClr val="3C2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TH Sarabun New" pitchFamily="34" charset="-34"/>
                  <a:cs typeface="TH Sarabun New" pitchFamily="34" charset="-34"/>
                </a:rPr>
                <a:t>๘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4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874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399939" y="1268760"/>
            <a:ext cx="8166108" cy="2160240"/>
          </a:xfrm>
          <a:prstGeom prst="rect">
            <a:avLst/>
          </a:prstGeom>
          <a:solidFill>
            <a:srgbClr val="E6F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4" name="Rectangle 3"/>
          <p:cNvSpPr/>
          <p:nvPr/>
        </p:nvSpPr>
        <p:spPr>
          <a:xfrm>
            <a:off x="452843" y="208154"/>
            <a:ext cx="4551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ความหมายของการช่วยฟื้นคืนชีพ</a:t>
            </a:r>
            <a:endParaRPr lang="th-TH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grpSp>
        <p:nvGrpSpPr>
          <p:cNvPr id="1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สี่เหลี่ยมผืนผ้า 1"/>
          <p:cNvSpPr/>
          <p:nvPr/>
        </p:nvSpPr>
        <p:spPr>
          <a:xfrm>
            <a:off x="591509" y="1581760"/>
            <a:ext cx="78689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การช่วยฟื้นคืนชีพหรือการปฏิบัติการช่วยชีวิต หมายถึง วิธีการช่วยเหลือผู้ป่วยที่กำลังจะเสียชีวิตให้สามารถฟื้น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คืนชีพขึ้นมาได้ หรือเรียกชื่อย่อว่า 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ซีพีอาร์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(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CPR = Cardiopulmonary Resuscitation) 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  <a:p>
            <a:endParaRPr lang="th-TH" sz="2000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มีการศึกษาวิจัยที่ได้ผลแน่นอนแล้วว่า การปฏิบัติการช่วยชีวิตโดยเร็วที่สุด จะทำให้ผู้ป่วยที่เสียชีวิตฟื้นคืนชีพได้ โดยเฉพาะการเสียชีวิตที่เกิดจากการที่หัวใจหยุดบีบตัวและหยุดหายใจกะทันหัน</a:t>
            </a:r>
          </a:p>
        </p:txBody>
      </p:sp>
      <p:cxnSp>
        <p:nvCxnSpPr>
          <p:cNvPr id="4" name="ตัวเชื่อมต่อตรง 3"/>
          <p:cNvCxnSpPr>
            <a:stCxn id="8" idx="1"/>
            <a:endCxn id="8" idx="3"/>
          </p:cNvCxnSpPr>
          <p:nvPr/>
        </p:nvCxnSpPr>
        <p:spPr>
          <a:xfrm>
            <a:off x="399939" y="2348880"/>
            <a:ext cx="816610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640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81515" y="928026"/>
            <a:ext cx="8367629" cy="5453302"/>
          </a:xfrm>
          <a:prstGeom prst="rect">
            <a:avLst/>
          </a:prstGeom>
          <a:solidFill>
            <a:srgbClr val="D1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4" name="Rectangle 3"/>
          <p:cNvSpPr/>
          <p:nvPr/>
        </p:nvSpPr>
        <p:spPr>
          <a:xfrm>
            <a:off x="452843" y="208154"/>
            <a:ext cx="4551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ขั้นตอนปฏิบัติในการช่วยฟื้นคืนชีพ</a:t>
            </a:r>
            <a:endParaRPr lang="th-TH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grpSp>
        <p:nvGrpSpPr>
          <p:cNvPr id="1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สี่เหลี่ยมผืนผ้า 3"/>
          <p:cNvSpPr/>
          <p:nvPr/>
        </p:nvSpPr>
        <p:spPr>
          <a:xfrm>
            <a:off x="787016" y="1145791"/>
            <a:ext cx="7071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สังเกตการตอบสนองของผู้ป่วย โดยตรวจดูว่าผู้ป่วยยังรู้สึกตัวหรือไม่ อาจจะด้วยการเขย่าตัวเบาๆ หรือถามเสียงดังๆ ว่า “คุณเป็นอะไรหรือเปล่า” หากผู้ป่วยไม่มีการตอบสนองแสดงว่าไม่รู้สึกตัว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21498" y="3212976"/>
            <a:ext cx="4282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ผู้ช่วยเหลือนั่งคุกเข่าใกล้กับบริเวณไหล่ของผู้ป่วย ใช้มือข้างหนึ่งกดหน้าผากของผู้ป่วยเอาไว้ มืออีกข้างดันคางให้หน้าแหงนขึ้นจนกระทั่งฟันบนและล่างเกือบจะชิดกัน แต่อย่าให้ปิดสนิทเพื่อเป็นการเปิดทางเดินหายใจให้เพียงพอจากนั้นเอาแก้มแนบใกล้กับปากของผู้ป่วยเพื่อสัมผัสลมหายใจ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21497" y="2134597"/>
            <a:ext cx="7071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เรียกคนที่อยู่ใกล้เคียงช่วยเหลือ ถ้าไม่มีควรที่จะทำการช่วยเหลือด้วยตนเอง โดยจัดท่าของผู้ป่วยให้อยู่ในลักษณะท่านอนหงายบนพื้นเรียบที่แข็งพอสมควร จัดให้ศีรษะของผู้ป่วยอยู่ตํ่ากว่าระดับหัวใจ</a:t>
            </a:r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363982" y="1916832"/>
            <a:ext cx="83851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363982" y="2924944"/>
            <a:ext cx="83851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46" y="1916832"/>
            <a:ext cx="4320294" cy="4734369"/>
          </a:xfrm>
          <a:prstGeom prst="rect">
            <a:avLst/>
          </a:prstGeom>
        </p:spPr>
      </p:pic>
      <p:pic>
        <p:nvPicPr>
          <p:cNvPr id="14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961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381515" y="404664"/>
            <a:ext cx="8367629" cy="5976664"/>
          </a:xfrm>
          <a:prstGeom prst="rect">
            <a:avLst/>
          </a:prstGeom>
          <a:solidFill>
            <a:srgbClr val="D1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3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4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5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สี่เหลี่ยมผืนผ้า 1"/>
          <p:cNvSpPr/>
          <p:nvPr/>
        </p:nvSpPr>
        <p:spPr>
          <a:xfrm>
            <a:off x="1115616" y="764704"/>
            <a:ext cx="70567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ถ้าไม่สามารถฟังหรือสัมผัสลมหายใจได้ แต่ทรวงอกมีการเคลื่อนไหวอยู่ แสดงว่าอาจมีสิ่งแปลกปลอมเข้าไปอุดตันบริเวณทางเดินหายใจผู้ช่วยเหลือจะต้องจับศีรษะของผู้ป่วยให้เอียงด้านข้าง และใช้นิ้วมือ ๒ นิ้ว ล้วงเข้าไปในปากเพื่อเอาสิ่งแปลกปลอมที่อาจอยู่ภายในปากออก ซึ่งเป็นสิ่งกีดขวางทางเดินหายใจ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15616" y="2092306"/>
            <a:ext cx="70567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ถ้าผู้ป่วยไม่หายใจจะต้องช่วยเหลือให้เกิดการหายใจขึ้น โดยวิธีเป่าปาก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Mouth to Mouth)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ให้ผู้ช่วยเหลือใช้นิ้วชี้และนิ้วหัวแม่มือบีบจมูกของผู้ป่วยให้แน่นฝ่ามือกดหน้าผากให้หน้าแหงนขึ้น เหมือนเดิมจากนั้นสูดลมหายใจเข้าให้เต็มที่แล้วอ้าปากให้กว้าง และประกบปากแนบกับปากของผู้ป่วยให้สนิท พร้อมกับเป่าลมเข้าปากของผู้ป่วยช้าๆ เพื่อให้ปอดของผู้ป่วยขยายเต็มที่ แล้วเป่าปากครั้งที่สองเมื่อผู้ป่วยหายใจออกก่อน (การใช้วิธีเป่าปากควรมีสิ่งที่กั้นระหว่างผู้ช่วยเหลือกับผู้ป่วย) นอกจากนี้ควรระมัดระวังการช่วยเหลือผู้ที่ติดเชื้อเอดส์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HIV)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โดยการตรวจดูว่าผู้ป่วยมีแผลในปากหรือบริเวณหนังรอบปากหรือไม่ก่อนการช่วยเหลือ</a:t>
            </a:r>
          </a:p>
        </p:txBody>
      </p:sp>
      <p:cxnSp>
        <p:nvCxnSpPr>
          <p:cNvPr id="5" name="ตัวเชื่อมต่อตรง 4"/>
          <p:cNvCxnSpPr/>
          <p:nvPr/>
        </p:nvCxnSpPr>
        <p:spPr>
          <a:xfrm>
            <a:off x="381515" y="1844824"/>
            <a:ext cx="83676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t="41173" r="52836" b="8388"/>
          <a:stretch/>
        </p:blipFill>
        <p:spPr>
          <a:xfrm>
            <a:off x="363983" y="3728678"/>
            <a:ext cx="4064002" cy="2787583"/>
          </a:xfrm>
          <a:prstGeom prst="rect">
            <a:avLst/>
          </a:prstGeom>
        </p:spPr>
      </p:pic>
      <p:pic>
        <p:nvPicPr>
          <p:cNvPr id="10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833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381515" y="404664"/>
            <a:ext cx="8367629" cy="5976664"/>
          </a:xfrm>
          <a:prstGeom prst="rect">
            <a:avLst/>
          </a:prstGeom>
          <a:solidFill>
            <a:srgbClr val="D1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3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4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5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สี่เหลี่ยมผืนผ้า 2"/>
          <p:cNvSpPr/>
          <p:nvPr/>
        </p:nvSpPr>
        <p:spPr>
          <a:xfrm>
            <a:off x="808845" y="4366845"/>
            <a:ext cx="7169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คุกเข่าและโน้มตัวไปข้างหน้า โดยให้แขนตั้งฉากกับหน้าอกของผู้ป่วย แขนเหยียดตรง จากนั้นกดลงด้วย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นํ้า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หนัก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   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ที่ทำให้กระดูกหน้าอกนั้นยุบตัวลงประมาณ ๓-๕ เซนติเมตร ด้วยอัตราอยู่ที่ประมาณ๑๐๐ ครั้งต่อนาที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08845" y="5313982"/>
            <a:ext cx="7169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ให้นับจำนวนครั้งที่กดเป็นจังหวะ ๑ - ๓๐ ไปจนครบ ๓๐ ครั้ง โดยออกเสียงเป็นสองพยางค์ตั้งแต่ ๒๑ ว่า 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ยีบ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เอ็ด แล้วจึงสลับกับการเป่าปาก ๒ ครั้ง ซึ่งถือเป็น ๑ รอบ ภายหลังที่ปฏิบัติครบ ๔ รอบ ให้ตรวจชีพจรและการหายใจอีกครั้ง แต่ถ้าคลำชีพจรไม่พบให้กดหน้าอกต่อไป หรือคลำชีพจรได้แต่ไม่หายใจให้เป่าปากต่อไป</a:t>
            </a:r>
          </a:p>
        </p:txBody>
      </p:sp>
      <p:cxnSp>
        <p:nvCxnSpPr>
          <p:cNvPr id="6" name="ตัวเชื่อมต่อตรง 5"/>
          <p:cNvCxnSpPr/>
          <p:nvPr/>
        </p:nvCxnSpPr>
        <p:spPr>
          <a:xfrm>
            <a:off x="323528" y="3212976"/>
            <a:ext cx="85284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291974" y="5157192"/>
            <a:ext cx="85284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5" t="19670" r="4319" b="8918"/>
          <a:stretch/>
        </p:blipFill>
        <p:spPr>
          <a:xfrm>
            <a:off x="4775202" y="723938"/>
            <a:ext cx="3973941" cy="3622275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859024" y="583520"/>
            <a:ext cx="46490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ภายหลังจากการเป่าปาก ๒ ครั้งไปแล้ว ให้ตรวจดูชีพจรแต่ถ้าคลำชีพจรไม่พบให้ทำการนวดหัวใจทันทีโดยให้ผู้ช่วยเหลือนั่งคุกเข่าลงข้างลำตัวผู้ป่วยบริเวณหน้าอก และใช้นิ้วมือสัมผัสที่กระดูกชายโครง     แล้วเลื่อนนิ้วมากดตรงกลางจนกระทั่งนิ้วนางสัมผัสกับปลายกระดูกหน้าอก โดยให้ปลายนิ้วชี้และนิ้วกลางวางบนกระดูกหน้าอกต่อจากนิ้วนางแล้วใช้สันมืออีกข้างหนึ่งวางตรงกึ่งกลางกระดูกหน้าอกตำแหน่งที่อยู่ถัดจากนิ้วชี้ขึ้นไปข้างบน จากนั้นวางมืออีกข้างหนึ่งทับลงบนมือที่อยู่ชิดกระดูกหน้าอก โดยให้นิ้วมือบนสอดประสานในง่ามนิ้วมือล่างพอดี</a:t>
            </a:r>
          </a:p>
        </p:txBody>
      </p:sp>
      <p:pic>
        <p:nvPicPr>
          <p:cNvPr id="16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8333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381515" y="908720"/>
            <a:ext cx="8367629" cy="5472608"/>
          </a:xfrm>
          <a:prstGeom prst="rect">
            <a:avLst/>
          </a:prstGeom>
          <a:solidFill>
            <a:srgbClr val="FF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4" name="Rectangle 3"/>
          <p:cNvSpPr/>
          <p:nvPr/>
        </p:nvSpPr>
        <p:spPr>
          <a:xfrm>
            <a:off x="452843" y="208154"/>
            <a:ext cx="4551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หลักปฏิบัติโดยทั่วไปในการช่วยฟื้นคืนชีพ</a:t>
            </a:r>
            <a:endParaRPr lang="th-TH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grpSp>
        <p:nvGrpSpPr>
          <p:cNvPr id="1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สี่เหลี่ยมผืนผ้า 1"/>
          <p:cNvSpPr/>
          <p:nvPr/>
        </p:nvSpPr>
        <p:spPr>
          <a:xfrm>
            <a:off x="787016" y="1198493"/>
            <a:ext cx="7313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ไม่ว่าจะเหตุผลใดๆ หรือมีเหตุการณ์อย่างอื่นเกิดขึ้น อย่าหยุดการปฏิบัติการช่วยชีวิตนานกว่า ๕ วินาที ยกเว้น กรณีต้องปฏิบัติการคนเดียว และจำเป็นต้องโทรศัพท์เรียกรถพยาบาลให้มาช่วย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10418" y="2134597"/>
            <a:ext cx="7313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ระหว่างที่อยู่ในรถพยาบาลไปจนถึงห้องฉุกเฉินที่โรงพยาบาล อย่าหยุดการปฏิบัติการช่วยชีวิตเป็นอันขาด และจะต้องทำติดต่อเรื่อยไปถึงแม้ผู้ว่าป่วยจะอยู่บนเปลหามที่กำลังจะยกเข้าไปในสถานพยาบาลก็ตาม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87016" y="3142709"/>
            <a:ext cx="7336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ถ้าหากต้องหามลงหรือขึ้นบันได ควรปฏิบัติการช่วยชีวิตก่อนขึ้นหรือลงบันได โดยให้ผู้หามเปลลงหรือขึ้นบันไดให้เร็วที่สุด เมื่อเปลถึงพื้นราบ ให้รีบทำการช่วยชีวิตต่อทันทีอย่างช้าที่สุดต้องหยุดไม่เกิน ๓๐ วินาที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810418" y="4175209"/>
            <a:ext cx="46976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การโทรศัพท์แจ้งศูนย์บริการช่วยชีวิตผู้ป่วยฉุกเฉิน ควรให้ข้อมูลดังนี้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สถานที่เกิดเหตุ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หมายเลขโทรศัพท์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เหตุการณ์ที่เกิดขึ้น เช่น อุบัติเหตุรถชน ผู้ป่วยหัวใจวาย เป็นต้น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จำนวนผู้ป่วยที่ต้องการความช่วยเหลือ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สภาพผู้ป่วยในขณะนั้น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การปฏิบัติการช่วยชีวิตที่ได้กระทำไปแล้ว</a:t>
            </a:r>
          </a:p>
        </p:txBody>
      </p:sp>
      <p:cxnSp>
        <p:nvCxnSpPr>
          <p:cNvPr id="5" name="ตัวเชื่อมต่อตรง 4"/>
          <p:cNvCxnSpPr/>
          <p:nvPr/>
        </p:nvCxnSpPr>
        <p:spPr>
          <a:xfrm>
            <a:off x="226423" y="1916832"/>
            <a:ext cx="86660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226423" y="2924944"/>
            <a:ext cx="86660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226423" y="3933056"/>
            <a:ext cx="86660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09" y="3436181"/>
            <a:ext cx="2355747" cy="3200366"/>
          </a:xfrm>
          <a:prstGeom prst="rect">
            <a:avLst/>
          </a:prstGeom>
        </p:spPr>
      </p:pic>
      <p:pic>
        <p:nvPicPr>
          <p:cNvPr id="16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9204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381515" y="476672"/>
            <a:ext cx="8367629" cy="5688632"/>
          </a:xfrm>
          <a:prstGeom prst="rect">
            <a:avLst/>
          </a:prstGeom>
          <a:solidFill>
            <a:srgbClr val="FF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3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4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5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สี่เหลี่ยมผืนผ้า 1"/>
          <p:cNvSpPr/>
          <p:nvPr/>
        </p:nvSpPr>
        <p:spPr>
          <a:xfrm>
            <a:off x="1049649" y="764704"/>
            <a:ext cx="7050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ถ้าการเป่าลมเข้าปากของผู้ป่วยที่มีภาวะทางเดินหายใจอุดตันไม่ได้ผล ก็ไม่มีประโยชน์ที่จะไปกดหน้าท้องหรือกดหน้าอก ให้เลือดเข้าหรือออกจากหัวใจ เพราะไม่มีออกซิเจนเข้าปอด แต่ควรแก้ไขการอุดตันทางเดินลมหายใจของผู้ป่วยเสียก่อน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99736" y="2028652"/>
            <a:ext cx="7000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ความเร็วในการปฏิบัติมีความสำคัญมากที่สุด ซึ่งควรได้รับการฝึกมาเป็นอย่างดี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43608" y="2926685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ในการกดหน้าอกควรวางมือให้ถูกต้อง ถ้าหากวางมือไม่ถูกต้อง อาจไปกดกระดูกซี่โครงจนหักหรือปลายกระดูกหน้าอกหัก ซึ่งปลายหักที่แหลมอาจไปทิ่มตับ ปอดและม้ามได้ ซึ่งทำให้เกิดอันตรายถึงชีวิต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43608" y="4150821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ควรปล่อยมือหลังจากกดกระดูกหน้าอก เพื่อให้หัวใจขยายตัวและเลือดจะได้เข้าสู่หัวใจได้มากและทำให้การกดหน้าอกครั้งต่อไปมีเลือดจำนวนมากออกจากหัวใจ</a:t>
            </a:r>
          </a:p>
        </p:txBody>
      </p:sp>
      <p:cxnSp>
        <p:nvCxnSpPr>
          <p:cNvPr id="6" name="ตัวเชื่อมต่อตรง 5"/>
          <p:cNvCxnSpPr/>
          <p:nvPr/>
        </p:nvCxnSpPr>
        <p:spPr>
          <a:xfrm>
            <a:off x="381515" y="3933056"/>
            <a:ext cx="83676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363982" y="2710661"/>
            <a:ext cx="83851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363982" y="1772816"/>
            <a:ext cx="83851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สี่เหลี่ยมผืนผ้า 15"/>
          <p:cNvSpPr/>
          <p:nvPr/>
        </p:nvSpPr>
        <p:spPr>
          <a:xfrm>
            <a:off x="1043608" y="5363924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ไม่กดหน้าอกเร็วและแรงเกินไปเพราะอาจทำให้หัวใจ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ชํ้า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หรือกระดูกหักได้</a:t>
            </a:r>
          </a:p>
        </p:txBody>
      </p:sp>
      <p:cxnSp>
        <p:nvCxnSpPr>
          <p:cNvPr id="18" name="ตัวเชื่อมต่อตรง 17"/>
          <p:cNvCxnSpPr/>
          <p:nvPr/>
        </p:nvCxnSpPr>
        <p:spPr>
          <a:xfrm>
            <a:off x="336686" y="5013176"/>
            <a:ext cx="85284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8333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381515" y="764704"/>
            <a:ext cx="8367629" cy="5184576"/>
          </a:xfrm>
          <a:prstGeom prst="rect">
            <a:avLst/>
          </a:prstGeom>
          <a:solidFill>
            <a:srgbClr val="FF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3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4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5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สี่เหลี่ยมผืนผ้า 3"/>
          <p:cNvSpPr/>
          <p:nvPr/>
        </p:nvSpPr>
        <p:spPr>
          <a:xfrm>
            <a:off x="1072941" y="1126485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ขณะปฏิบัติการกดหน้าอก ถ้าได้ยินเสียงเหมือนกระดูกแตกหรือหักต้องหยุดทันที และตรวจดูตำแหน่งที่วางมือให้ถูกต้อง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15816" y="2156663"/>
            <a:ext cx="5616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ขณะปฏิบัติการหากผู้ป่วยอาเจียนซึ่งอาจเกิดจากมีลมในกระเพาะอาหารมาก ให้ตะแคงศีรษะผู้ป่วยไปทางด้านข้าง และพยายามใช้นิ้วมือล้วงเศษอาหารออกจากปากให้มากที่สุดเท่าที่จะทำได้ เพื่อป้องกันไม่ให้เศษอาหารตกลงไปในหลอดลมและเมื่อล้วงเศษอาหารออกไปหมดแล้วจับผู้ป่วยแหงนคอในท่านอนหงาย เพื่อทำการปฏิบัติการช่วยชีวิตต่อไป</a:t>
            </a:r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309507" y="1916832"/>
            <a:ext cx="85829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t="17993" r="6204" b="16435"/>
          <a:stretch/>
        </p:blipFill>
        <p:spPr>
          <a:xfrm>
            <a:off x="400222" y="2578283"/>
            <a:ext cx="7670770" cy="3370997"/>
          </a:xfrm>
          <a:prstGeom prst="rect">
            <a:avLst/>
          </a:prstGeom>
        </p:spPr>
      </p:pic>
      <p:pic>
        <p:nvPicPr>
          <p:cNvPr id="10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8333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2757</Words>
  <Application>Microsoft Office PowerPoint</Application>
  <PresentationFormat>นำเสนอทางหน้าจอ (4:3)</PresentationFormat>
  <Paragraphs>152</Paragraphs>
  <Slides>18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4" baseType="lpstr">
      <vt:lpstr>Cordia New</vt:lpstr>
      <vt:lpstr>TH Sarabun New</vt:lpstr>
      <vt:lpstr>Arial</vt:lpstr>
      <vt:lpstr>Calibri</vt:lpstr>
      <vt:lpstr>Angsana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Taksaporn Seemek</cp:lastModifiedBy>
  <cp:revision>135</cp:revision>
  <dcterms:created xsi:type="dcterms:W3CDTF">2017-01-04T07:55:06Z</dcterms:created>
  <dcterms:modified xsi:type="dcterms:W3CDTF">2022-06-09T05:55:47Z</dcterms:modified>
</cp:coreProperties>
</file>