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33"/>
  </p:notesMasterIdLst>
  <p:sldIdLst>
    <p:sldId id="411" r:id="rId2"/>
    <p:sldId id="412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0" r:id="rId16"/>
    <p:sldId id="272" r:id="rId17"/>
    <p:sldId id="273" r:id="rId18"/>
    <p:sldId id="275" r:id="rId19"/>
    <p:sldId id="276" r:id="rId20"/>
    <p:sldId id="404" r:id="rId21"/>
    <p:sldId id="279" r:id="rId22"/>
    <p:sldId id="280" r:id="rId23"/>
    <p:sldId id="285" r:id="rId24"/>
    <p:sldId id="286" r:id="rId25"/>
    <p:sldId id="287" r:id="rId26"/>
    <p:sldId id="288" r:id="rId27"/>
    <p:sldId id="289" r:id="rId28"/>
    <p:sldId id="290" r:id="rId29"/>
    <p:sldId id="406" r:id="rId30"/>
    <p:sldId id="407" r:id="rId31"/>
    <p:sldId id="408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ordia New" panose="020B0304020202020204" pitchFamily="34" charset="-34"/>
      <p:regular r:id="rId40"/>
      <p:bold r:id="rId41"/>
      <p:italic r:id="rId42"/>
      <p:boldItalic r:id="rId43"/>
    </p:embeddedFont>
    <p:embeddedFont>
      <p:font typeface="TH Sarabun New" panose="020B0500040200020003" pitchFamily="34" charset="-34"/>
      <p:regular r:id="rId44"/>
      <p:bold r:id="rId45"/>
      <p:italic r:id="rId46"/>
      <p:boldItalic r:id="rId4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3A2C7"/>
    <a:srgbClr val="604A7B"/>
    <a:srgbClr val="9900FF"/>
    <a:srgbClr val="E8D1FF"/>
    <a:srgbClr val="FF7C80"/>
    <a:srgbClr val="FF9933"/>
    <a:srgbClr val="FFCCCC"/>
    <a:srgbClr val="FFBA8B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5113" autoAdjust="0"/>
  </p:normalViewPr>
  <p:slideViewPr>
    <p:cSldViewPr snapToGrid="0">
      <p:cViewPr varScale="1">
        <p:scale>
          <a:sx n="109" d="100"/>
          <a:sy n="109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E7BA-C4DE-40F5-B47E-3D65081E0182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F1A5-F025-4678-B013-E36CABB1D4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3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BF1A5-F025-4678-B013-E36CABB1D4AA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361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BF1A5-F025-4678-B013-E36CABB1D4AA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361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3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3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4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14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2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3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45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9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48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5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9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585;&#3634;&#3619;&#3648;&#3592;&#3655;&#3610;&#3611;&#3656;&#3623;&#3618;&#3649;&#3621;&#3632;&#3585;&#3634;&#3619;&#3605;&#3634;&#3618;&#3586;&#3629;&#3591;&#3588;&#3609;&#3652;&#3607;&#3618;.pptx" TargetMode="External"/><Relationship Id="rId3" Type="http://schemas.openxmlformats.org/officeDocument/2006/relationships/image" Target="../media/image2.png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626;&#3636;&#3607;&#3608;&#3636;&#3612;&#3641;&#3657;&#3610;&#3619;&#3636;&#3650;&#3616;&#3588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07;&#3633;&#3585;&#3625;&#3632;&#3651;&#3609;&#3585;&#3634;&#3619;&#3611;&#3657;&#3629;&#3591;&#3585;&#3633;&#3609;%20&#3621;&#3604;&#3588;&#3623;&#3634;&#3617;&#3586;&#3633;&#3604;&#3649;&#3618;&#3657;&#3591;&#3631;.pptx" TargetMode="External"/><Relationship Id="rId20" Type="http://schemas.openxmlformats.org/officeDocument/2006/relationships/hyperlink" Target="../&#3627;&#3609;&#3656;&#3623;&#3618;7/&#3627;&#3609;&#3656;&#3623;&#3618;7_&#3611;&#3633;&#3592;&#3592;&#3633;&#3618;&#3607;&#3637;&#3656;&#3617;&#3637;&#3612;&#3621;&#3605;&#3656;&#3629;&#3588;&#3623;&#3634;&#3617;&#3619;&#3640;&#3609;&#3649;&#3619;&#3591;&#3586;&#3629;&#3591;&#3588;&#3609;&#3652;&#3607;&#3618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&#3649;&#3621;&#3632;&#3588;&#3619;&#3629;&#3610;&#3588;&#3619;&#3633;&#3623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626;&#3617;&#3619;&#3619;&#3606;&#3616;&#3634;&#3614;&#3607;&#3634;&#3591;&#3585;&#3634;&#3618;&#3649;&#3621;&#3632;&#3607;&#3634;&#3591;&#3585;&#3621;&#3652;&#3585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619;&#3632;&#3610;&#3610;&#3627;&#3634;&#3618;&#3651;&#3592;%20&#3619;&#3632;&#3610;&#3610;&#3652;&#3627;&#3621;&#3648;&#3623;&#3637;&#3618;&#3609;&#3650;&#3621;&#3627;&#3636;&#3605;&#3631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emf"/><Relationship Id="rId7" Type="http://schemas.openxmlformats.org/officeDocument/2006/relationships/image" Target="../media/image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4.png"/><Relationship Id="rId7" Type="http://schemas.openxmlformats.org/officeDocument/2006/relationships/slide" Target="slide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e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๕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5337" y="1760561"/>
            <a:ext cx="6458459" cy="4272508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3" name="สี่เหลี่ยมผืนผ้า 28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39206" y="1335490"/>
            <a:ext cx="1178394" cy="29331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4" name="สี่เหลี่ยมผืนผ้า 29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419774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5" name="สี่เหลี่ยมผืนผ้า 30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47034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6" name="สี่เหลี่ยมผืนผ้า 31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04602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7" name="สี่เหลี่ยมผืนผ้า 32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75355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72" name="สี่เหลี่ยมผืนผ้า 33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393800" y="1335490"/>
            <a:ext cx="1235619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81" name="สี่เหลี่ยมผืนผ้า 34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7631856" y="1332076"/>
            <a:ext cx="1266045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39205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8885745" y="1331710"/>
            <a:ext cx="24873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776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76200" y="2136696"/>
            <a:ext cx="9001124" cy="4406979"/>
          </a:xfrm>
          <a:prstGeom prst="roundRect">
            <a:avLst>
              <a:gd name="adj" fmla="val 1970"/>
            </a:avLst>
          </a:prstGeom>
          <a:solidFill>
            <a:srgbClr val="B3EBF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0" u="none" strike="noStrike" baseline="0" dirty="0">
                <a:solidFill>
                  <a:srgbClr val="0070C0"/>
                </a:solidFill>
                <a:latin typeface="TH Sarabun New" pitchFamily="34" charset="-34"/>
                <a:cs typeface="TH Sarabun New" panose="020B0500040200020003" pitchFamily="34" charset="-34"/>
              </a:rPr>
              <a:t>องค์ประกอบของระบบไหลเวียนโลหิต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871" y="1014740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0" u="none" strike="noStrike" baseline="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เลือด (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Blood)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4396" y="1390710"/>
            <a:ext cx="8000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ประกอบด้วยส่วนที่เป็นของเหลวเรียกว่า </a:t>
            </a:r>
            <a:r>
              <a:rPr lang="th-TH" sz="2000" b="1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2000" b="1" u="none" strike="noStrike" baseline="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นํ้า</a:t>
            </a:r>
            <a:r>
              <a:rPr lang="th-TH" sz="2000" b="1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เลือด” </a:t>
            </a:r>
            <a:r>
              <a:rPr lang="th-TH" sz="2000" b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th-TH" sz="2000" b="1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“พลาสมา” </a:t>
            </a:r>
            <a:r>
              <a:rPr lang="th-TH" sz="20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Plasma) </a:t>
            </a:r>
            <a:r>
              <a:rPr lang="th-TH" sz="20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และส่วนที่เป็นของแข็งคือ  เซลล์เม็ดเลือดชนิดต่างๆ ซึ่งจำแนกออกเป็น ๓ ชนิดใหญ่ๆ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3196" b="3016"/>
          <a:stretch/>
        </p:blipFill>
        <p:spPr>
          <a:xfrm>
            <a:off x="3130035" y="3380950"/>
            <a:ext cx="2014459" cy="19680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57700" y="2410118"/>
            <a:ext cx="292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u="none" strike="noStrike" baseline="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เซลล์เม็ดเลือดขาว </a:t>
            </a:r>
            <a:r>
              <a:rPr lang="th-TH" sz="1600" b="1" u="none" strike="noStrike" baseline="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b="1" u="none" strike="noStrike" baseline="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White Blood Cell)</a:t>
            </a:r>
            <a:endParaRPr lang="th-TH" sz="1600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476750" y="2594784"/>
            <a:ext cx="0" cy="111044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44433" y="2589468"/>
            <a:ext cx="53163" cy="531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7138" y="2700829"/>
            <a:ext cx="396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เป็นเซลล์เม็ดเลือดที่มีขนาดใหญ่กว่าเซลล์เม็ดเลือดแดง</a:t>
            </a:r>
            <a:r>
              <a:rPr lang="th-TH" sz="1600" b="0" i="0" u="none" strike="noStrike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ทำหน้าที่ต่อต้านเชื้อโรค สิ่งแปลกปลอม</a:t>
            </a:r>
            <a:r>
              <a:rPr lang="th-TH" sz="1600" b="0" i="0" u="none" strike="noStrike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และสร้างภูมิคุ้มกันให้แก่ร่างกาย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0163" y="4238715"/>
            <a:ext cx="247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u="none" strike="noStrike" baseline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เซลล์เม็ดเลือดแดง </a:t>
            </a:r>
            <a:r>
              <a:rPr lang="th-TH" sz="1600" b="1" u="none" strike="noStrike" baseline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b="1" u="none" strike="noStrike" baseline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Red Blood Cell)</a:t>
            </a:r>
            <a:endParaRPr lang="th-TH" sz="1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2" name="Straight Connector 21"/>
          <p:cNvCxnSpPr>
            <a:endCxn id="20" idx="1"/>
          </p:cNvCxnSpPr>
          <p:nvPr/>
        </p:nvCxnSpPr>
        <p:spPr>
          <a:xfrm flipV="1">
            <a:off x="4952131" y="4423381"/>
            <a:ext cx="548032" cy="146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493064" y="4391810"/>
            <a:ext cx="53163" cy="53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6192" y="4550731"/>
            <a:ext cx="3591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เป็นเซลล์เม็ดเลือดที่เกิดในไขกระดูกแดง</a:t>
            </a:r>
            <a:r>
              <a:rPr lang="th-TH" sz="1600" b="0" i="0" u="none" strike="noStrike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ขนส่งแก๊สออกซิเจนจากปอดไปยังเนื้อเยื่อและนำแก๊สคาร์บอนไดออกไซด์จากเนื้อเยื่อไปขจัดออกทางปอด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6060" y="4016168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เกล็ดเลือด (</a:t>
            </a:r>
            <a:r>
              <a:rPr lang="en-US" sz="1800" b="1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Platelet)</a:t>
            </a:r>
            <a:endParaRPr lang="th-TH" sz="18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951" y="4317960"/>
            <a:ext cx="3361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เป็นส่วนประกอบของเลือดที่ไม่ใช่เซลล์ แต่เป็น</a:t>
            </a:r>
          </a:p>
          <a:p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ส่วนประกอบชิ้นเล็กๆ ของเซลล์ ทำหน้าที่ช่วยให้เลือดแข็งตัวเมื่อเกิดบาดแผลขึ้น เลือดก็จะเปลี่ยนเป็นลิ่มคล้ายวุ้น เรียกว่า </a:t>
            </a:r>
            <a:r>
              <a:rPr lang="th-TH" sz="1600" b="1" i="1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“ลิ่มเลือด” 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ทำหน้าที่ช่วยห้ามเลือดและป้องกันไม่ให้เชื้อโรคเข้าสู่บาดแผล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890508" y="4200834"/>
            <a:ext cx="1239527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30035" y="4200834"/>
            <a:ext cx="920252" cy="61799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890508" y="4174043"/>
            <a:ext cx="53163" cy="5316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66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999754"/>
            <a:ext cx="5985164" cy="1116050"/>
          </a:xfrm>
          <a:prstGeom prst="rect">
            <a:avLst/>
          </a:prstGeom>
          <a:solidFill>
            <a:srgbClr val="FEE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7" name="Picture 2" descr="C:\Users\TSM3-A_Taksaporn\Desktop\ภาพสำหรับวิทย์ป.6\ระบบภายในคน\39061-O1PRQJ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5887" y="348421"/>
            <a:ext cx="3557267" cy="63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9262" y="66416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หัวใจ</a:t>
            </a:r>
            <a:r>
              <a:rPr lang="th-TH" sz="2400" b="1" i="0" u="none" strike="noStrike" baseline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Heart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4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77004" y="3016334"/>
            <a:ext cx="1291340" cy="1291340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2" name="Picture 2" descr="C:\Users\TSM3-A_Taksaporn\Desktop\tempestuous_sea_waves_backgrounds_vector_535706\;;;;;;;;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5356" y="3099459"/>
            <a:ext cx="853325" cy="12524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011" y="1142883"/>
            <a:ext cx="5606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เป็นอวัยวะที่สำคัญที่สุดในระบบไหลเวียนโลหิต มีขนาดเท่ากำปั้นของบุคคล  ผู้เป็นเจ้าของ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1036" y="1853408"/>
            <a:ext cx="5606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ตั้งอยู่ในทรวงอกระหว่างปอดทั้ง ๒ ข้าง ซึ่งอยู่ทางด้านซ้ายของร่างกาย        มีส่วนประกอบที่สำคัญ คือ</a:t>
            </a:r>
          </a:p>
        </p:txBody>
      </p:sp>
      <p:sp>
        <p:nvSpPr>
          <p:cNvPr id="5" name="Rectangle 4"/>
          <p:cNvSpPr/>
          <p:nvPr/>
        </p:nvSpPr>
        <p:spPr>
          <a:xfrm>
            <a:off x="866130" y="2537544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“เยื่อหุ้มหัวใจ”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944676" y="2833658"/>
            <a:ext cx="4894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มีลักษณะเป็นถุงหุ้มอยู่รอบๆ หัวใจ มีหน้าที่ป้องกันอันตรายที่อาจจะเกิดขึ้น   กับหัวใจ และช่วยให้หัวใจมีการเคลื่อนไหวได้อย่างสะดวก ไม่เสียดสีกัน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866922" y="342200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“ผนังหัวใจ”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046" y="3690157"/>
            <a:ext cx="4750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ประกอบไปด้วยผนัง ๓ ชั้น คือ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เอ็พพิคาร์เดียม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 err="1">
                <a:latin typeface="TH Sarabun New" pitchFamily="34" charset="-34"/>
                <a:cs typeface="TH Sarabun New" pitchFamily="34" charset="-34"/>
              </a:rPr>
              <a:t>Epicardium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จะอยู่ชั้น  นอกสุด มัยโอ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คาร์เดียม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Myocardium)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อยู่ชั้นกลาง และเอนโด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คาร์เดียม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Endocardium)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อยู่ชั้นในสุด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5372" y="5256554"/>
            <a:ext cx="5361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ภายในหัวใจแบ่งออกเป็น ๔ ห้อง คือ ข้างบน ๒ ห้อง และข้างล่าง ๒ ห้อง โดยมีลิ้นหัวใจ กั้นระหว่างห้องบนและห้องล่าง</a:t>
            </a:r>
          </a:p>
        </p:txBody>
      </p:sp>
      <p:sp>
        <p:nvSpPr>
          <p:cNvPr id="2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5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3562" y="2133714"/>
            <a:ext cx="3390921" cy="3762548"/>
            <a:chOff x="-402601" y="0"/>
            <a:chExt cx="6320495" cy="70131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883"/>
            <a:stretch/>
          </p:blipFill>
          <p:spPr>
            <a:xfrm>
              <a:off x="-402601" y="0"/>
              <a:ext cx="6165551" cy="42867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93" b="3653"/>
            <a:stretch/>
          </p:blipFill>
          <p:spPr>
            <a:xfrm>
              <a:off x="-402601" y="4247057"/>
              <a:ext cx="6320495" cy="276613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065767" y="1506436"/>
            <a:ext cx="2467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0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หัวใจห้องบนขวา </a:t>
            </a:r>
            <a:r>
              <a:rPr lang="th-TH" sz="2000" i="0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i="0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Right Atrium)</a:t>
            </a:r>
            <a:endParaRPr lang="th-TH" sz="20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9213" y="548416"/>
            <a:ext cx="4258185" cy="428685"/>
            <a:chOff x="351915" y="485352"/>
            <a:chExt cx="4258185" cy="428685"/>
          </a:xfrm>
        </p:grpSpPr>
        <p:sp>
          <p:nvSpPr>
            <p:cNvPr id="8" name="Rounded Rectangle 7"/>
            <p:cNvSpPr/>
            <p:nvPr/>
          </p:nvSpPr>
          <p:spPr>
            <a:xfrm>
              <a:off x="351915" y="485352"/>
              <a:ext cx="4258185" cy="390948"/>
            </a:xfrm>
            <a:prstGeom prst="roundRect">
              <a:avLst/>
            </a:prstGeom>
            <a:solidFill>
              <a:srgbClr val="B3EBFF"/>
            </a:solidFill>
            <a:ln w="31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40" y="513927"/>
              <a:ext cx="42105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i="0" u="none" strike="noStrike" baseline="0" dirty="0">
                  <a:latin typeface="TH Sarabun New" pitchFamily="34" charset="-34"/>
                  <a:cs typeface="TH Sarabun New" panose="020B0500040200020003" pitchFamily="34" charset="-34"/>
                </a:rPr>
                <a:t>แผนภาพแสดงส่วนประกอบและหน้าที่ของหัวใจทั้ง ๔ ห้อง</a:t>
              </a:r>
              <a:r>
                <a:rPr lang="th-TH" sz="2000" b="1" i="0" u="none" strike="noStrike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078830" y="1916883"/>
            <a:ext cx="4703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เป็นช่องที่รับเลือดเสียหรือเลือดดำจากทุกส่วนของร่างกาย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5767" y="2503478"/>
            <a:ext cx="2398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0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หัวใจห้องบนซ้าย </a:t>
            </a:r>
            <a:r>
              <a:rPr lang="th-TH" sz="2000" i="0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i="0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Left Atrium)</a:t>
            </a:r>
            <a:endParaRPr lang="th-TH" sz="20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5766" y="2873727"/>
            <a:ext cx="4769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anose="020B0500040200020003" pitchFamily="34" charset="-34"/>
              </a:rPr>
              <a:t>รับเลือดดีหรือเลือดแดงจากปอด ซึ่งถูกส่งมาทางหลอดเลือดดำจากปอด  สู่หัวใจและเปิดเข้าสู่หัวใจห้องล่างซ้าย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371600" y="1699859"/>
            <a:ext cx="0" cy="2726033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81125" y="1699859"/>
            <a:ext cx="2684642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8475" y="2703533"/>
            <a:ext cx="38101" cy="1148976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33500" y="4387792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00376" y="3822744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51817" y="3820541"/>
            <a:ext cx="2608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หัวใจห้องล่างซ้าย </a:t>
            </a:r>
            <a:r>
              <a:rPr lang="th-TH" sz="20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Left Ventricle)</a:t>
            </a:r>
            <a:endParaRPr lang="th-TH" sz="20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51816" y="4190790"/>
            <a:ext cx="4950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b="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รับเลือดดีจากหัวใจห้องบนซ้าย แล้วส่งไปเลี้ยงทั่วร่างกาย หัวใจห้องนี้      จะทำงานหนักที่สุด จึงมีผนังหัวใจหนาที่สุด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27886" y="4793885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1" name="Straight Connector 30"/>
          <p:cNvCxnSpPr>
            <a:stCxn id="30" idx="7"/>
          </p:cNvCxnSpPr>
          <p:nvPr/>
        </p:nvCxnSpPr>
        <p:spPr>
          <a:xfrm flipV="1">
            <a:off x="3292927" y="4020597"/>
            <a:ext cx="445140" cy="784447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34" idx="1"/>
          </p:cNvCxnSpPr>
          <p:nvPr/>
        </p:nvCxnSpPr>
        <p:spPr>
          <a:xfrm>
            <a:off x="2333141" y="5213881"/>
            <a:ext cx="1708042" cy="22472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316307" y="5180211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41183" y="5238546"/>
            <a:ext cx="282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i="0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หัวใจห้องล่างขวา </a:t>
            </a:r>
            <a:r>
              <a:rPr lang="th-TH" sz="2000" i="0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i="0" u="none" strike="noStrike" baseline="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Right Ventricle)</a:t>
            </a:r>
            <a:endParaRPr lang="th-TH" sz="20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41183" y="5599348"/>
            <a:ext cx="4864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รับเลือดจากหัวใจห้องบนขวา แล้วส่งเลือดไปฟอกที่ปอด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2" name="Straight Connector 41"/>
          <p:cNvCxnSpPr>
            <a:endCxn id="15" idx="1"/>
          </p:cNvCxnSpPr>
          <p:nvPr/>
        </p:nvCxnSpPr>
        <p:spPr>
          <a:xfrm>
            <a:off x="3076576" y="2703533"/>
            <a:ext cx="989191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738067" y="4026196"/>
            <a:ext cx="340763" cy="1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7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56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3596" y="1242653"/>
            <a:ext cx="8967037" cy="5277417"/>
          </a:xfrm>
          <a:prstGeom prst="rect">
            <a:avLst/>
          </a:prstGeom>
          <a:solidFill>
            <a:srgbClr val="FFE5E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387" y="462290"/>
            <a:ext cx="2688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66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หลอดเลือด (ฺ</a:t>
            </a:r>
            <a:r>
              <a:rPr lang="en-US" sz="2400" b="1" dirty="0">
                <a:solidFill>
                  <a:srgbClr val="FF66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Blood Vessels)</a:t>
            </a:r>
            <a:endParaRPr lang="th-TH" sz="2400" dirty="0">
              <a:solidFill>
                <a:srgbClr val="FF669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7387" y="810739"/>
            <a:ext cx="1739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(แบ่งออกเป็น ๓ ชนิด)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78" b="9406"/>
          <a:stretch/>
        </p:blipFill>
        <p:spPr>
          <a:xfrm>
            <a:off x="2506481" y="2219923"/>
            <a:ext cx="3815492" cy="3123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856" y="5611991"/>
            <a:ext cx="45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i="1" u="none" strike="noStrike" baseline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หลอดเลือดแดง (</a:t>
            </a:r>
            <a:r>
              <a:rPr lang="en-US" sz="1800" b="1" i="1" u="none" strike="noStrike" baseline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Artery) 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เป็นหลอดเลือดที่นำเลือดออกจากหัวใจ</a:t>
            </a:r>
            <a:r>
              <a:rPr lang="th-TH" sz="1800" b="0" i="0" u="none" strike="noStrike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จึงเป็นเส้นทางนำเลือดที่มีปริมาณออกซิเจนสูงไปยังหลอดเลือดฝอย</a:t>
            </a:r>
          </a:p>
          <a:p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เพื่อนำไปเลี้ยงเซลล์ต่างๆ ของร่างกายต่อไป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0663" y="47588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b="1" i="1" u="none" strike="noStrike" baseline="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หลอดเลือดดำ</a:t>
            </a:r>
            <a:r>
              <a:rPr lang="th-TH" sz="1800" b="1" i="1" u="none" strike="noStrike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b="1" i="1" u="none" strike="noStrike" baseline="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Vein) 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เป็นหลอดเลือดที่นำเลือดจากส่วนต่างๆ ของร่างกายกลับเข้าสู่หัวใจ ซึ่งเลือดที่อยู่ในหลอดเลือด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ดำจะ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มีปริมาณออกซิเจนอยู่น้อย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950" y="1488407"/>
            <a:ext cx="783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i="1" u="none" strike="noStrike" baseline="0" dirty="0">
                <a:solidFill>
                  <a:srgbClr val="00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หลอดเลือดฝอย (</a:t>
            </a:r>
            <a:r>
              <a:rPr lang="en-US" sz="1800" b="1" i="1" u="none" strike="noStrike" baseline="0" dirty="0">
                <a:solidFill>
                  <a:srgbClr val="00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Capillary) 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เป็นหลอดเลือดที่มีขนาดเล็กมาก มีหน้าที่นำเลือดจากหลอดเลือดแดงไปยังเซลล์ และนำเลือดดำจากเซลล์ไปยัง หลอดเลือดดำ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82101" y="4790621"/>
            <a:ext cx="1089329" cy="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63479" y="4238044"/>
            <a:ext cx="0" cy="552577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0689" y="5564528"/>
            <a:ext cx="1304014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36752" y="4675366"/>
            <a:ext cx="1523674" cy="889162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5047" y="2067607"/>
            <a:ext cx="2423181" cy="0"/>
          </a:xfrm>
          <a:prstGeom prst="line">
            <a:avLst/>
          </a:prstGeom>
          <a:ln w="12700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38228" y="2067607"/>
            <a:ext cx="557911" cy="619934"/>
          </a:xfrm>
          <a:prstGeom prst="line">
            <a:avLst/>
          </a:prstGeom>
          <a:ln w="12700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858039" y="2659051"/>
            <a:ext cx="76200" cy="762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338228" y="462136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25379" y="4205847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35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13408" y="1719618"/>
            <a:ext cx="4925874" cy="4189862"/>
          </a:xfrm>
          <a:prstGeom prst="roundRect">
            <a:avLst>
              <a:gd name="adj" fmla="val 3761"/>
            </a:avLst>
          </a:prstGeom>
          <a:solidFill>
            <a:srgbClr val="E6FFCD"/>
          </a:solidFill>
          <a:ln w="31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019" y="598770"/>
            <a:ext cx="583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err="1">
                <a:solidFill>
                  <a:srgbClr val="008A3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นํ้า</a:t>
            </a:r>
            <a:r>
              <a:rPr lang="th-TH" sz="2400" b="1" dirty="0">
                <a:solidFill>
                  <a:srgbClr val="008A3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เหลืองและหลอด</a:t>
            </a:r>
            <a:r>
              <a:rPr lang="th-TH" sz="2400" b="1" dirty="0" err="1">
                <a:solidFill>
                  <a:srgbClr val="008A3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นํ้า</a:t>
            </a:r>
            <a:r>
              <a:rPr lang="th-TH" sz="2400" b="1" dirty="0">
                <a:solidFill>
                  <a:srgbClr val="008A3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เหลือง (</a:t>
            </a:r>
            <a:r>
              <a:rPr lang="en-US" sz="2400" b="1" dirty="0">
                <a:solidFill>
                  <a:srgbClr val="008A3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Lymph And Lymphatic Vessels)</a:t>
            </a:r>
            <a:endParaRPr lang="th-TH" sz="2400" dirty="0">
              <a:solidFill>
                <a:srgbClr val="008A3E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41" b="2873"/>
          <a:stretch/>
        </p:blipFill>
        <p:spPr>
          <a:xfrm>
            <a:off x="608454" y="1235417"/>
            <a:ext cx="2582697" cy="532916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42191" y="3864111"/>
            <a:ext cx="15378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845578" y="384775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416" y="3608487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ต่อม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นํ้า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เหลือง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393630" y="5216661"/>
            <a:ext cx="1420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78978" y="52003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1922" y="4962420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หลอด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นํ้า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เหลือง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8571" y="21026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หลอดน้ำเหลือง ทำหน้าที่นำน้ำและโปรตีนกลับเข้าสู่เลือด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86596" y="2614812"/>
            <a:ext cx="4686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ภายในหลอดน้ำเหลืองประกอบด้วยน้ำเหลือง ซึ่งได้จากเลือดมีลักษณะใสคล้ายน้ำ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78320" y="3385371"/>
            <a:ext cx="4783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หลอดน้ำเหลืองจะมีต่อมน้ำเหลืองอยู่ขนาบข้างเป็นระยะๆ ภายในต่อมน้ำเหลืองจะมี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ลิมโฟ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ไซด์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Lymphocyte)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ทำให้น้ำเหลืองไหลซึมผ่านได้ และยังทำหน้าที่ผลิตเม็ดเลือดขาวและกักเก็บวัตถุแปลกปลอมที่จะเข้า   สู่น้ำเหลือง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87845" y="4713755"/>
            <a:ext cx="4783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การไหลเวียนของน้ำเหลืองจะช่วยลำเลียงของเหลวและสารอาหารจากทางเดินอาหารกลับสู่ระบบไหลเวียนเลือด รวมถึงถ่ายเทของเหลวและโปรตีนส่วนเกินออกจากเนื้อเยื่อต่างๆ เพื่อไม่ให้เกิดอาการบวมน้ำ</a:t>
            </a:r>
          </a:p>
        </p:txBody>
      </p:sp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82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54657" y="910024"/>
            <a:ext cx="4789341" cy="5903352"/>
          </a:xfrm>
          <a:prstGeom prst="rect">
            <a:avLst/>
          </a:prstGeom>
          <a:solidFill>
            <a:srgbClr val="BFEE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7374" y="3418350"/>
            <a:ext cx="5025224" cy="412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384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กระบวนการทำงานของระบบไหลเวียนโลหิต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765" y="1629215"/>
            <a:ext cx="1691626" cy="1652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260" y="1629214"/>
            <a:ext cx="1608225" cy="1652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765" y="4092314"/>
            <a:ext cx="1691626" cy="1709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260" y="4092314"/>
            <a:ext cx="1608225" cy="1709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sp>
        <p:nvSpPr>
          <p:cNvPr id="9" name="Rectangle 8"/>
          <p:cNvSpPr/>
          <p:nvPr/>
        </p:nvSpPr>
        <p:spPr>
          <a:xfrm>
            <a:off x="2418517" y="1108082"/>
            <a:ext cx="3834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กระบวนการทำงานของหัวใจและระบบไหลเวียนโลหิตใน ๑ รอบ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36552" y="1548959"/>
            <a:ext cx="254441" cy="254441"/>
          </a:xfrm>
          <a:prstGeom prst="roundRect">
            <a:avLst/>
          </a:prstGeom>
          <a:solidFill>
            <a:schemeClr val="bg1"/>
          </a:solidFill>
          <a:ln>
            <a:solidFill>
              <a:srgbClr val="A9E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17843" y="1548959"/>
            <a:ext cx="254441" cy="254441"/>
          </a:xfrm>
          <a:prstGeom prst="roundRect">
            <a:avLst/>
          </a:prstGeom>
          <a:solidFill>
            <a:schemeClr val="bg1"/>
          </a:solidFill>
          <a:ln>
            <a:solidFill>
              <a:srgbClr val="A9E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37544" y="3965092"/>
            <a:ext cx="254441" cy="254441"/>
          </a:xfrm>
          <a:prstGeom prst="roundRect">
            <a:avLst/>
          </a:prstGeom>
          <a:solidFill>
            <a:schemeClr val="bg1"/>
          </a:solidFill>
          <a:ln>
            <a:solidFill>
              <a:srgbClr val="A9E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718835" y="3965092"/>
            <a:ext cx="254441" cy="254441"/>
          </a:xfrm>
          <a:prstGeom prst="roundRect">
            <a:avLst/>
          </a:prstGeom>
          <a:solidFill>
            <a:schemeClr val="bg1"/>
          </a:solidFill>
          <a:ln>
            <a:solidFill>
              <a:srgbClr val="A9E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3696" y="1458926"/>
            <a:ext cx="43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B0F0"/>
                </a:solidFill>
                <a:latin typeface="TH Sarabun New" pitchFamily="34" charset="-34"/>
                <a:cs typeface="TH Sarabun New" panose="020B0500040200020003" pitchFamily="34" charset="-34"/>
              </a:rPr>
              <a:t>๑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98958" y="1476907"/>
            <a:ext cx="43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B0F0"/>
                </a:solidFill>
                <a:latin typeface="TH Sarabun New" pitchFamily="34" charset="-34"/>
                <a:cs typeface="TH Sarabun New" panose="020B0500040200020003" pitchFamily="34" charset="-34"/>
              </a:rPr>
              <a:t>๒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12689" y="3884306"/>
            <a:ext cx="43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B0F0"/>
                </a:solidFill>
                <a:latin typeface="TH Sarabun New" pitchFamily="34" charset="-34"/>
                <a:cs typeface="TH Sarabun New" panose="020B0500040200020003" pitchFamily="34" charset="-34"/>
              </a:rPr>
              <a:t>๓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98957" y="3890906"/>
            <a:ext cx="43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B0F0"/>
                </a:solidFill>
                <a:latin typeface="TH Sarabun New" pitchFamily="34" charset="-34"/>
                <a:cs typeface="TH Sarabun New" panose="020B0500040200020003" pitchFamily="34" charset="-34"/>
              </a:rPr>
              <a:t>๔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63625" y="3489770"/>
            <a:ext cx="2361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เลือดจากร่างกายเข้าสู่หัวใจห้องบนขวา</a:t>
            </a:r>
            <a:endParaRPr lang="th-TH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37757" y="5963532"/>
            <a:ext cx="5169711" cy="53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0949" y="3478343"/>
            <a:ext cx="2743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หัวใจห้องบนขวาบีบตัวส่งเลือดไปห้องล่างขวา</a:t>
            </a:r>
            <a:endParaRPr lang="th-TH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4357422" y="3418350"/>
            <a:ext cx="1" cy="412241"/>
          </a:xfrm>
          <a:prstGeom prst="line">
            <a:avLst/>
          </a:prstGeom>
          <a:ln>
            <a:solidFill>
              <a:srgbClr val="B3EBFF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361200" y="5963531"/>
            <a:ext cx="1" cy="412241"/>
          </a:xfrm>
          <a:prstGeom prst="line">
            <a:avLst/>
          </a:prstGeom>
          <a:ln>
            <a:solidFill>
              <a:srgbClr val="B3EBFF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281018" y="6037218"/>
            <a:ext cx="2005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หัวใจห้องล่างขวาส่งเลือดไปปอด</a:t>
            </a:r>
            <a:endParaRPr lang="th-TH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26001" y="5958648"/>
            <a:ext cx="2659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เลือดจากปอดถูกส่งมายังหัวใจห้องบนซ้าย</a:t>
            </a:r>
          </a:p>
          <a:p>
            <a:pPr algn="ctr"/>
            <a:r>
              <a:rPr lang="th-TH" sz="1600" b="1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และไหลลงสู่หัวใจห้องล่างซ้าย</a:t>
            </a:r>
            <a:endParaRPr lang="th-TH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984863" y="2173860"/>
            <a:ext cx="8701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53375" y="1932133"/>
            <a:ext cx="115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itchFamily="34" charset="-34"/>
                <a:cs typeface="TH Sarabun New" panose="020B0500040200020003" pitchFamily="34" charset="-34"/>
              </a:rPr>
              <a:t>หัวใจห้องบนขวา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109918" y="3044530"/>
            <a:ext cx="8701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69638" y="2811595"/>
            <a:ext cx="115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itchFamily="34" charset="-34"/>
                <a:cs typeface="TH Sarabun New" panose="020B0500040200020003" pitchFamily="34" charset="-34"/>
              </a:rPr>
              <a:t>หัวใจห้องล่างขวา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642979" y="2144048"/>
            <a:ext cx="8701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646551" y="1911113"/>
            <a:ext cx="115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itchFamily="34" charset="-34"/>
                <a:cs typeface="TH Sarabun New" panose="020B0500040200020003" pitchFamily="34" charset="-34"/>
              </a:rPr>
              <a:t>หัวใจห้องบนซ้าย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478751" y="2795021"/>
            <a:ext cx="8701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57609" y="2562086"/>
            <a:ext cx="115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itchFamily="34" charset="-34"/>
                <a:cs typeface="TH Sarabun New" panose="020B0500040200020003" pitchFamily="34" charset="-34"/>
              </a:rPr>
              <a:t>หัวใจห้องล่างซ้าย</a:t>
            </a:r>
          </a:p>
        </p:txBody>
      </p:sp>
      <p:sp>
        <p:nvSpPr>
          <p:cNvPr id="11" name="Oval 10"/>
          <p:cNvSpPr/>
          <p:nvPr/>
        </p:nvSpPr>
        <p:spPr>
          <a:xfrm>
            <a:off x="2836744" y="2139980"/>
            <a:ext cx="67004" cy="67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631870" y="2111095"/>
            <a:ext cx="67004" cy="67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73776" y="2754204"/>
            <a:ext cx="67004" cy="67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440812" y="2757387"/>
            <a:ext cx="67004" cy="670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2977911" y="2795021"/>
            <a:ext cx="119908" cy="247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40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2" descr="K:\TSM 3-A\Logo Aksorn\Aksorn Charoen Tat_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9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917265" y="5706636"/>
            <a:ext cx="7423281" cy="651634"/>
          </a:xfrm>
          <a:prstGeom prst="roundRect">
            <a:avLst/>
          </a:prstGeom>
          <a:solidFill>
            <a:srgbClr val="FFFFAF"/>
          </a:solidFill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ounded Rectangle 32"/>
          <p:cNvSpPr/>
          <p:nvPr/>
        </p:nvSpPr>
        <p:spPr>
          <a:xfrm>
            <a:off x="917265" y="5107283"/>
            <a:ext cx="7423281" cy="541389"/>
          </a:xfrm>
          <a:prstGeom prst="roundRect">
            <a:avLst/>
          </a:prstGeom>
          <a:solidFill>
            <a:srgbClr val="FFFFAF"/>
          </a:solidFill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ounded Rectangle 31"/>
          <p:cNvSpPr/>
          <p:nvPr/>
        </p:nvSpPr>
        <p:spPr>
          <a:xfrm>
            <a:off x="917265" y="3705011"/>
            <a:ext cx="7423281" cy="646703"/>
          </a:xfrm>
          <a:prstGeom prst="roundRect">
            <a:avLst/>
          </a:prstGeom>
          <a:solidFill>
            <a:srgbClr val="FFFFAF"/>
          </a:solidFill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ounded Rectangle 30"/>
          <p:cNvSpPr/>
          <p:nvPr/>
        </p:nvSpPr>
        <p:spPr>
          <a:xfrm>
            <a:off x="916484" y="3107055"/>
            <a:ext cx="7436226" cy="541389"/>
          </a:xfrm>
          <a:prstGeom prst="roundRect">
            <a:avLst/>
          </a:prstGeom>
          <a:solidFill>
            <a:srgbClr val="FFFFAF"/>
          </a:solidFill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ounded Rectangle 29"/>
          <p:cNvSpPr/>
          <p:nvPr/>
        </p:nvSpPr>
        <p:spPr>
          <a:xfrm>
            <a:off x="917265" y="1826226"/>
            <a:ext cx="7423281" cy="541389"/>
          </a:xfrm>
          <a:prstGeom prst="roundRect">
            <a:avLst/>
          </a:prstGeom>
          <a:solidFill>
            <a:srgbClr val="FFFFAF"/>
          </a:solidFill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ounded Rectangle 23"/>
          <p:cNvSpPr/>
          <p:nvPr/>
        </p:nvSpPr>
        <p:spPr>
          <a:xfrm>
            <a:off x="917265" y="2412227"/>
            <a:ext cx="7423281" cy="646703"/>
          </a:xfrm>
          <a:prstGeom prst="roundRect">
            <a:avLst/>
          </a:prstGeom>
          <a:solidFill>
            <a:srgbClr val="FFFFAF"/>
          </a:solidFill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ounded Rectangle 25"/>
          <p:cNvSpPr/>
          <p:nvPr/>
        </p:nvSpPr>
        <p:spPr>
          <a:xfrm>
            <a:off x="917265" y="4403925"/>
            <a:ext cx="7423281" cy="646703"/>
          </a:xfrm>
          <a:prstGeom prst="roundRect">
            <a:avLst/>
          </a:prstGeom>
          <a:solidFill>
            <a:srgbClr val="FFFFAF"/>
          </a:solidFill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917265" y="1231948"/>
            <a:ext cx="7423281" cy="541389"/>
          </a:xfrm>
          <a:prstGeom prst="roundRect">
            <a:avLst/>
          </a:prstGeom>
          <a:solidFill>
            <a:srgbClr val="FFFFAF"/>
          </a:solidFill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6178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การเสริมสร้างและดำรงประสิทธิภาพการทำงานของระบบไหลเวียนโลหิต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14885" y="1368380"/>
            <a:ext cx="5427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เลือกรับประทานอาหารที่มีประโยชน์ต่อร่างกาย โดยรับประทานอาหารให้ครบ ๕ หมู่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1675" y="1955751"/>
            <a:ext cx="514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ไม่ควรรับประทานอาหารที่มีปริมาณไขมันหรือ</a:t>
            </a:r>
            <a:r>
              <a:rPr lang="th-TH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คอเลสเตอรอล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Cholesterol)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สูง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37723" y="2443859"/>
            <a:ext cx="687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หมั่นดูแลสุขภาพตนเองอย่างสม่ำเสมอ ควรตรวจวัดความดันโลหิต หรือตรวจเลือดเพื่อค้นหาโรคเบาหวานโดยเฉพาะผู้ที่มีปัจจัยเสี่ยง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18384" y="3224616"/>
            <a:ext cx="492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ไม่ดื่มเครื่องดื่มที่มีแอลกอฮอล์ และหลีกเลี่ยงการเสพสารเสพติดทุกชนิด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7923" y="3733990"/>
            <a:ext cx="6785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หมั่นออกกำลังกายอย่างสม่ำเสมอ ไม่ว่าจะเป็นการวิ่งหรือเต้นแบบแอโร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บิก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ก็ตามจะช่วยทำให้กระบวนการทำงานของหัวใจดีขึ้น กล้ามเนื้อหัวใจแข็งแรง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8093" y="4577706"/>
            <a:ext cx="6757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ควรพักผ่อนให้เพียงพอ และหากิจกรรมนันทนาการที่เหมาะสมกับตนเองเพื่อผ่อนคลายความเครียด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0998" y="5214578"/>
            <a:ext cx="463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ควรทำจิตใจให้ร่าเริงแจ่มใสอยู่เสมอ เพราะจะส่งผลให้มีสุขภาพกายที่ดี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13903" y="5749766"/>
            <a:ext cx="6772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เมื่อเกิดความผิดปกติของระบบไหลเวียนโลหิต ควรรีบไปพบแพทย์เพื่อตรวจสุขภาพ และทำการรักษาอย่างทันท่วงที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2187" y="1160061"/>
            <a:ext cx="0" cy="52664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3874" y="1276047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990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27412" y="1864400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990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7412" y="2502380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990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30950" y="3165164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9900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23855" y="3817315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9900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21051" y="4507076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9900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5222" y="5159227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9900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8760" y="5822011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9900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</a:p>
        </p:txBody>
      </p:sp>
      <p:sp>
        <p:nvSpPr>
          <p:cNvPr id="5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53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2" descr="K:\TSM 3-A\Logo Aksorn\Aksorn Charoen Tat_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19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35"/>
          <p:cNvSpPr/>
          <p:nvPr/>
        </p:nvSpPr>
        <p:spPr>
          <a:xfrm flipV="1">
            <a:off x="390523" y="5897534"/>
            <a:ext cx="8534401" cy="686484"/>
          </a:xfrm>
          <a:prstGeom prst="round2SameRect">
            <a:avLst/>
          </a:prstGeom>
          <a:solidFill>
            <a:srgbClr val="FEE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380491" y="851186"/>
            <a:ext cx="4315334" cy="5734233"/>
          </a:xfrm>
          <a:prstGeom prst="roundRect">
            <a:avLst>
              <a:gd name="adj" fmla="val 1878"/>
            </a:avLst>
          </a:prstGeom>
          <a:solidFill>
            <a:srgbClr val="FEE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ounded Rectangle 22"/>
          <p:cNvSpPr/>
          <p:nvPr/>
        </p:nvSpPr>
        <p:spPr>
          <a:xfrm>
            <a:off x="1653545" y="6119227"/>
            <a:ext cx="1795054" cy="338554"/>
          </a:xfrm>
          <a:prstGeom prst="round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307976" y="266411"/>
            <a:ext cx="4586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CC00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ระบบย่อยอาหาร</a:t>
            </a:r>
            <a:r>
              <a:rPr lang="en-US" sz="3200" b="1" dirty="0">
                <a:solidFill>
                  <a:srgbClr val="CC00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(Digestive System)</a:t>
            </a:r>
            <a:endParaRPr lang="th-TH" b="1" dirty="0">
              <a:solidFill>
                <a:srgbClr val="CC009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8795" y="6138277"/>
            <a:ext cx="1638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CC00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ภาพแสดงระบบย่อยอาหาร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2" y="1104011"/>
            <a:ext cx="4091592" cy="50109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7760" y="1757853"/>
            <a:ext cx="46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ตับ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364" y="2716964"/>
            <a:ext cx="148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ถุงน้ำดีและตับอ่อน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4884" y="3652625"/>
            <a:ext cx="98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99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ลำไส้อ่อน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39822" y="1773303"/>
            <a:ext cx="93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ช่องปาก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09942" y="2699520"/>
            <a:ext cx="122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กระเพาะอาหาร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8507" y="3705377"/>
            <a:ext cx="86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00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ลำไส้เล็ก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44137"/>
            <a:ext cx="354364" cy="18288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859382" y="1505891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การย่อยอาหารมี ๒ วิธี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59382" y="1956723"/>
            <a:ext cx="13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“การย่อยเชิงกล”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0955" y="2262823"/>
            <a:ext cx="401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การบดเคี้ยวอาหารโดยฟัน ซึ่งเป็นการเปลี่ยนแปลงขนาดโมเลกุลของสารอาหารให้มีขนาดเล็กลง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9382" y="2962211"/>
            <a:ext cx="145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“การย่อยเชิงเคมี”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8373" y="3249210"/>
            <a:ext cx="3921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การเปลี่ยนแปลงขนาดโมเลกุลของสารอาหาร โดยใช้เอนไซม์  ที่เกี่ยวข้องทำให้โมเลกุลของสารอาหารเกิดการเปลี่ยนแปลงทางเคมี ทำให้ได้โมเลกุลที่มีขนาดเล็กลง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3504" y="4645420"/>
            <a:ext cx="4371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ในกระบวนการย่อยอาหาร วิธีการทั้ง ๒ วิธี จะดำเนินการควบคู่และต่อเนื่องกัน เพื่อให้สารอาหารสามารถดูดซึมเข้าสู่กระแสเลือด และถูกพาไปยังเซลล์ต่างๆ ของร่างกายเพื่อสร้างเป็นพลังงานต่อไป</a:t>
            </a:r>
          </a:p>
        </p:txBody>
      </p:sp>
      <p:sp>
        <p:nvSpPr>
          <p:cNvPr id="3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792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27584" y="1555634"/>
            <a:ext cx="2475358" cy="369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F4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3292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</a:rPr>
              <a:t>องค์ประกอบของระบบย่อยอาหาร</a:t>
            </a:r>
            <a:endParaRPr lang="th-TH" sz="24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725" y="1015448"/>
            <a:ext cx="493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องค์ประกอบที่สำคัญของระบบย่อยอาหาร แบ่งออกเป็น ๓ ส่วน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836293" y="1598914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 ๑ เริ่มตั้งแต่อวัยวะในช่องปาก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3" y="1968246"/>
            <a:ext cx="8120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ริมฝีปาก แก้ม เพดานปาก ฟัน เหงือก ลิ้น จนถึงคอหอย โดยอวัยวะภายในช่องปากจะมีอวัยวะเสริมที่มีส่วนช่วยในการย่อยอาหาร ได้แก่</a:t>
            </a:r>
          </a:p>
        </p:txBody>
      </p:sp>
      <p:pic>
        <p:nvPicPr>
          <p:cNvPr id="17" name="Picture 2" descr="C:\Users\TSM3-A_Taksaporn\Desktop\ลิ้น\66761-OCIHH0-955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933" y="4591502"/>
            <a:ext cx="1176789" cy="14824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SM3-A_Taksaporn\Desktop\ฟัน\16642-NQR1O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92" y="2975000"/>
            <a:ext cx="1354856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5148" y="3195939"/>
            <a:ext cx="606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เป็นอวัยวะที่แข็งแรงที่สุด มีหน้าที่สำคัญ คือ การย่อยเชิงกล โดยการบดเคี้ยวของฟันจะทำให้อาหารมีขนาดเล็กลง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5836" y="3720327"/>
            <a:ext cx="1135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ฟัน 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Teeth) </a:t>
            </a:r>
            <a:endParaRPr lang="th-TH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395746" y="5828765"/>
            <a:ext cx="1188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ลิ้น 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Tongue)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36464" y="4803526"/>
            <a:ext cx="621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มีส่วนช่วยในการคลุกเคล้าอาหาร การกลืน และมีส่วนเกี่ยวข้องกับการรับรส เนื่องจากบริเวณเยื่อบุ   ผิวของลิ้นนั้นจะมีตุ่มนูนเล็กๆ เรียกว่า 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“พา</a:t>
            </a:r>
            <a:r>
              <a:rPr lang="th-TH" sz="1800" b="1" i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พิล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ลา”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(Papilla)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ซึ่งสามารถรับรสได้ เมื่ออวัยวะรับรสที่ลิ้นได้รับการกระตุ้น จะ ทำให้ต่อมน้ำลายขับน้ำลายเพิ่มมากขึ้น โดยในน้ำลายจะมีเอนไซม์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Enzyme)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ที่ชื่อว่า 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1800" b="1" i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อะไมเล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ส”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Amylase)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ทำหน้าที่เปลี่ยนแป้งให้เป็นน้ำตาลมอลโทส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Maltose)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36293" y="4318248"/>
            <a:ext cx="78287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11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TSM3-A_Taksaporn\Desktop\ภาพสำหรับวิทย์ป.6\ระบบภายในคน\39061-O1PRQJ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3948" y="354098"/>
            <a:ext cx="1940051" cy="63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 flipH="1">
            <a:off x="6083559" y="536049"/>
            <a:ext cx="3235067" cy="6289124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727823" y="614930"/>
            <a:ext cx="3029088" cy="369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736532" y="658210"/>
            <a:ext cx="30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 ๒ อวัยวะในส่วนของท่อทางเดินอาหาร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822" y="1079796"/>
            <a:ext cx="6117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มีลักษณะเป็นท่อกล้ามเนื้อ เริ่มตั้งแต่</a:t>
            </a:r>
            <a:r>
              <a:rPr lang="th-TH" sz="1800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หลอดอาหาร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ลงไปยัง</a:t>
            </a:r>
            <a:r>
              <a:rPr lang="th-TH" sz="1800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กระเพาะอาหาร ลำไส้เล็ก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1800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ลำไส้ใหญ่</a:t>
            </a:r>
          </a:p>
        </p:txBody>
      </p:sp>
      <p:pic>
        <p:nvPicPr>
          <p:cNvPr id="19" name="Picture 2" descr="C:\Users\TSM3-A_Taksaporn\Desktop\หลอดอาหาร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024" y="1953788"/>
            <a:ext cx="1332822" cy="15978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SM3-A_Taksaporn\Desktop\tempestuous_sea_waves_backgrounds_vector_535706\;;;;;;;;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995686">
            <a:off x="816505" y="4402317"/>
            <a:ext cx="1453862" cy="12599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8298" y="2102852"/>
            <a:ext cx="211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หลอดอาหาร (</a:t>
            </a:r>
            <a:r>
              <a:rPr lang="en-US" sz="2000" b="1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Esophagus)</a:t>
            </a:r>
            <a:endParaRPr lang="th-TH" sz="2000" b="1" dirty="0">
              <a:solidFill>
                <a:srgbClr val="00808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9369" y="4330219"/>
            <a:ext cx="218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กระเพาะอาหาร (</a:t>
            </a:r>
            <a:r>
              <a:rPr lang="en-US" sz="2000" b="1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Stomach)</a:t>
            </a:r>
            <a:endParaRPr lang="th-TH" sz="2000" b="1" dirty="0">
              <a:solidFill>
                <a:srgbClr val="00808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7007" y="2483017"/>
            <a:ext cx="5827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มีลักษณะเป็นท่อกล้ามเนื้อเรียบ มีความยาวประมาณ ๑๐ นิ้ว อยู่ระหว่างคอหอยและกระเพาะอาหาร ในบริเวณนี้จะมีการสร้างเมือกเพื่อให้เกิดการหล่อลื่น และมีการย่อยเชิงกลโดยการบีบตัวของกล้ามเนื้อทางเดินอาหารเป็นช่วง ๆ ทำให้อาหารสามารถเคลื่อนที่ลงสู่กระเพาะอาหารได้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6787" y="4706948"/>
            <a:ext cx="63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มีลักษณะรูปร่างคล้ายตัวเจ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J)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เป็นท่อที่มีลักษณะโป่งพองทางด้านบน ส่วนบนของกระเพาะอาหารจะต่ออยู่กับหลอดอาหาร ปลายส่วนล่างจะต่อกับลำไส้เล็กส่วนดู</a:t>
            </a:r>
            <a:r>
              <a:rPr lang="th-TH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โอดินัม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Duodenum)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รูปร่างและขนาดของกระเพาะอาหารจะแตกต่างกันออกไปในแต่ละบุคคล และในแต่ละมื้อของอาหารที่รับประทานเข้าไป โดยเมื่อรับประทานอาหารเข้าไปกระเพาะอาหารสามารถขยายตัวได้อีก ๑๐-๔๐ เท่า</a:t>
            </a:r>
          </a:p>
        </p:txBody>
      </p:sp>
      <p:sp>
        <p:nvSpPr>
          <p:cNvPr id="1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8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K:\TSM 3-A\Logo Aksorn\Aksorn Charoen Tat_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29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619500" y="1439063"/>
            <a:ext cx="5524501" cy="45719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 w="19050">
            <a:solidFill>
              <a:srgbClr val="604A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11760" y="856758"/>
            <a:ext cx="6388195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ระบบหายใจ ระบบไหลเวียนโลหิต</a:t>
            </a:r>
          </a:p>
          <a:p>
            <a:pPr algn="r" eaLnBrk="0" hangingPunct="0"/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ระบบย่อยอาหาร และระบบขับถ่าย</a:t>
            </a:r>
          </a:p>
          <a:p>
            <a:pPr algn="r" eaLnBrk="0" hangingPunct="0"/>
            <a:endParaRPr lang="th-TH" sz="3200" b="1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435932"/>
            <a:ext cx="9144000" cy="369332"/>
          </a:xfrm>
          <a:prstGeom prst="rect">
            <a:avLst/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466710"/>
            <a:ext cx="7714736" cy="1160839"/>
            <a:chOff x="601680" y="5687622"/>
            <a:chExt cx="4978432" cy="1160839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687622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6263686"/>
              <a:ext cx="49567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อธิบายกระบวนการสร้างเสริมและดำรงประสิทธิภาพการทำงานของระบบอวัยวะต่างๆ 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604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๑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04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9566" y="4855779"/>
            <a:ext cx="8272466" cy="1545021"/>
          </a:xfrm>
          <a:prstGeom prst="rect">
            <a:avLst/>
          </a:prstGeom>
          <a:solidFill>
            <a:srgbClr val="FF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599566" y="582033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ลำไส้เล็ก (</a:t>
            </a:r>
            <a:r>
              <a:rPr lang="en-US" sz="2000" b="1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Small Intestine)</a:t>
            </a:r>
            <a:endParaRPr lang="th-TH" sz="2000" b="1" dirty="0">
              <a:solidFill>
                <a:srgbClr val="00808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566" y="935062"/>
            <a:ext cx="8272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อยู่ระหว่างกระเพาะอาหารกับลำไส้ใหญ่ที่มีความยาวมากที่สุดประมาณ ๒๑ ฟุต หรือประมาณ ๓.๔ เมตร และมีขนาดเส้นผ่านศูนย์กลาง ประมาณ ๑ นิ้ว มีลักษณะขดพับทบไปทบมา เพื่อให้สามารถบรรจุอยู่ในช่องท้องได้ แบ่งออกเป็น ๓ ส่วน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2727" y="5066465"/>
            <a:ext cx="8209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ลำไส้เล็กเป็นบริเวณที่มีการย่อยและการดูดซึมมากที่สุด โดยเอนไซม์ในลำไส้เล็กจะทำงานได้ดีในสภาพที่เป็นด่าง ซึ่งเอนไซม์ที่ลำไส้เล็กสร้างขึ้น ได้แก่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มอลเทส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Maltase)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เป็นเอนไซม์ที่ย่อยน้ำตาลมอลโทสให้เป็นกลูโคส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Glucose)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ซูเค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รส (</a:t>
            </a:r>
            <a:r>
              <a:rPr lang="en-US" sz="1800" dirty="0" err="1">
                <a:latin typeface="TH Sarabun New" pitchFamily="34" charset="-34"/>
                <a:cs typeface="TH Sarabun New" pitchFamily="34" charset="-34"/>
              </a:rPr>
              <a:t>Sucrase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เป็นเอนไซม์ที่ย่อยน้ำตาลทรายหรือน้ำตาลซูโครส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Sucrose)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ให้เป็นกลูโคสกับฟรุกโทส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Fructose)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และแล็กเทส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(Lactase)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เป็นเอนไซม์ที่ย่อยน้ำตาลแล็กโทส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Lactose)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ให้เป็นกลูโคสกับกาแล็กโทส (</a:t>
            </a:r>
            <a:r>
              <a:rPr lang="en-US" sz="1800" dirty="0" err="1">
                <a:latin typeface="TH Sarabun New" pitchFamily="34" charset="-34"/>
                <a:cs typeface="TH Sarabun New" pitchFamily="34" charset="-34"/>
              </a:rPr>
              <a:t>Galactose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)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866" y="1694957"/>
            <a:ext cx="2032450" cy="316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7387" y="1687644"/>
            <a:ext cx="8060828" cy="0"/>
          </a:xfrm>
          <a:prstGeom prst="line">
            <a:avLst/>
          </a:prstGeom>
          <a:ln>
            <a:solidFill>
              <a:srgbClr val="FF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87018" y="2002221"/>
            <a:ext cx="3600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ลำไส้เล็กส่วนต้น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Duodenum)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ยาวประมาณ ๑ ฟุต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 flipH="1">
            <a:off x="905608" y="2313208"/>
            <a:ext cx="357600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442554" y="2269665"/>
            <a:ext cx="87086" cy="870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Rectangle 44"/>
          <p:cNvSpPr/>
          <p:nvPr/>
        </p:nvSpPr>
        <p:spPr>
          <a:xfrm>
            <a:off x="654365" y="2970740"/>
            <a:ext cx="345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ลำไส้เล็กส่วนกลาง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Jejunum)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ยาวประมาณ ๘ ฟุต</a:t>
            </a: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 flipH="1">
            <a:off x="787017" y="3281727"/>
            <a:ext cx="357116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319126" y="3238184"/>
            <a:ext cx="87086" cy="870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536331" y="3610587"/>
            <a:ext cx="3548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ลำไส้เล็กส่วนปลาย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Ileum)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ยาวประมาณ ๑๒ ฟุต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 flipH="1">
            <a:off x="654364" y="3921574"/>
            <a:ext cx="39647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580077" y="3878031"/>
            <a:ext cx="87086" cy="870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835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4020"/>
            <a:ext cx="9143999" cy="336046"/>
          </a:xfrm>
          <a:prstGeom prst="rect">
            <a:avLst/>
          </a:prstGeom>
          <a:solidFill>
            <a:srgbClr val="E8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ounded Rectangle 1"/>
          <p:cNvSpPr/>
          <p:nvPr/>
        </p:nvSpPr>
        <p:spPr>
          <a:xfrm>
            <a:off x="4315257" y="4244109"/>
            <a:ext cx="4638828" cy="1243286"/>
          </a:xfrm>
          <a:prstGeom prst="roundRect">
            <a:avLst>
              <a:gd name="adj" fmla="val 8962"/>
            </a:avLst>
          </a:prstGeom>
          <a:solidFill>
            <a:srgbClr val="AEEFFC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551332" y="632494"/>
            <a:ext cx="2250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ลำไส้ใหญ่ (</a:t>
            </a:r>
            <a:r>
              <a:rPr lang="en-US" sz="2000" b="1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Large Intestine)</a:t>
            </a:r>
            <a:endParaRPr lang="th-TH" sz="2000" b="1" dirty="0">
              <a:solidFill>
                <a:srgbClr val="00808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1331" y="1130333"/>
            <a:ext cx="7939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เป็นส่วนปลายของทางเดินอาหารที่ต่อมาจากบริเวณไอเลียมของลำไส้เล็ก ยาวประมาณ ๑.๕ เมตร มีขนาดเส้นผ่านศูนย์กลางประมาณ ๓ นิ้ว ซึ่งประกอบด้วยส่วนที่เรียกว่า 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1800" b="1" i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ซีกัม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 “โคลอน”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และส่วนไส้ตรงที่ต่อกับส่วนที่เป็นท่อทวารหนักเพื่อทำการขับอุจจาระออกสู่ภายนอกร่างกาย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13789" y="2038256"/>
            <a:ext cx="811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ส่วนของลำไส้ใหญ่มีอวัยวะที่เรียกว่า 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“ไส้ติ่ง”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ซึ่งเป็นส่วนที่ยื่นออกมาจากบริเวณของ</a:t>
            </a:r>
            <a:r>
              <a:rPr lang="th-TH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ซีกัม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อยู่ส่วนล่างขวาของช่องท้อง ปลายตัน แต่มีรูที่สามารถ ทำให้เศษอาหารหรือเศษของอุจจาระตกเข้าไปได้ส่งผลทำให้เกิดการอักเสบที่เรียกว่า </a:t>
            </a:r>
            <a:r>
              <a:rPr lang="th-TH" sz="1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“ไส้ติ่งอักเสบ”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6162" y="2759457"/>
            <a:ext cx="8306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หน้าที่ของลำไส้ใหญ่ในส่วนครึ่งแรก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ดูดซึมของเหลว น้ำ เกลือแร่ และน้ำตาลกลูโคสที่ยังเหลืออยู่ในกากอาหาร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สำหรับลำไส้ใหญ่ส่วนครึ่งหลัง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จะเป็นที่พักกากอาหารซึ่งมีลักษณะกึ่งของแข็ง</a:t>
            </a:r>
          </a:p>
          <a:p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29739" y="4350921"/>
            <a:ext cx="46148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ลำไส้ใหญ่จะขับเมือกออกมาหล่อลื่นเพื่อให้กากอาหารเคลื่อนไปตามลำไส้ใหญ่ได้ง่ายขึ้น ถ้าลำไส้ใหญ่ดูดน้ำมากเกินไปจะทำให้กากอาหารแข็ง เนื่องจากกากอาหารตกค้างอยู่ในลำไส้ใหญ่หลายวัน ทำให้เกิดความลำบากในการขับถ่าย เรียกอาการนี้ว่า </a:t>
            </a:r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“ท้องผูก</a:t>
            </a:r>
            <a:r>
              <a:rPr lang="th-TH" sz="1600" b="1" i="1" dirty="0">
                <a:solidFill>
                  <a:srgbClr val="0080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th-TH" sz="1600" dirty="0">
              <a:solidFill>
                <a:srgbClr val="00808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3" b="1840"/>
          <a:stretch/>
        </p:blipFill>
        <p:spPr>
          <a:xfrm>
            <a:off x="1037191" y="3662318"/>
            <a:ext cx="1950848" cy="23584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019407" y="4686789"/>
            <a:ext cx="1262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ก้อนกากอาหาร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(อุจจาระ)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Facces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90298" y="4945008"/>
            <a:ext cx="1193075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30788" y="4366117"/>
            <a:ext cx="12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กระเปาะลำไส้ใหญ่</a:t>
            </a: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Caecam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27853" y="4884045"/>
            <a:ext cx="0" cy="33650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602844" y="5499999"/>
            <a:ext cx="1116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ไส้ตรง (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Rectum)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002172" y="5738446"/>
            <a:ext cx="138466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414126" y="5943786"/>
            <a:ext cx="1146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ทวารหนัก (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Anus)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1976044" y="6020759"/>
            <a:ext cx="1" cy="16273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976044" y="6183498"/>
            <a:ext cx="141079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8344" y="5299027"/>
            <a:ext cx="1345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ไส้ติ่ง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(Appendix)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56698" y="5566523"/>
            <a:ext cx="1010195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17560" y="4000481"/>
            <a:ext cx="109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ลำไส้ใหญ่โคลอน</a:t>
            </a: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(Colon)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263035" y="4252677"/>
            <a:ext cx="101850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986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27823" y="614930"/>
            <a:ext cx="3029088" cy="369332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06204" y="658210"/>
            <a:ext cx="3020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 ๓ อวัยวะเสริมในการย่อยอาหารอื่นๆ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952" y="1112606"/>
            <a:ext cx="7707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มีหน้าที่หลั่งสารที่เรียกว่า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“เอนไซม์”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Enzyme)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ซึ่งเป็นสารประกอบประเภทโปรตีนที่ร่างกายสร้างขึ้น ทำหน้าที่เร่งอัตราการเกิดปฏิกิริยาเคมีในร่างกาย เอนไซม์ที่ใช้ในการย่อยสารอาหารนั้น เรียกว่า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นํ้า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ย่อย”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ประกอบด้วย </a:t>
            </a:r>
            <a:r>
              <a:rPr lang="th-TH" sz="1800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ตับ ถุงน้ำดี ตับอ่อน และต่อมน้ำลาย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079" y="2321958"/>
            <a:ext cx="1865313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695" y="4760695"/>
            <a:ext cx="12858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9431047">
            <a:off x="1111306" y="5254557"/>
            <a:ext cx="796828" cy="382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2618067" y="2359308"/>
            <a:ext cx="973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ตับ (</a:t>
            </a:r>
            <a:r>
              <a:rPr lang="en-US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Liver)</a:t>
            </a:r>
            <a:endParaRPr lang="th-TH" sz="2000" b="1" dirty="0">
              <a:solidFill>
                <a:srgbClr val="FF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4726" y="2694264"/>
            <a:ext cx="6316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ประกอบด้วยต่อมมีท่อเรียงตัวกันอยู่มากมาย มีน้ำหนักประมาณ ๑.๓๖ กิโลกรัม อยู่ในช่องท้องด้านหน้าเยื้องไปทางขวาติดกับเยื่อกะบังลม เซลล์ตับทำหน้าที่หลั่งน้ำดี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Bile)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โดยน้ำดีจะมีประโยชน์ช่วยการย่อยไขมันในบริเวณลำไส้เล็ก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5594" y="4455026"/>
            <a:ext cx="1821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ถุงน้ำดี (</a:t>
            </a:r>
            <a:r>
              <a:rPr lang="en-US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Gallbladder)</a:t>
            </a:r>
            <a:endParaRPr lang="th-TH" sz="2000" b="1" dirty="0">
              <a:solidFill>
                <a:srgbClr val="FF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6227" y="4843720"/>
            <a:ext cx="6245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เป็นที่เก็บน้ำดีที่ผลิตมาจากตับ น้ำดีจะมีสีน้ำตาลปนเหลือง หรืออาจเป็นสีเขียวมะกอกใสๆ มีรสขม ลักษณะเป็นด่าง ทำหน้าที่ย่อยโมเลกุลไขมันให้เล็กลง แล้วน้ำย่อยจากตับอ่อนจะย่อยต่อ ทำให้ได้อนุภาคที่เล็กที่สุดที่สามารถแพร่เข้าสู่เซลล์ได้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74079" y="4146699"/>
            <a:ext cx="7823354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92038" y="5529532"/>
            <a:ext cx="379562" cy="3059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51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52" y="773716"/>
            <a:ext cx="12858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9991463">
            <a:off x="1048903" y="1370650"/>
            <a:ext cx="1141908" cy="382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2399699" y="902481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ตับอ่อน (</a:t>
            </a:r>
            <a:r>
              <a:rPr lang="en-US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Pancreas)</a:t>
            </a:r>
            <a:endParaRPr lang="th-TH" sz="2000" b="1" dirty="0">
              <a:solidFill>
                <a:srgbClr val="FF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6358" y="1237437"/>
            <a:ext cx="6189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ทำหน้าที่ในการผลิตน้ำย่อยสำหรับย่อยโปรตีน คาร์โบไฮเดรต และไขมัน ซึ่งมีท่อเปิดอยู่ที่ลำไส้เล็กส่วนต้นใกล้กับท่อเปิดของท่อน้ำดี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55711" y="2454347"/>
            <a:ext cx="7823354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02" y="2938692"/>
            <a:ext cx="1904578" cy="224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4995" y="4873042"/>
            <a:ext cx="81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ต่อมน้ำลาย</a:t>
            </a:r>
          </a:p>
        </p:txBody>
      </p:sp>
      <p:sp>
        <p:nvSpPr>
          <p:cNvPr id="17" name="Oval 16"/>
          <p:cNvSpPr/>
          <p:nvPr/>
        </p:nvSpPr>
        <p:spPr>
          <a:xfrm>
            <a:off x="853462" y="4243551"/>
            <a:ext cx="622805" cy="41394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7452" y="4441958"/>
            <a:ext cx="216501" cy="431084"/>
          </a:xfrm>
          <a:prstGeom prst="line">
            <a:avLst/>
          </a:prstGeom>
          <a:ln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7452" y="4545476"/>
            <a:ext cx="427052" cy="327566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99656" y="3185951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มีจำนวน ๓ คู่ ได้แก่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74465" y="2811432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ต่อมน้ำลาย (</a:t>
            </a:r>
            <a:r>
              <a:rPr lang="en-US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Salivary Gland)</a:t>
            </a:r>
            <a:endParaRPr lang="th-TH" sz="2000" b="1" dirty="0">
              <a:solidFill>
                <a:srgbClr val="FF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8621" y="3650008"/>
            <a:ext cx="6259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ต่อมน้ำลายใต้ลิ้น ๑ คู่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มีขนาดเล็กที่สุด อยู่ใต้ลิ้นแต่ละข้าง มีท่อเปิดที่พื้นบนปากที่อยู่ใต้ลิ้น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18620" y="4054524"/>
            <a:ext cx="625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ต่อมน้ำลายใต้ขากรรไกร ๑ คู่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อยู่บริเวณมุมกระดูกขากรรไกร มีท่อเปิดไปสู่ช่องปากระหว่างใต้ปลายลิ้นกับพื้นปาก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18620" y="4682028"/>
            <a:ext cx="6142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ต่อมน้ำลายใต้กกหู ๑ คู่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มีขนาดใหญ่ที่สุด มีท่อเปิดไปสู่กระพุ้งแก้ม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61562" y="5287149"/>
            <a:ext cx="6316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ต่อมน้ำลายจะผลิตน้ำลายได้วันละ ๑-๑.๕ ลิตร จะช่วยคลุกเคล้าอาหาร ทำให้อาหารอ่อนนุ่ม สะดวก  ในการกลืน ซึ่งในน้ำลายจะมี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เอนไซม์อะไมเลส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มีหน้าที่ย่อยสารอาหารประเภทคาร์โบไฮเดรตจำพวกแป้งและไกลโคเจน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(Glycogen)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ให้มีโมเลกุลขนาดเล็กลง</a:t>
            </a:r>
          </a:p>
        </p:txBody>
      </p:sp>
      <p:sp>
        <p:nvSpPr>
          <p:cNvPr id="2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192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F4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385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</a:rPr>
              <a:t>กระบวนการทำงานของระบบย่อยอาหาร</a:t>
            </a:r>
            <a:endParaRPr lang="th-TH" sz="24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768" y="1202738"/>
            <a:ext cx="3589361" cy="5322673"/>
            <a:chOff x="-2767765" y="-4667781"/>
            <a:chExt cx="8134350" cy="1235683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7765" y="-4667781"/>
              <a:ext cx="8134350" cy="1035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7765" y="5603083"/>
              <a:ext cx="8134350" cy="208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ounded Rectangle 12"/>
          <p:cNvSpPr/>
          <p:nvPr/>
        </p:nvSpPr>
        <p:spPr>
          <a:xfrm>
            <a:off x="2894264" y="1111109"/>
            <a:ext cx="818865" cy="5414302"/>
          </a:xfrm>
          <a:prstGeom prst="roundRect">
            <a:avLst/>
          </a:prstGeom>
          <a:solidFill>
            <a:srgbClr val="F4DD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980271" y="1259065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ขั้นที่ ๑</a:t>
            </a:r>
            <a:endParaRPr lang="th-TH" sz="2000" dirty="0">
              <a:solidFill>
                <a:srgbClr val="CC00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705754" y="2476500"/>
            <a:ext cx="188510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94264" y="1459120"/>
            <a:ext cx="0" cy="1017380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4264" y="1459120"/>
            <a:ext cx="154390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34768" y="1293355"/>
            <a:ext cx="507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การย่อยอาหารในปาก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อาหารจะถูกบดเคี้ยวให้มีขนาดเล็กลง และทำให้อ่อนนุ่มด้วย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นํ้า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ลาย ภาย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ในนํ้า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ลายจะมี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เอนไซม์อะไมเลส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ทำหน้าที่ย่อยอาหารคาร์โบไฮเดรตจำพวกแป้งและ    ไกลโคเจน ให้มีขนาดเล็กลง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596941" y="1463294"/>
            <a:ext cx="265986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66318" y="2413301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ขั้นที่ ๒</a:t>
            </a:r>
            <a:endParaRPr lang="th-TH" sz="2000" dirty="0">
              <a:solidFill>
                <a:srgbClr val="CC00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5427" y="2439229"/>
            <a:ext cx="4976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กล้ามเนื้อบริเวณหลอดคอบังคับให้อาหารเคลื่อนไปยังหลอดอาหาร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โดยมีลิ้นไก่ปิดกั้นไม่ให้อาหารตกลงไปในหลอดลม จากนั้นอาหารจะเคลื่อนไปตามหลอดอาหาร โดยอาศัยการบีบตัวของหลอดอาหาร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52652" y="3365941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ขั้นที่ ๓</a:t>
            </a:r>
            <a:endParaRPr lang="th-TH" sz="2000" dirty="0">
              <a:solidFill>
                <a:srgbClr val="CC00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5426" y="3410312"/>
            <a:ext cx="5214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การย่อยในกระเพาะอาหาร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อาหารที่ถูกย่อยส่วนใหญ่จะเป็นโปรตีน โดยเอนไซม์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เปบซิน</a:t>
            </a:r>
            <a:endParaRPr lang="th-TH" sz="1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53153" y="3956491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ขั้นที่ ๔</a:t>
            </a:r>
            <a:endParaRPr lang="th-TH" sz="2000" dirty="0">
              <a:solidFill>
                <a:srgbClr val="CC00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15301" y="4007180"/>
            <a:ext cx="5215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การย่อยและดูดซึมสารอาหารในลำไส้เล็ก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จะมีการย่อยอาหารทั้งคาร์โบไฮเดรต โปรตีน และไขมัน โดยคาร์โบไฮเดรตจะมีการย่อยด้วย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เอนไซม์อะไมเลสจาก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ตับอ่อนจนกลายเป็น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นํ้า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ตาลโมเลกุลเดี่ยว และถูกดูดซึมไปใช้ในการสร้างพลังงานต่อไป โปรตีนจะถูกย่อยด้วยเอนไซม์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เปบซิ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นอย่างต่อเนื่องจนได้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กรดอะ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มิโน ส่วนไขมันจะถูกย่อยโดยเอนไซม์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ไลเปส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จนได้โมโนกลี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เซอไรด์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Monoglyceride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กรดไขมัน และกลีเซ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อรอล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เพื่อนำไปใช้ประโยชน์ในร่างกายต่อไป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942546" y="5606815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ขั้นที่ ๕</a:t>
            </a:r>
            <a:endParaRPr lang="th-TH" sz="2000" dirty="0">
              <a:solidFill>
                <a:srgbClr val="CC00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24248" y="5663258"/>
            <a:ext cx="520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การดูดซึมในลำไส้ใหญ่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จะมีการดูด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ซึมนํ้า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ออก เหลือเป็นกากอาหาร ที่จะถูกขับออกนอกร่างกายในรูปของอุจจาระทางทวารหนักต่อไป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828800" y="5393205"/>
            <a:ext cx="1049951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878751" y="4156546"/>
            <a:ext cx="0" cy="1234161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78751" y="4156546"/>
            <a:ext cx="154390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51209" y="5814168"/>
            <a:ext cx="1628120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579528" y="5817503"/>
            <a:ext cx="265986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571755" y="4161584"/>
            <a:ext cx="265986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454926" y="3549609"/>
            <a:ext cx="0" cy="905433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56466" y="3549609"/>
            <a:ext cx="1531379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88691" y="3584427"/>
            <a:ext cx="265986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286391" y="2608028"/>
            <a:ext cx="0" cy="226502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91100" y="2834530"/>
            <a:ext cx="587651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887377" y="2608028"/>
            <a:ext cx="0" cy="226503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884083" y="2608028"/>
            <a:ext cx="154390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582233" y="2605405"/>
            <a:ext cx="265986" cy="0"/>
          </a:xfrm>
          <a:prstGeom prst="line">
            <a:avLst/>
          </a:prstGeom>
          <a:ln w="12700">
            <a:solidFill>
              <a:srgbClr val="CC009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420597" y="4444746"/>
            <a:ext cx="71738" cy="71738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Oval 79"/>
          <p:cNvSpPr/>
          <p:nvPr/>
        </p:nvSpPr>
        <p:spPr>
          <a:xfrm>
            <a:off x="1792931" y="5357336"/>
            <a:ext cx="71738" cy="71738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     </a:t>
            </a:r>
          </a:p>
        </p:txBody>
      </p:sp>
      <p:sp>
        <p:nvSpPr>
          <p:cNvPr id="81" name="Oval 80"/>
          <p:cNvSpPr/>
          <p:nvPr/>
        </p:nvSpPr>
        <p:spPr>
          <a:xfrm>
            <a:off x="1315633" y="5777142"/>
            <a:ext cx="71738" cy="71738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     </a:t>
            </a:r>
          </a:p>
        </p:txBody>
      </p:sp>
      <p:sp>
        <p:nvSpPr>
          <p:cNvPr id="82" name="Oval 81"/>
          <p:cNvSpPr/>
          <p:nvPr/>
        </p:nvSpPr>
        <p:spPr>
          <a:xfrm>
            <a:off x="2255867" y="2542392"/>
            <a:ext cx="71738" cy="71738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     </a:t>
            </a:r>
          </a:p>
        </p:txBody>
      </p:sp>
      <p:sp>
        <p:nvSpPr>
          <p:cNvPr id="83" name="Oval 82"/>
          <p:cNvSpPr/>
          <p:nvPr/>
        </p:nvSpPr>
        <p:spPr>
          <a:xfrm>
            <a:off x="2667047" y="2444638"/>
            <a:ext cx="71738" cy="71738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     </a:t>
            </a:r>
          </a:p>
        </p:txBody>
      </p:sp>
      <p:sp>
        <p:nvSpPr>
          <p:cNvPr id="4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5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59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711575" y="1163782"/>
            <a:ext cx="7193031" cy="5284519"/>
          </a:xfrm>
          <a:prstGeom prst="roundRect">
            <a:avLst>
              <a:gd name="adj" fmla="val 2204"/>
            </a:avLst>
          </a:prstGeom>
          <a:solidFill>
            <a:srgbClr val="FEE4E2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F4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6417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</a:rPr>
              <a:t>การสร้างเสริมและดำรงประสิทธิภาพการทำงานของระบบย่อยอาหาร</a:t>
            </a:r>
            <a:endParaRPr lang="th-TH" sz="24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7625" y="1574465"/>
            <a:ext cx="7480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/>
            </a:pPr>
            <a:r>
              <a:rPr lang="th-TH" sz="1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รับประทานอาหารที่สะอาด และปรุงสุกใหม่ๆ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ให้เหมาะสมกับวัย และควรเป็นอาหารที่ย่อยง่าย รสไม่จัด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7149" y="2453841"/>
            <a:ext cx="7228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2"/>
            </a:pPr>
            <a:r>
              <a:rPr lang="th-TH" sz="1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ไม่ควรรับประทานอาหารมากเกินความต้องการของร่างกาย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เพราะจะทำให้อาหารย่อยไม่หมดและส่งผลให้เกิดอาการท้องเฟ้อได้ รวมถึงไม่ควรรับประทานอาหารประเภทหมักดองซึ่งอาจไม่สะอาดและทำให้เกิดโรคระบบทางเดินอาหาร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48369" y="3596841"/>
            <a:ext cx="7228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3"/>
            </a:pPr>
            <a:r>
              <a:rPr lang="th-TH" sz="1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เคี้ยวอาหารให้ละเอียดก่อนกลืน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เพื่อทำให้อาหารเล็กลงและช่วยลดภาระในการย่อยอาหาร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7150" y="4472287"/>
            <a:ext cx="7067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4"/>
            </a:pPr>
            <a:r>
              <a:rPr lang="th-TH" sz="1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รับประทานอาหารให้เป็นเวลา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เพราะหากรับประทานอาหารไม่เป็นเวลา จะทำให้กรดในกระเพาะอาหารที่    ขับออกมาเพื่อช่วยย่อย จะย่อยกระเพาะอาหารของเราเอง ส่งผลทำให้เกิดโรคกระเพาะอาหารได้ในที่สุด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8369" y="5586117"/>
            <a:ext cx="7152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5"/>
            </a:pPr>
            <a:r>
              <a:rPr lang="th-TH" sz="1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ดูแลรักษาสุขภาพของช่องปากและฟันอย่างสม่ำเสมอ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เพราะการมีฟันที่แข็งแรง จะช่วยทำให้การบดเคี้ยวอาหารเป็นไปอย่างมีประสิทธิภาพ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0726" y="1163782"/>
            <a:ext cx="1221819" cy="5284519"/>
          </a:xfrm>
          <a:prstGeom prst="roundRect">
            <a:avLst>
              <a:gd name="adj" fmla="val 9863"/>
            </a:avLst>
          </a:prstGeom>
          <a:solidFill>
            <a:srgbClr val="CC0099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C:\Users\TSM3-A_Taksaporn\Desktop\Chef-waitress-cartoons\05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386" y="1153407"/>
            <a:ext cx="832655" cy="11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819150" y="1517315"/>
            <a:ext cx="57150" cy="190500"/>
          </a:xfrm>
          <a:custGeom>
            <a:avLst/>
            <a:gdLst>
              <a:gd name="connsiteX0" fmla="*/ 57150 w 57150"/>
              <a:gd name="connsiteY0" fmla="*/ 190500 h 190500"/>
              <a:gd name="connsiteX1" fmla="*/ 28575 w 57150"/>
              <a:gd name="connsiteY1" fmla="*/ 142875 h 190500"/>
              <a:gd name="connsiteX2" fmla="*/ 47625 w 57150"/>
              <a:gd name="connsiteY2" fmla="*/ 66675 h 190500"/>
              <a:gd name="connsiteX3" fmla="*/ 47625 w 57150"/>
              <a:gd name="connsiteY3" fmla="*/ 28575 h 190500"/>
              <a:gd name="connsiteX4" fmla="*/ 0 w 57150"/>
              <a:gd name="connsiteY4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190500">
                <a:moveTo>
                  <a:pt x="57150" y="190500"/>
                </a:moveTo>
                <a:cubicBezTo>
                  <a:pt x="43656" y="177006"/>
                  <a:pt x="30162" y="163512"/>
                  <a:pt x="28575" y="142875"/>
                </a:cubicBezTo>
                <a:cubicBezTo>
                  <a:pt x="26988" y="122238"/>
                  <a:pt x="44450" y="85725"/>
                  <a:pt x="47625" y="66675"/>
                </a:cubicBezTo>
                <a:cubicBezTo>
                  <a:pt x="50800" y="47625"/>
                  <a:pt x="55562" y="39687"/>
                  <a:pt x="47625" y="28575"/>
                </a:cubicBezTo>
                <a:cubicBezTo>
                  <a:pt x="39687" y="17462"/>
                  <a:pt x="19843" y="8731"/>
                  <a:pt x="0" y="0"/>
                </a:cubicBezTo>
              </a:path>
            </a:pathLst>
          </a:cu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Freeform 51"/>
          <p:cNvSpPr/>
          <p:nvPr/>
        </p:nvSpPr>
        <p:spPr>
          <a:xfrm>
            <a:off x="876300" y="1482055"/>
            <a:ext cx="57150" cy="190500"/>
          </a:xfrm>
          <a:custGeom>
            <a:avLst/>
            <a:gdLst>
              <a:gd name="connsiteX0" fmla="*/ 57150 w 57150"/>
              <a:gd name="connsiteY0" fmla="*/ 190500 h 190500"/>
              <a:gd name="connsiteX1" fmla="*/ 28575 w 57150"/>
              <a:gd name="connsiteY1" fmla="*/ 142875 h 190500"/>
              <a:gd name="connsiteX2" fmla="*/ 47625 w 57150"/>
              <a:gd name="connsiteY2" fmla="*/ 66675 h 190500"/>
              <a:gd name="connsiteX3" fmla="*/ 47625 w 57150"/>
              <a:gd name="connsiteY3" fmla="*/ 28575 h 190500"/>
              <a:gd name="connsiteX4" fmla="*/ 0 w 57150"/>
              <a:gd name="connsiteY4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190500">
                <a:moveTo>
                  <a:pt x="57150" y="190500"/>
                </a:moveTo>
                <a:cubicBezTo>
                  <a:pt x="43656" y="177006"/>
                  <a:pt x="30162" y="163512"/>
                  <a:pt x="28575" y="142875"/>
                </a:cubicBezTo>
                <a:cubicBezTo>
                  <a:pt x="26988" y="122238"/>
                  <a:pt x="44450" y="85725"/>
                  <a:pt x="47625" y="66675"/>
                </a:cubicBezTo>
                <a:cubicBezTo>
                  <a:pt x="50800" y="47625"/>
                  <a:pt x="55562" y="39687"/>
                  <a:pt x="47625" y="28575"/>
                </a:cubicBezTo>
                <a:cubicBezTo>
                  <a:pt x="39687" y="17462"/>
                  <a:pt x="19843" y="8731"/>
                  <a:pt x="0" y="0"/>
                </a:cubicBezTo>
              </a:path>
            </a:pathLst>
          </a:cu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1" name="Picture 3" descr="C:\Users\TSM3-A_Taksaporn\Desktop\Kid-s-menu-with-boy-enjoying-his-food\88157-OIMT29-82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6" y="2471652"/>
            <a:ext cx="803275" cy="78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TSM3-A_Taksaporn\Desktop\ฟัน\16642-NQR1OY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14" y="3581483"/>
            <a:ext cx="851897" cy="47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SM3-A_Taksaporn\Desktop\Dentist-cute-cartoon-design\14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189" y="5403623"/>
            <a:ext cx="840882" cy="8834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TSM3-A_Taksaporn\Desktop\tempestuous_sea_waves_backgrounds_vector_535706\;;;;;;;;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995686">
            <a:off x="562650" y="4273917"/>
            <a:ext cx="1005894" cy="871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445465" y="2316694"/>
            <a:ext cx="8454959" cy="356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37153" y="3388856"/>
            <a:ext cx="8463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33078" y="4191559"/>
            <a:ext cx="84851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39535" y="5330358"/>
            <a:ext cx="84608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7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549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6983" y="754342"/>
            <a:ext cx="7193031" cy="5284519"/>
          </a:xfrm>
          <a:prstGeom prst="roundRect">
            <a:avLst>
              <a:gd name="adj" fmla="val 2204"/>
            </a:avLst>
          </a:prstGeom>
          <a:solidFill>
            <a:srgbClr val="FEE4E2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684279" y="1165472"/>
            <a:ext cx="7006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6"/>
            </a:pPr>
            <a:r>
              <a:rPr lang="th-TH" sz="1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ออกกำลังกายอย่างสม่ำเสมอ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เพราะการออกกำลังกายจะช่วยทำให้ระบบต่างๆ ของร่างกายทำงานได้อย่าง    มีประสิทธิภาพ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9055" y="2395290"/>
            <a:ext cx="7228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7"/>
            </a:pPr>
            <a:r>
              <a:rPr lang="th-TH" sz="1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พยายามหากิจกรรมนันทนาการต่างๆ ทำ เพื่อผ่อนคลายความเครียด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เพราะความเครียดทำให้ระบบการย่อยอาหารเกิดความแปรปรวน และอาจเกิดปัญหาท้องอืดท้องเฟ้อตามมา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49055" y="3775834"/>
            <a:ext cx="7228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8"/>
            </a:pPr>
            <a:r>
              <a:rPr lang="th-TH" sz="1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ฝึกนิสัยการขับถ่ายให้เป็นเวลาอย่างน้อยวันละ ๑ ครั้ง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ช่วยทำให้การทำงานของระบบย่อยอาหารดีขึ้น และยังช่วยป้องกันปัญหาโรคริดสีดวงทวาร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6875" y="5154611"/>
            <a:ext cx="7067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9"/>
            </a:pPr>
            <a:r>
              <a:rPr lang="th-TH" sz="1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เมื่อเกิดปัญหากับระบบย่อยอาหารในร่างกายของตนเอง ควรรีบไปพบแพทย์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เพื่อทำการรักษาโดยทันที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6134" y="754342"/>
            <a:ext cx="1221819" cy="5284519"/>
          </a:xfrm>
          <a:prstGeom prst="roundRect">
            <a:avLst>
              <a:gd name="adj" fmla="val 9863"/>
            </a:avLst>
          </a:prstGeom>
          <a:solidFill>
            <a:srgbClr val="CC0099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 descr="C:\Users\TSM3-A_Taksaporn\Desktop\Set-lovely-children-with-sporty-elements\76978-OFC235-495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216" y="849878"/>
            <a:ext cx="563824" cy="11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SM3-A_Taksaporn\Desktop\Set-lovely-children-with-sporty-elements\76978-OFC235-495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70" r="-18623"/>
          <a:stretch/>
        </p:blipFill>
        <p:spPr bwMode="auto">
          <a:xfrm>
            <a:off x="646754" y="2126128"/>
            <a:ext cx="725233" cy="11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SM3-A_Taksaporn\Desktop\Hand-drawn-lovely-children\40565-O2L77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67" y="3555300"/>
            <a:ext cx="1122074" cy="103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TSM3-A_Taksaporn\Desktop\Hospital-workers\OF163U0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ADD7D6"/>
              </a:clrFrom>
              <a:clrTo>
                <a:srgbClr val="ADD7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497" y="4614100"/>
            <a:ext cx="1170527" cy="1280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 flipV="1">
            <a:off x="396209" y="2039464"/>
            <a:ext cx="8467453" cy="96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4" idx="3"/>
          </p:cNvCxnSpPr>
          <p:nvPr/>
        </p:nvCxnSpPr>
        <p:spPr>
          <a:xfrm>
            <a:off x="367767" y="3375894"/>
            <a:ext cx="8482247" cy="207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6767" y="4751038"/>
            <a:ext cx="8466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0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K:\TSM 3-A\Logo Aksorn\Aksorn Charoen Tat_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956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62577"/>
            <a:ext cx="9143999" cy="447489"/>
          </a:xfrm>
          <a:prstGeom prst="rect">
            <a:avLst/>
          </a:prstGeom>
          <a:solidFill>
            <a:srgbClr val="DBFFB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307976" y="345241"/>
            <a:ext cx="5603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ระบบขับถ่าย</a:t>
            </a:r>
            <a:r>
              <a:rPr lang="en-US" sz="32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 (Excretory System)</a:t>
            </a:r>
            <a:endParaRPr lang="th-TH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2967"/>
            <a:ext cx="354364" cy="18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428366" y="919648"/>
            <a:ext cx="8715633" cy="392729"/>
          </a:xfrm>
          <a:prstGeom prst="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440726" y="911410"/>
            <a:ext cx="3389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องค์ประกอบของระบบขับถ่ายปัสสาวะ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725" y="1415607"/>
            <a:ext cx="5024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ระบบขับถ่ายปัสสาวะมีองค์ประกอบของอวัยวะที่สำคัญ ดังนี้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98" y="2206618"/>
            <a:ext cx="2300731" cy="334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84270" y="237929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ไต (</a:t>
            </a:r>
            <a:r>
              <a:rPr lang="en-US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Kidneys)</a:t>
            </a:r>
            <a:endParaRPr lang="th-TH" sz="2400" dirty="0">
              <a:solidFill>
                <a:srgbClr val="00B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1029" y="2903843"/>
            <a:ext cx="5571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มีจำนวน ๑ คู่ อยู่ด้านหลังของช่องท้องบริเวณเอว รูปร่างคล้ายเม็ดถั่วแดง มีลักษณะโค้งออกด้านข้างและด้านในเว้าเข้า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395" y="3565309"/>
            <a:ext cx="574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เนื้อไตทั้งหมดมีเนื้อเยื่อบางๆ คลุมอยู่เรียกว่า </a:t>
            </a:r>
            <a:r>
              <a:rPr lang="th-TH" sz="1800" b="1" i="1" dirty="0">
                <a:latin typeface="TH Sarabun New" pitchFamily="34" charset="-34"/>
                <a:cs typeface="TH Sarabun New" pitchFamily="34" charset="-34"/>
              </a:rPr>
              <a:t>“เยื่อไต”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Renal Capsule)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ในแต่ละข้างจะประกอบด้วยหน่วยไตหรือ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เนฟรอน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Nephrons)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ประมาณ ๑-๒ ล้านหน่วย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89762" y="4240843"/>
            <a:ext cx="5582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ระบบขับถ่ายปัสสาวะ เป็นระบบการขับถ่ายของเสียในรูปของเหลว คือ น้ำปัสสาวะ การทำงานของระบบปัสสาวะจึงมีความสัมพันธ์เกี่ยวข้องกับระบบไหลเวียนโลหิต    โดยโลหิตที่เป็นของเหลวที่อยู่ภายนอกเซลล์จะเป็นตัวพาสารต่าง ๆ ที่ร่างกายต้องการขับออกไปที่ไต เพื่อให้ไตกรองสารที่ไม่ต้องการออก</a:t>
            </a:r>
          </a:p>
        </p:txBody>
      </p:sp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94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09198" y="697307"/>
            <a:ext cx="2028825" cy="509290"/>
            <a:chOff x="633225" y="571179"/>
            <a:chExt cx="2028825" cy="509290"/>
          </a:xfrm>
        </p:grpSpPr>
        <p:sp>
          <p:nvSpPr>
            <p:cNvPr id="11" name="Flowchart: Terminator 10"/>
            <p:cNvSpPr/>
            <p:nvPr/>
          </p:nvSpPr>
          <p:spPr>
            <a:xfrm>
              <a:off x="633225" y="571179"/>
              <a:ext cx="2028825" cy="461665"/>
            </a:xfrm>
            <a:prstGeom prst="flowChartTerminator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8637" y="618804"/>
              <a:ext cx="17652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หน้าที่สำคัญของไต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1526" y="1418330"/>
            <a:ext cx="6272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สร้างน้ำปัสสาวะที่เกิดจากการกรองน้ำโลหิตที่ไต และขับออกทางหลอดไตไปยังกระเพาะปัสสาวะ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078" y="1858724"/>
            <a:ext cx="8321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ขับของเสียจากกระบวนการเม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แทบอ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ลิซึมของร่างกาย ได้แก่ ยู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เรีย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Urea)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ครี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เอติ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นิน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 err="1">
                <a:latin typeface="TH Sarabun New" pitchFamily="34" charset="-34"/>
                <a:cs typeface="TH Sarabun New" pitchFamily="34" charset="-34"/>
              </a:rPr>
              <a:t>Creatinine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แอมโมเนีย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Ammonia)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กรดยูริก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Uric Acid)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และสารพิษที่ร่างกายไม่สามารถทำลายได้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0260" y="2604262"/>
            <a:ext cx="7899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กักเก็บสารที่มีประโยชน์ต่อร่างกายเพื่อนำกลับมาใช้ใหม่ เช่น กลูโคส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กรดอะ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มิโนฮอร์โมน วิตามินต่างๆ เป็นต้น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0260" y="3085049"/>
            <a:ext cx="8324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รักษาสมดุลของน้ำภายในร่างกาย และเป็นตัวทำละลายสำหรับสารต่าง ๆ ที่เป็นของเสียจากขบวนการเม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แทบอ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ลิซึมที่ร่างกายขับออก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3711" y="3569031"/>
            <a:ext cx="8321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ควบคุมสมดุลของเกลือแร่ในร่างกาย ขับแร่ธาตุที่มีมากเกินความต้องการออก และดูดกลับแร่ธาตุส่วนที่ร่างกายต้องการเข้าสู่ร่างกายผ่านทางผนังของท่อไต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352" y="4339052"/>
            <a:ext cx="830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รักษาสมดุลของกรด-ด่างในน้ำโลหิต โดยทั่วไปโลหิตจะมีค่า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pH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ประมาณ ๗.๔ ซึ่งเป็นระดับที่เซลล์ในร่างกายสามารถทำหน้าที่ได้  การที่โลหิตมีค่า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pH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เป็นด่าง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Alkalosis)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หรือมีค่า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pH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เป็นกรดมากเกินไป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Acidosis)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จะส่งผลให้การทำงานของเซลล์มีประสิทธิภาพลดลง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0892" y="5358079"/>
            <a:ext cx="809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สร้างและหลั่งฮอร์โมนที่เกี่ยวข้องกับการสร้างเซลล์เม็ดเลือดแดง และสร้าง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สารเรนิน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Renin)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ที่ช่วยควบคุมความดันโลหิตให้อยู่ในระดับคงที่</a:t>
            </a:r>
          </a:p>
        </p:txBody>
      </p:sp>
      <p:sp>
        <p:nvSpPr>
          <p:cNvPr id="2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5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K:\TSM 3-A\Logo Aksorn\Aksorn Charoen Tat_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27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9"/>
            <a:ext cx="4193628" cy="515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083784" y="2679290"/>
            <a:ext cx="4917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มีหน้าที่รับน้ำปัสสาวะที่กรองจากไตและเป็นที่พักชั่วคราว เพื่อป้องกันไม่ให้น้ำปัสสาวะไหลออกทางท่อปัสสาวะตลอดเวลา และเมื่อกระเพาะปัสสาวะรวบรวมปัสสาวะมากเท่าที่สามารถบรรจุได้ก็จะขับถ่ายออกมาเป็นครั้งคราว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0089" y="4560421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ท่อปัสสาวะ (</a:t>
            </a:r>
            <a:r>
              <a:rPr lang="en-US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Urethra)</a:t>
            </a:r>
            <a:endParaRPr lang="th-TH" sz="2400" dirty="0">
              <a:solidFill>
                <a:srgbClr val="00B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4504" y="4979626"/>
            <a:ext cx="4917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เป็นส่วนที่ต่อจากกระเพาะปัสสาวะ เพื่อนำ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นํ้า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ปัสสาวะออกสู่ภายนอก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ในเพศหญิงท่อปัสสาวะจะมีความยาวประมาณ ๔ ซม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.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และเพศชายมีความยาวประมาณ ๒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o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ซม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.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7176" name="Straight Connector 7175"/>
          <p:cNvCxnSpPr/>
          <p:nvPr/>
        </p:nvCxnSpPr>
        <p:spPr>
          <a:xfrm>
            <a:off x="2003469" y="4903439"/>
            <a:ext cx="3992867" cy="0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097850" y="0"/>
            <a:ext cx="645354" cy="257817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3818" y="1158949"/>
            <a:ext cx="1699810" cy="1560500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63763" y="2684401"/>
            <a:ext cx="70635" cy="70635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Oval 33"/>
          <p:cNvSpPr/>
          <p:nvPr/>
        </p:nvSpPr>
        <p:spPr>
          <a:xfrm>
            <a:off x="2061496" y="4298032"/>
            <a:ext cx="70635" cy="70635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Oval 34"/>
          <p:cNvSpPr/>
          <p:nvPr/>
        </p:nvSpPr>
        <p:spPr>
          <a:xfrm>
            <a:off x="1957965" y="4864703"/>
            <a:ext cx="70635" cy="70635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128343" y="843052"/>
            <a:ext cx="157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ท่อไต (</a:t>
            </a:r>
            <a:r>
              <a:rPr lang="en-US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Ureters)</a:t>
            </a:r>
            <a:endParaRPr lang="th-TH" sz="2400" dirty="0">
              <a:solidFill>
                <a:srgbClr val="00B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7169" name="Straight Connector 7168"/>
          <p:cNvCxnSpPr/>
          <p:nvPr/>
        </p:nvCxnSpPr>
        <p:spPr>
          <a:xfrm>
            <a:off x="4190392" y="1156585"/>
            <a:ext cx="1373420" cy="0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37228" y="1246557"/>
            <a:ext cx="452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 ๒ ท่อ ต่อจากไตข้างละท่อ แต่ละท่อมีความยาวประมาณ ๑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o-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๑๒ นิ้ว ทำหน้าที่รับน้ำปัสสาวะที่ไหลจากไตไปยังกระเพาะปัสสาวะ</a:t>
            </a:r>
          </a:p>
        </p:txBody>
      </p:sp>
      <p:cxnSp>
        <p:nvCxnSpPr>
          <p:cNvPr id="24" name="Straight Connector 23"/>
          <p:cNvCxnSpPr>
            <a:endCxn id="7170" idx="3"/>
          </p:cNvCxnSpPr>
          <p:nvPr/>
        </p:nvCxnSpPr>
        <p:spPr>
          <a:xfrm flipV="1">
            <a:off x="2096814" y="2578179"/>
            <a:ext cx="2096814" cy="1747990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87217" y="2229573"/>
            <a:ext cx="3408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กระเพาะปัสสาวะ (</a:t>
            </a:r>
            <a:r>
              <a:rPr lang="en-US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Urinary bladder)</a:t>
            </a:r>
            <a:endParaRPr lang="th-TH" sz="2400" dirty="0">
              <a:solidFill>
                <a:srgbClr val="00B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7173" name="Straight Connector 7172"/>
          <p:cNvCxnSpPr/>
          <p:nvPr/>
        </p:nvCxnSpPr>
        <p:spPr>
          <a:xfrm>
            <a:off x="4197039" y="2570896"/>
            <a:ext cx="3171825" cy="0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19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2420206"/>
            <a:ext cx="9144000" cy="4286564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66" y="793520"/>
            <a:ext cx="8715633" cy="3927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394" y="26641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ระบบหายใจ </a:t>
            </a:r>
            <a:r>
              <a:rPr lang="en-US" b="1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(Respiratory System)</a:t>
            </a:r>
            <a:endParaRPr lang="th-TH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726" y="785282"/>
            <a:ext cx="2634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0" u="none" strike="noStrike" baseline="0" dirty="0">
                <a:solidFill>
                  <a:schemeClr val="bg1"/>
                </a:solidFill>
                <a:latin typeface="TH Sarabun New" pitchFamily="34" charset="-34"/>
                <a:cs typeface="TH Sarabun New" panose="020B0500040200020003" pitchFamily="34" charset="-34"/>
              </a:rPr>
              <a:t>องค์ประกอบของระบบหายใจ</a:t>
            </a:r>
            <a:endParaRPr lang="th-TH" sz="24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578" y="1266852"/>
            <a:ext cx="2327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anose="020B0500040200020003" pitchFamily="34" charset="-34"/>
              </a:rPr>
              <a:t>ประกอบไปด้วยอวัยวะ ๒ ส่วน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9343" y="1618561"/>
            <a:ext cx="6454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chemeClr val="accent2">
                    <a:lumMod val="75000"/>
                  </a:schemeClr>
                </a:solidFill>
                <a:latin typeface="TH Sarabun New" pitchFamily="34" charset="-34"/>
                <a:cs typeface="TH Sarabun New" panose="020B0500040200020003" pitchFamily="34" charset="-34"/>
              </a:rPr>
              <a:t>ส่วนที่เป็นทางผ่านของลมหายใจเข้า-ออก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 จมูก ปาก หลอดคอ หลอดเสียง หลอดลม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343" y="1955798"/>
            <a:ext cx="3321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chemeClr val="accent2">
                    <a:lumMod val="75000"/>
                  </a:schemeClr>
                </a:solidFill>
                <a:latin typeface="TH Sarabun New" pitchFamily="34" charset="-34"/>
                <a:cs typeface="TH Sarabun New" panose="020B0500040200020003" pitchFamily="34" charset="-34"/>
              </a:rPr>
              <a:t>ส่วนที่ทำหน้าที่ในการแลกเปลี่ยนแก๊ส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ปอด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34422" y="3090434"/>
            <a:ext cx="2803279" cy="3220666"/>
            <a:chOff x="1163058" y="-2995188"/>
            <a:chExt cx="6036871" cy="725305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940"/>
            <a:stretch/>
          </p:blipFill>
          <p:spPr>
            <a:xfrm>
              <a:off x="1163058" y="-2995188"/>
              <a:ext cx="6036871" cy="62271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940" b="17181"/>
            <a:stretch/>
          </p:blipFill>
          <p:spPr>
            <a:xfrm>
              <a:off x="1163058" y="3208397"/>
              <a:ext cx="6036871" cy="104947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5830366" y="3544971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จมูก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Nose)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30366" y="4113687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หลอดเสียง </a:t>
            </a:r>
            <a:r>
              <a:rPr lang="th-TH" sz="160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Larynx)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47197" y="4536607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หลอดคอ </a:t>
            </a:r>
            <a:r>
              <a:rPr lang="th-TH" sz="160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Pharynx)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47197" y="5051597"/>
            <a:ext cx="1358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หลอดลม</a:t>
            </a:r>
            <a:r>
              <a:rPr lang="th-TH" sz="180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Trachea)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28919" y="5941768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ปอด</a:t>
            </a:r>
            <a:r>
              <a:rPr lang="th-TH" sz="180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Lung)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77297" y="2554893"/>
            <a:ext cx="3328087" cy="346026"/>
          </a:xfrm>
          <a:prstGeom prst="roundRect">
            <a:avLst/>
          </a:prstGeom>
          <a:solidFill>
            <a:srgbClr val="FF8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23848" y="2554893"/>
            <a:ext cx="3328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chemeClr val="bg1"/>
                </a:solidFill>
                <a:latin typeface="TH Sarabun New" pitchFamily="34" charset="-34"/>
                <a:cs typeface="TH Sarabun New" panose="020B0500040200020003" pitchFamily="34" charset="-34"/>
              </a:rPr>
              <a:t>แผนภาพแสดงกระบวนการทำงานของระบบหายใจ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779233" y="3734060"/>
            <a:ext cx="1116936" cy="27671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724705" y="3982948"/>
            <a:ext cx="77250" cy="772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093180" y="4265167"/>
            <a:ext cx="77250" cy="772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098941" y="4419759"/>
            <a:ext cx="1810118" cy="30685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073868" y="4392689"/>
            <a:ext cx="77250" cy="772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949315" y="5206557"/>
            <a:ext cx="77250" cy="772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502697" y="6093030"/>
            <a:ext cx="77250" cy="772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126840" y="4303792"/>
            <a:ext cx="1769329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987940" y="5241570"/>
            <a:ext cx="1921119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502697" y="6126434"/>
            <a:ext cx="139347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428625"/>
            <a:ext cx="380491" cy="2286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47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28366" y="509442"/>
            <a:ext cx="8715633" cy="392729"/>
          </a:xfrm>
          <a:prstGeom prst="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440726" y="501204"/>
            <a:ext cx="3937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กระบวนการทำงาน</a:t>
            </a:r>
            <a:r>
              <a:rPr lang="th-TH" sz="2400" b="1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ของระบบขับถ่ายปัสสาวะ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250" y="1056270"/>
            <a:ext cx="8198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ทำงานของระบบขับถ่ายปัสสาวะเริ่มขึ้นเมื่อโลหิตหรือพลาสมาไหลผ่านไตและหน่วยไตซึ่งในบริเวณนี้จะมีการกรองและการดูดซึมสารที่มีประโยชน์และน้ำบางส่วนกลับเข้าไปใช้ใหม่ในร่างกาย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675" y="1765644"/>
            <a:ext cx="8115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สารที่ร่างกายไม่ได้ใช้ประโยชน์และน้ำบางส่วนจะถูกผลิตออกจากไตในรูปของปัสสาวะ และถูกขับออกมาจากไตไปเก็บยังกระเพาะปัสสาวะผ่านท่อไต เมื่อปริมาณของน้ำปัสสาวะภายในกระเพาะปัสสาวะมีมากพอ ระบบประสาทที่ควบคุมการขับถ่ายปัสสาวะจะกระตุ้นให้ร่างกายขับน้ำปัสสาวะออกมาทางท่อปัสสาวะต่อไป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7675" y="2746719"/>
            <a:ext cx="82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เมื่อร่างกายนำน้ำเข้าสู่ร่างกายน้อยจะส่งผลให้การทำงานของระบบขับถ่ายปัสสาวะด้อยประสิทธิภาพลง เพราะไตจะไม่มีน้ำที่นำเข้าไปให้ขับออกมา จึงต้องใช้น้ำในร่างกาย ซึ่งอาจเป็นน้ำเลือดที่ไตดึงออกมาเพื่อจะได้มีการขับถ่ายที่ปกติ ดังนั้นปัสสาวะที่ขับออกมาจึงมีสีเหลืองเข้ม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34367" y="3597632"/>
            <a:ext cx="2246427" cy="2664915"/>
            <a:chOff x="2526952" y="524024"/>
            <a:chExt cx="3702140" cy="439181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952" y="524024"/>
              <a:ext cx="3702140" cy="3690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77" y="4214961"/>
              <a:ext cx="3683089" cy="700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Rounded Rectangle 18"/>
          <p:cNvSpPr/>
          <p:nvPr/>
        </p:nvSpPr>
        <p:spPr>
          <a:xfrm>
            <a:off x="3669273" y="6195849"/>
            <a:ext cx="2226716" cy="3505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3735269" y="6212631"/>
            <a:ext cx="2105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ภาพแสดงกระบวนการทำงานของไต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373880" y="6049904"/>
            <a:ext cx="251591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96325" y="5807580"/>
            <a:ext cx="482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ท่อไต</a:t>
            </a:r>
          </a:p>
        </p:txBody>
      </p:sp>
      <p:sp>
        <p:nvSpPr>
          <p:cNvPr id="28" name="Oval 27"/>
          <p:cNvSpPr/>
          <p:nvPr/>
        </p:nvSpPr>
        <p:spPr>
          <a:xfrm>
            <a:off x="4338562" y="6020936"/>
            <a:ext cx="70635" cy="706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9" name="Straight Connector 28"/>
          <p:cNvCxnSpPr/>
          <p:nvPr/>
        </p:nvCxnSpPr>
        <p:spPr>
          <a:xfrm>
            <a:off x="2458528" y="5799718"/>
            <a:ext cx="19153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76259" y="5517973"/>
            <a:ext cx="1838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ของเสียถูกกรองเป็นปัสสาวะ</a:t>
            </a:r>
          </a:p>
        </p:txBody>
      </p:sp>
      <p:sp>
        <p:nvSpPr>
          <p:cNvPr id="31" name="Oval 30"/>
          <p:cNvSpPr/>
          <p:nvPr/>
        </p:nvSpPr>
        <p:spPr>
          <a:xfrm>
            <a:off x="4332685" y="5764400"/>
            <a:ext cx="70635" cy="706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4636508" y="5205354"/>
            <a:ext cx="216110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90052" y="4967412"/>
            <a:ext cx="619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ตัวกรอง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458528" y="4836244"/>
            <a:ext cx="156705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363966" y="4536114"/>
            <a:ext cx="1838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เลือดที่มีของเสียเข้าสู่ไต</a:t>
            </a:r>
          </a:p>
        </p:txBody>
      </p:sp>
      <p:sp>
        <p:nvSpPr>
          <p:cNvPr id="44" name="Oval 43"/>
          <p:cNvSpPr/>
          <p:nvPr/>
        </p:nvSpPr>
        <p:spPr>
          <a:xfrm>
            <a:off x="3990268" y="4800926"/>
            <a:ext cx="70635" cy="706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Oval 44"/>
          <p:cNvSpPr/>
          <p:nvPr/>
        </p:nvSpPr>
        <p:spPr>
          <a:xfrm>
            <a:off x="4626590" y="5176386"/>
            <a:ext cx="70635" cy="706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990268" y="4749517"/>
            <a:ext cx="179938" cy="122044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200630" y="4861513"/>
            <a:ext cx="202690" cy="10048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190582" y="4908746"/>
            <a:ext cx="101345" cy="105955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327377" y="5034797"/>
            <a:ext cx="155235" cy="105955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16288" y="5141066"/>
            <a:ext cx="155235" cy="1766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035754" y="4448148"/>
            <a:ext cx="134452" cy="132092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205936" y="4595313"/>
            <a:ext cx="162066" cy="1004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041072" y="4178877"/>
            <a:ext cx="0" cy="239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941432" y="4174339"/>
            <a:ext cx="2094955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009602" y="4376576"/>
            <a:ext cx="70635" cy="706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19" name="Rectangle 9218"/>
          <p:cNvSpPr/>
          <p:nvPr/>
        </p:nvSpPr>
        <p:spPr>
          <a:xfrm>
            <a:off x="1503485" y="3860409"/>
            <a:ext cx="2862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เลือดที่กรองของเสียออกแล้วกลับเข้าสู่ร่างกาย</a:t>
            </a: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43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" descr="K:\TSM 3-A\Logo Aksorn\Aksorn Charoen Tat_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814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28366" y="604328"/>
            <a:ext cx="8715633" cy="392729"/>
          </a:xfrm>
          <a:prstGeom prst="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440726" y="607965"/>
            <a:ext cx="5917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การสร้างเสริมดำรงประสิทธิภาพการทำงานของระบบขับถ่ายปัสสาวะ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82761" y="1998746"/>
            <a:ext cx="7423281" cy="631175"/>
          </a:xfrm>
          <a:prstGeom prst="roundRect">
            <a:avLst/>
          </a:prstGeom>
          <a:solidFill>
            <a:srgbClr val="CBF5FD"/>
          </a:solidFill>
          <a:ln w="3175">
            <a:solidFill>
              <a:srgbClr val="AE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Rounded Rectangle 50"/>
          <p:cNvSpPr/>
          <p:nvPr/>
        </p:nvSpPr>
        <p:spPr>
          <a:xfrm>
            <a:off x="882761" y="1332582"/>
            <a:ext cx="7423281" cy="613276"/>
          </a:xfrm>
          <a:prstGeom prst="roundRect">
            <a:avLst/>
          </a:prstGeom>
          <a:solidFill>
            <a:srgbClr val="CBF5FD"/>
          </a:solidFill>
          <a:ln w="3175">
            <a:solidFill>
              <a:srgbClr val="AE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Rectangle 51"/>
          <p:cNvSpPr/>
          <p:nvPr/>
        </p:nvSpPr>
        <p:spPr>
          <a:xfrm>
            <a:off x="1480380" y="1391902"/>
            <a:ext cx="6798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ดื่มน้ำในปริมาณที่เพียงพอต่อความต้องการของร่างกาย คือ อย่างน้อยวันละ ๘-๑๐ แก้ว เพื่อทดแทนปริมาณน้ำที่ขับออกมาทางปัสสาวะ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487171" y="2045146"/>
            <a:ext cx="679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ไม่ควรรับประทานผักที่มีปริมาณของสารออกซาเลต (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Oxalate)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สูง เนื่องจากผักเหล่านี้จะทำให้เกิดการสะสมของผลึกสารแคลเซียมออกซาเลต (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Calcium Oxalate)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ในไตหรือกระเพาะปัสสาวะ ซึ่งส่งผลอาจทำให้เกิดเป็น</a:t>
            </a:r>
            <a:r>
              <a:rPr lang="th-TH" sz="1600" b="1" i="1" dirty="0">
                <a:latin typeface="TH Sarabun New" pitchFamily="34" charset="-34"/>
                <a:cs typeface="TH Sarabun New" pitchFamily="34" charset="-34"/>
              </a:rPr>
              <a:t>“นิ่ว”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ได้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89370" y="1412942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92908" y="2081391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79889" y="2685982"/>
            <a:ext cx="7423281" cy="631175"/>
          </a:xfrm>
          <a:prstGeom prst="roundRect">
            <a:avLst/>
          </a:prstGeom>
          <a:solidFill>
            <a:srgbClr val="CBF5FD"/>
          </a:solidFill>
          <a:ln w="3175">
            <a:solidFill>
              <a:srgbClr val="AE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484299" y="2732382"/>
            <a:ext cx="6785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ควรรับประทานอาหารประเภทโปรตีน เช่น เนื้อสัตว์ นม ไข่ ถั่วต่างๆ เป็นต้น ซึ่งมีปริมาณของสารฟอสเฟตสูง เพราะจะช่วย ลดอัตราการเกิดนิ่วในระบบทางเดินปัสสาวะได้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036" y="2768627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020" y="3373212"/>
            <a:ext cx="7423281" cy="631175"/>
          </a:xfrm>
          <a:prstGeom prst="roundRect">
            <a:avLst/>
          </a:prstGeom>
          <a:solidFill>
            <a:srgbClr val="CBF5FD"/>
          </a:solidFill>
          <a:ln w="3175">
            <a:solidFill>
              <a:srgbClr val="AE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481430" y="3531750"/>
            <a:ext cx="6785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ควรหมั่นออกกำลังกายเป็นประจำสม่ำเสมอ เพราะการออกกำลังกายจะช่วยทำให้ระบบขับถ่ายดี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7167" y="3455857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2770" y="4060446"/>
            <a:ext cx="7423281" cy="631175"/>
          </a:xfrm>
          <a:prstGeom prst="roundRect">
            <a:avLst/>
          </a:prstGeom>
          <a:solidFill>
            <a:srgbClr val="CBF5FD"/>
          </a:solidFill>
          <a:ln w="3175">
            <a:solidFill>
              <a:srgbClr val="AE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1487180" y="4106846"/>
            <a:ext cx="686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ควรทำกิจกรรมนันทนาการ เพื่อผ่อนคลายความเครียด เพราะความเครียดมีผลต่อการทำงานของระบบร่างกายทุกระบบ        ซึ่งรวมไปถึงระบบขับถ่ายปัสสาวะด้วย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2917" y="4143091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82777" y="4750572"/>
            <a:ext cx="7423281" cy="631175"/>
          </a:xfrm>
          <a:prstGeom prst="roundRect">
            <a:avLst/>
          </a:prstGeom>
          <a:solidFill>
            <a:srgbClr val="CBF5FD"/>
          </a:solidFill>
          <a:ln w="3175">
            <a:solidFill>
              <a:srgbClr val="AE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1487187" y="4943614"/>
            <a:ext cx="6785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ไม่ควรกลั้นปัสสาวะเป็นเวลานาน เพราะจะทำให้มีโอกาสเกิดการอักเสบติดเชื้อในระบบทางเดินปัสสาวะได้ง่าย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2924" y="4833217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88527" y="5437806"/>
            <a:ext cx="7423281" cy="631175"/>
          </a:xfrm>
          <a:prstGeom prst="roundRect">
            <a:avLst/>
          </a:prstGeom>
          <a:solidFill>
            <a:srgbClr val="CBF5FD"/>
          </a:solidFill>
          <a:ln w="3175">
            <a:solidFill>
              <a:srgbClr val="AE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1492937" y="5510084"/>
            <a:ext cx="686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เมื่อมีอาการผิดปกติที่เกิดขึ้นกับระบบทางเดินปัสสาวะ เช่น ปัสสาวะขัด ปัสสาวะกะปริบกะปรอย ปัสสาวะมีสีผิดปกติ เป็นต้น ควรรีบปรึกษาแพทย์เพื่อทำการรักษาทันที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8674" y="5520451"/>
            <a:ext cx="3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407683" y="1332581"/>
            <a:ext cx="0" cy="48439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01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940255"/>
            <a:ext cx="3886339" cy="5763966"/>
            <a:chOff x="2451824" y="-2995188"/>
            <a:chExt cx="4874651" cy="74707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507" r="1927"/>
            <a:stretch/>
          </p:blipFill>
          <p:spPr>
            <a:xfrm>
              <a:off x="2451824" y="-2995188"/>
              <a:ext cx="4874651" cy="62271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508" r="1926"/>
            <a:stretch/>
          </p:blipFill>
          <p:spPr>
            <a:xfrm>
              <a:off x="2451824" y="3208397"/>
              <a:ext cx="4874651" cy="126720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3982854" y="528958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จมูก (</a:t>
            </a:r>
            <a:r>
              <a:rPr lang="en-US" sz="1800" b="1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Nose)</a:t>
            </a:r>
            <a:endParaRPr lang="th-TH" sz="18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87526" y="83329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b="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ภายในรูจมูกจะมีเยื่อบุจมูกและขนจมูก ทำหน้าที่เป็นทางผ่านของอากาศที่หายใจเข้าไปและกรองฝุ่นละออง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82854" y="1522404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หลอดเสียง (</a:t>
            </a:r>
            <a:r>
              <a:rPr lang="en-US" sz="1800" b="1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Larynx)</a:t>
            </a:r>
            <a:endParaRPr lang="th-TH" sz="1800" b="1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87526" y="1823799"/>
            <a:ext cx="4706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อยู่ติดใต้หลอดคอ ขณะกลืนอาหารหรือเครื่องดื่มจะมีแผ่นเนื้อเยื่อขนาดเล็กที่เรียกว่า “ฝากล่องเสียง” คอยปิดหลอดลมเพื่อไม่ให้อาหารลงไปผิดช่อง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92379" y="2560070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หลอดคอ </a:t>
            </a:r>
            <a:r>
              <a:rPr lang="th-TH" sz="1600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Pharynx)</a:t>
            </a:r>
            <a:endParaRPr lang="th-TH" sz="1600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25507" y="3888665"/>
            <a:ext cx="1358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หลอดลม</a:t>
            </a:r>
            <a:r>
              <a:rPr lang="th-TH" sz="1800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Trachea)</a:t>
            </a:r>
            <a:endParaRPr lang="th-TH" sz="1600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33349" y="5248979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ปอด</a:t>
            </a:r>
            <a:r>
              <a:rPr lang="th-TH" sz="1800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i="0" u="none" strike="noStrike" baseline="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Lung)</a:t>
            </a:r>
            <a:endParaRPr lang="th-TH" sz="1600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2379" y="2860637"/>
            <a:ext cx="481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เป็นหลอดตั้งตรงยาวประมาณ ๕ นิ้ว ติดต่อทั้งทางช่องปากและช่องจมูกทำหน้าที่เป็น  ตัวแยกระหว่างหลอดลมกับหลอดอาหาร (</a:t>
            </a:r>
            <a:r>
              <a:rPr lang="en-US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Esophagus) 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ประกอบด้วยกระดูกอ่อน</a:t>
            </a:r>
            <a:r>
              <a:rPr lang="th-TH" sz="1600" b="0" i="0" u="none" strike="noStrike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๙ ชิ้น โดยชิ้นที่ใหญ่ที่สุด</a:t>
            </a:r>
            <a:r>
              <a:rPr lang="th-TH" sz="1600" b="0" i="0" u="none" strike="noStrike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กระดูก</a:t>
            </a:r>
            <a:r>
              <a:rPr lang="th-TH" sz="1600" b="0" i="0" u="none" strike="noStrike" baseline="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ธัยรอยด์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หรือที่เรียกว่า “ลูกกระเดือก” (</a:t>
            </a:r>
            <a:r>
              <a:rPr lang="en-US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Adam’s apple)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5922" y="4187953"/>
            <a:ext cx="4955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เป็นส่วนที่ต่อจากหลอดเสียงยาวลงไปในทรวงอก ประกอบด้วยกระดูกอ่อนรูปวงแหวนวางอยู่ทางด้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า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นหลังของหลอดลมทำให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้ห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ลอดลมเปิดอยู่ตลอดเวลา ไม่แฟบเข้าหากัน โดยแรงดันจากภายนอก ส่งผลให้อากาศเข้าได้ตลอดเวลา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923" y="5551349"/>
            <a:ext cx="4755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ถูกห่อหุ้มด้วยกระดูกซี่โครง</a:t>
            </a:r>
            <a:r>
              <a:rPr lang="th-TH" sz="1600" b="0" i="0" u="none" strike="noStrike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ภายในปอดจะมีถุงลม ทำหน้าที่ในการ</a:t>
            </a:r>
            <a:r>
              <a:rPr lang="th-TH" sz="16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แลกเปลี่ยนแก๊สออกซิเจนกับแก๊สคาร์บอนไดออกไซด์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702778" y="2371664"/>
            <a:ext cx="311884" cy="400110"/>
            <a:chOff x="2702778" y="2371664"/>
            <a:chExt cx="311884" cy="400110"/>
          </a:xfrm>
          <a:solidFill>
            <a:srgbClr val="FF6600"/>
          </a:solidFill>
        </p:grpSpPr>
        <p:sp>
          <p:nvSpPr>
            <p:cNvPr id="35" name="Oval 34"/>
            <p:cNvSpPr/>
            <p:nvPr/>
          </p:nvSpPr>
          <p:spPr>
            <a:xfrm>
              <a:off x="2724150" y="2456199"/>
              <a:ext cx="250091" cy="25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02778" y="2371664"/>
              <a:ext cx="311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๑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39922" y="504949"/>
            <a:ext cx="311884" cy="400110"/>
            <a:chOff x="2702778" y="2371664"/>
            <a:chExt cx="311884" cy="400110"/>
          </a:xfrm>
          <a:solidFill>
            <a:srgbClr val="FF6600"/>
          </a:solidFill>
        </p:grpSpPr>
        <p:sp>
          <p:nvSpPr>
            <p:cNvPr id="39" name="Oval 38"/>
            <p:cNvSpPr/>
            <p:nvPr/>
          </p:nvSpPr>
          <p:spPr>
            <a:xfrm>
              <a:off x="2724150" y="2456199"/>
              <a:ext cx="250091" cy="25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02778" y="2371664"/>
              <a:ext cx="311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๑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9922" y="1514599"/>
            <a:ext cx="311884" cy="400110"/>
            <a:chOff x="2702778" y="2390714"/>
            <a:chExt cx="311884" cy="400110"/>
          </a:xfrm>
          <a:solidFill>
            <a:srgbClr val="FF6600"/>
          </a:solidFill>
        </p:grpSpPr>
        <p:sp>
          <p:nvSpPr>
            <p:cNvPr id="42" name="Oval 41"/>
            <p:cNvSpPr/>
            <p:nvPr/>
          </p:nvSpPr>
          <p:spPr>
            <a:xfrm>
              <a:off x="2724150" y="2456199"/>
              <a:ext cx="250091" cy="25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02778" y="2390714"/>
              <a:ext cx="311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๒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49447" y="2534060"/>
            <a:ext cx="311884" cy="400110"/>
            <a:chOff x="2702778" y="2371664"/>
            <a:chExt cx="311884" cy="400110"/>
          </a:xfrm>
          <a:solidFill>
            <a:srgbClr val="FF6600"/>
          </a:solidFill>
        </p:grpSpPr>
        <p:sp>
          <p:nvSpPr>
            <p:cNvPr id="45" name="Oval 44"/>
            <p:cNvSpPr/>
            <p:nvPr/>
          </p:nvSpPr>
          <p:spPr>
            <a:xfrm>
              <a:off x="2724150" y="2456199"/>
              <a:ext cx="250091" cy="25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02778" y="2371664"/>
              <a:ext cx="311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๓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49447" y="3857749"/>
            <a:ext cx="311884" cy="400110"/>
            <a:chOff x="2702778" y="2381189"/>
            <a:chExt cx="311884" cy="400110"/>
          </a:xfrm>
          <a:solidFill>
            <a:srgbClr val="FF6600"/>
          </a:solidFill>
        </p:grpSpPr>
        <p:sp>
          <p:nvSpPr>
            <p:cNvPr id="50" name="Oval 49"/>
            <p:cNvSpPr/>
            <p:nvPr/>
          </p:nvSpPr>
          <p:spPr>
            <a:xfrm>
              <a:off x="2724150" y="2456199"/>
              <a:ext cx="250091" cy="25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02778" y="2381189"/>
              <a:ext cx="311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๔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749447" y="5219824"/>
            <a:ext cx="311884" cy="400110"/>
            <a:chOff x="2702778" y="2381189"/>
            <a:chExt cx="311884" cy="400110"/>
          </a:xfrm>
          <a:solidFill>
            <a:srgbClr val="FF6600"/>
          </a:solidFill>
        </p:grpSpPr>
        <p:sp>
          <p:nvSpPr>
            <p:cNvPr id="53" name="Oval 52"/>
            <p:cNvSpPr/>
            <p:nvPr/>
          </p:nvSpPr>
          <p:spPr>
            <a:xfrm>
              <a:off x="2724150" y="2456199"/>
              <a:ext cx="250091" cy="25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2778" y="2381189"/>
              <a:ext cx="311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๕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79543" y="2801725"/>
            <a:ext cx="311884" cy="400110"/>
            <a:chOff x="2702778" y="2390714"/>
            <a:chExt cx="311884" cy="400110"/>
          </a:xfrm>
          <a:solidFill>
            <a:srgbClr val="FF6600"/>
          </a:solidFill>
        </p:grpSpPr>
        <p:sp>
          <p:nvSpPr>
            <p:cNvPr id="57" name="Oval 56"/>
            <p:cNvSpPr/>
            <p:nvPr/>
          </p:nvSpPr>
          <p:spPr>
            <a:xfrm>
              <a:off x="2724150" y="2456199"/>
              <a:ext cx="250091" cy="25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02778" y="2390714"/>
              <a:ext cx="311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๒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11951" y="3046661"/>
            <a:ext cx="311884" cy="400110"/>
            <a:chOff x="2702778" y="2371664"/>
            <a:chExt cx="311884" cy="400110"/>
          </a:xfrm>
          <a:solidFill>
            <a:srgbClr val="FF6600"/>
          </a:solidFill>
        </p:grpSpPr>
        <p:sp>
          <p:nvSpPr>
            <p:cNvPr id="60" name="Oval 59"/>
            <p:cNvSpPr/>
            <p:nvPr/>
          </p:nvSpPr>
          <p:spPr>
            <a:xfrm>
              <a:off x="2724150" y="2456199"/>
              <a:ext cx="250091" cy="25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02778" y="2371664"/>
              <a:ext cx="311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๓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21439" y="4486759"/>
            <a:ext cx="311884" cy="400110"/>
            <a:chOff x="2702778" y="2381189"/>
            <a:chExt cx="311884" cy="400110"/>
          </a:xfrm>
          <a:solidFill>
            <a:srgbClr val="FF6600"/>
          </a:solidFill>
        </p:grpSpPr>
        <p:sp>
          <p:nvSpPr>
            <p:cNvPr id="63" name="Oval 62"/>
            <p:cNvSpPr/>
            <p:nvPr/>
          </p:nvSpPr>
          <p:spPr>
            <a:xfrm>
              <a:off x="2724150" y="2456199"/>
              <a:ext cx="250091" cy="25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02778" y="2381189"/>
              <a:ext cx="311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๔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2597" y="5995318"/>
            <a:ext cx="311884" cy="400110"/>
            <a:chOff x="2702778" y="2381189"/>
            <a:chExt cx="311884" cy="400110"/>
          </a:xfrm>
          <a:solidFill>
            <a:srgbClr val="FF6600"/>
          </a:solidFill>
        </p:grpSpPr>
        <p:sp>
          <p:nvSpPr>
            <p:cNvPr id="66" name="Oval 65"/>
            <p:cNvSpPr/>
            <p:nvPr/>
          </p:nvSpPr>
          <p:spPr>
            <a:xfrm>
              <a:off x="2724150" y="2456199"/>
              <a:ext cx="250091" cy="25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02778" y="2381189"/>
              <a:ext cx="311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๕</a:t>
              </a:r>
            </a:p>
          </p:txBody>
        </p:sp>
      </p:grpSp>
      <p:sp>
        <p:nvSpPr>
          <p:cNvPr id="55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6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68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318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0" u="none" strike="noStrike" baseline="0" dirty="0">
                <a:solidFill>
                  <a:schemeClr val="bg1"/>
                </a:solidFill>
                <a:latin typeface="TH Sarabun New" pitchFamily="34" charset="-34"/>
                <a:cs typeface="TH Sarabun New" panose="020B0500040200020003" pitchFamily="34" charset="-34"/>
              </a:rPr>
              <a:t>กระบวนการทำงานของระบบหายใจ</a:t>
            </a:r>
            <a:endParaRPr lang="th-TH" sz="24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0372" y="1577934"/>
            <a:ext cx="3437753" cy="4072366"/>
            <a:chOff x="1163058" y="-2995188"/>
            <a:chExt cx="6030651" cy="74707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039"/>
            <a:stretch/>
          </p:blipFill>
          <p:spPr>
            <a:xfrm>
              <a:off x="1163058" y="-2995188"/>
              <a:ext cx="6030651" cy="62271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039"/>
            <a:stretch/>
          </p:blipFill>
          <p:spPr>
            <a:xfrm>
              <a:off x="1163058" y="3208397"/>
              <a:ext cx="6030651" cy="1267201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 flipH="1" flipV="1">
            <a:off x="3295650" y="2609850"/>
            <a:ext cx="247650" cy="85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71392" y="1178634"/>
            <a:ext cx="5540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0" u="sng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เริ่มต้นตั้งแต่</a:t>
            </a:r>
            <a:r>
              <a:rPr lang="th-TH" sz="2400" b="1" i="0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เราหายใจผ่านเข้าทาง</a:t>
            </a:r>
            <a:r>
              <a:rPr lang="th-TH" sz="2400" b="1" i="0" u="none" strike="noStrike" baseline="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จมูก</a:t>
            </a:r>
            <a:r>
              <a:rPr lang="th-TH" sz="24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โดยอากาศจะถูกส่งต่อไปยัง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4851" y="1974843"/>
            <a:ext cx="1045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i="0" u="none" strike="noStrike" baseline="0" dirty="0">
                <a:solidFill>
                  <a:srgbClr val="0070C0"/>
                </a:solidFill>
                <a:latin typeface="TH Sarabun New" pitchFamily="34" charset="-34"/>
                <a:cs typeface="TH Sarabun New" panose="020B0500040200020003" pitchFamily="34" charset="-34"/>
              </a:rPr>
              <a:t>โพรงจมูก</a:t>
            </a:r>
            <a:endParaRPr lang="th-TH" sz="2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5895975" y="1718849"/>
            <a:ext cx="379964" cy="311109"/>
          </a:xfrm>
          <a:prstGeom prst="downArrow">
            <a:avLst/>
          </a:prstGeom>
          <a:solidFill>
            <a:srgbClr val="7F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5895975" y="2477373"/>
            <a:ext cx="379964" cy="311109"/>
          </a:xfrm>
          <a:prstGeom prst="downArrow">
            <a:avLst/>
          </a:prstGeom>
          <a:solidFill>
            <a:srgbClr val="7F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69868" y="2737258"/>
            <a:ext cx="808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0" u="none" strike="noStrike" baseline="0" dirty="0">
                <a:solidFill>
                  <a:srgbClr val="0070C0"/>
                </a:solidFill>
                <a:latin typeface="TH Sarabun New" pitchFamily="34" charset="-34"/>
                <a:cs typeface="TH Sarabun New" panose="020B0500040200020003" pitchFamily="34" charset="-34"/>
              </a:rPr>
              <a:t>หลอดคอ</a:t>
            </a:r>
            <a:endParaRPr lang="th-TH" sz="2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16253" y="3496104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0" u="none" strike="noStrike" baseline="0" dirty="0">
                <a:solidFill>
                  <a:srgbClr val="0070C0"/>
                </a:solidFill>
                <a:latin typeface="TH Sarabun New" pitchFamily="34" charset="-34"/>
                <a:cs typeface="TH Sarabun New" panose="020B0500040200020003" pitchFamily="34" charset="-34"/>
              </a:rPr>
              <a:t>หลอดเสียง</a:t>
            </a:r>
            <a:endParaRPr lang="th-TH" sz="2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5895975" y="3239813"/>
            <a:ext cx="379964" cy="311109"/>
          </a:xfrm>
          <a:prstGeom prst="downArrow">
            <a:avLst/>
          </a:prstGeom>
          <a:solidFill>
            <a:srgbClr val="7F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5895975" y="3989221"/>
            <a:ext cx="379964" cy="311109"/>
          </a:xfrm>
          <a:prstGeom prst="downArrow">
            <a:avLst/>
          </a:prstGeom>
          <a:solidFill>
            <a:srgbClr val="7F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65853" y="4242126"/>
            <a:ext cx="814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0" u="none" strike="noStrike" baseline="0" dirty="0">
                <a:solidFill>
                  <a:srgbClr val="0070C0"/>
                </a:solidFill>
                <a:latin typeface="TH Sarabun New" pitchFamily="34" charset="-34"/>
                <a:cs typeface="TH Sarabun New" panose="020B0500040200020003" pitchFamily="34" charset="-34"/>
              </a:rPr>
              <a:t>หลอดลม</a:t>
            </a:r>
            <a:endParaRPr lang="th-TH" sz="2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5750" y="5693776"/>
            <a:ext cx="8658225" cy="743878"/>
          </a:xfrm>
          <a:prstGeom prst="rect">
            <a:avLst/>
          </a:prstGeom>
          <a:solidFill>
            <a:srgbClr val="BF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2995" y="5362840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0" u="none" strike="noStrike" baseline="0" dirty="0">
                <a:solidFill>
                  <a:srgbClr val="0070C0"/>
                </a:solidFill>
                <a:latin typeface="TH Sarabun New" pitchFamily="34" charset="-34"/>
                <a:cs typeface="TH Sarabun New" panose="020B0500040200020003" pitchFamily="34" charset="-34"/>
              </a:rPr>
              <a:t>วัตถุประสงค์ของการหายใจ</a:t>
            </a:r>
            <a:endParaRPr lang="th-TH" sz="2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5814" y="5786045"/>
            <a:ext cx="8618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การนำแก๊สออกซิเจนจากอากาศไปยังเซลล์ต่างๆและกำจัดของเสีย เพื่อนำอากาศบริสุทธิ์เข้าสู่ร่างกายและปล่อยแก๊สคาร์บอนไดออกไซด์ที่เกิดจากกระบวนการ เผาผลาญสารอาหารภายในร่างกายออกสู่ภายนอกร่างกายในรูปของลมหายใจออก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7325" y="5633078"/>
            <a:ext cx="8336650" cy="592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5750" y="5631860"/>
            <a:ext cx="226041" cy="618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47950" y="2377691"/>
            <a:ext cx="485775" cy="108334"/>
          </a:xfrm>
          <a:custGeom>
            <a:avLst/>
            <a:gdLst>
              <a:gd name="connsiteX0" fmla="*/ 485775 w 485775"/>
              <a:gd name="connsiteY0" fmla="*/ 108334 h 108334"/>
              <a:gd name="connsiteX1" fmla="*/ 285750 w 485775"/>
              <a:gd name="connsiteY1" fmla="*/ 3559 h 108334"/>
              <a:gd name="connsiteX2" fmla="*/ 0 w 485775"/>
              <a:gd name="connsiteY2" fmla="*/ 22609 h 10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108334">
                <a:moveTo>
                  <a:pt x="485775" y="108334"/>
                </a:moveTo>
                <a:cubicBezTo>
                  <a:pt x="426243" y="63090"/>
                  <a:pt x="366712" y="17846"/>
                  <a:pt x="285750" y="3559"/>
                </a:cubicBezTo>
                <a:cubicBezTo>
                  <a:pt x="204787" y="-10729"/>
                  <a:pt x="0" y="22609"/>
                  <a:pt x="0" y="22609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419350" y="2466975"/>
            <a:ext cx="114300" cy="590550"/>
          </a:xfrm>
          <a:custGeom>
            <a:avLst/>
            <a:gdLst>
              <a:gd name="connsiteX0" fmla="*/ 114300 w 114300"/>
              <a:gd name="connsiteY0" fmla="*/ 0 h 590550"/>
              <a:gd name="connsiteX1" fmla="*/ 57150 w 114300"/>
              <a:gd name="connsiteY1" fmla="*/ 133350 h 590550"/>
              <a:gd name="connsiteX2" fmla="*/ 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114300" y="0"/>
                </a:moveTo>
                <a:cubicBezTo>
                  <a:pt x="95250" y="17462"/>
                  <a:pt x="76200" y="34925"/>
                  <a:pt x="57150" y="133350"/>
                </a:cubicBezTo>
                <a:cubicBezTo>
                  <a:pt x="38100" y="231775"/>
                  <a:pt x="19050" y="411162"/>
                  <a:pt x="0" y="59055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390775" y="3209925"/>
            <a:ext cx="28575" cy="876300"/>
          </a:xfrm>
          <a:custGeom>
            <a:avLst/>
            <a:gdLst>
              <a:gd name="connsiteX0" fmla="*/ 28575 w 28575"/>
              <a:gd name="connsiteY0" fmla="*/ 0 h 876300"/>
              <a:gd name="connsiteX1" fmla="*/ 19050 w 28575"/>
              <a:gd name="connsiteY1" fmla="*/ 533400 h 876300"/>
              <a:gd name="connsiteX2" fmla="*/ 0 w 28575"/>
              <a:gd name="connsiteY2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" h="876300">
                <a:moveTo>
                  <a:pt x="28575" y="0"/>
                </a:moveTo>
                <a:cubicBezTo>
                  <a:pt x="26193" y="193675"/>
                  <a:pt x="23812" y="387350"/>
                  <a:pt x="19050" y="533400"/>
                </a:cubicBezTo>
                <a:cubicBezTo>
                  <a:pt x="14288" y="679450"/>
                  <a:pt x="7144" y="777875"/>
                  <a:pt x="0" y="87630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95475" y="4229100"/>
            <a:ext cx="419100" cy="323850"/>
          </a:xfrm>
          <a:custGeom>
            <a:avLst/>
            <a:gdLst>
              <a:gd name="connsiteX0" fmla="*/ 419100 w 419100"/>
              <a:gd name="connsiteY0" fmla="*/ 0 h 323850"/>
              <a:gd name="connsiteX1" fmla="*/ 276225 w 419100"/>
              <a:gd name="connsiteY1" fmla="*/ 219075 h 323850"/>
              <a:gd name="connsiteX2" fmla="*/ 0 w 419100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323850">
                <a:moveTo>
                  <a:pt x="419100" y="0"/>
                </a:moveTo>
                <a:cubicBezTo>
                  <a:pt x="382587" y="82550"/>
                  <a:pt x="346075" y="165100"/>
                  <a:pt x="276225" y="219075"/>
                </a:cubicBezTo>
                <a:cubicBezTo>
                  <a:pt x="206375" y="273050"/>
                  <a:pt x="103187" y="298450"/>
                  <a:pt x="0" y="32385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05075" y="4191000"/>
            <a:ext cx="381000" cy="381000"/>
          </a:xfrm>
          <a:custGeom>
            <a:avLst/>
            <a:gdLst>
              <a:gd name="connsiteX0" fmla="*/ 0 w 381000"/>
              <a:gd name="connsiteY0" fmla="*/ 0 h 381000"/>
              <a:gd name="connsiteX1" fmla="*/ 180975 w 381000"/>
              <a:gd name="connsiteY1" fmla="*/ 238125 h 381000"/>
              <a:gd name="connsiteX2" fmla="*/ 381000 w 38100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381000">
                <a:moveTo>
                  <a:pt x="0" y="0"/>
                </a:moveTo>
                <a:cubicBezTo>
                  <a:pt x="58737" y="87312"/>
                  <a:pt x="117475" y="174625"/>
                  <a:pt x="180975" y="238125"/>
                </a:cubicBezTo>
                <a:cubicBezTo>
                  <a:pt x="244475" y="301625"/>
                  <a:pt x="312737" y="341312"/>
                  <a:pt x="381000" y="38100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5885374" y="4706358"/>
            <a:ext cx="379964" cy="311109"/>
          </a:xfrm>
          <a:prstGeom prst="downArrow">
            <a:avLst/>
          </a:prstGeom>
          <a:solidFill>
            <a:srgbClr val="7F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00877" y="5096272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0" u="none" strike="noStrike" baseline="0" dirty="0">
                <a:solidFill>
                  <a:srgbClr val="0070C0"/>
                </a:solidFill>
                <a:latin typeface="TH Sarabun New" pitchFamily="34" charset="-34"/>
                <a:cs typeface="TH Sarabun New" panose="020B0500040200020003" pitchFamily="34" charset="-34"/>
              </a:rPr>
              <a:t>ปอดทั้ง ๒ ข้าง</a:t>
            </a:r>
            <a:endParaRPr lang="th-TH" sz="2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73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Terminator 37"/>
          <p:cNvSpPr/>
          <p:nvPr/>
        </p:nvSpPr>
        <p:spPr>
          <a:xfrm>
            <a:off x="3813875" y="4264141"/>
            <a:ext cx="1181100" cy="338554"/>
          </a:xfrm>
          <a:prstGeom prst="flowChartTerminator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3928175" y="3588868"/>
            <a:ext cx="966241" cy="308977"/>
          </a:xfrm>
          <a:prstGeom prst="flowChartTerminator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42970" y="380714"/>
            <a:ext cx="7296229" cy="942975"/>
          </a:xfrm>
          <a:prstGeom prst="roundRect">
            <a:avLst>
              <a:gd name="adj" fmla="val 126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6" name="Picture 3" descr="C:\Users\TSM3-A_Taksaporn\Desktop\ใจเข้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46" y="2172819"/>
            <a:ext cx="1955846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SM3-A_Taksaporn\Desktop\ใจออก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160" y="2172818"/>
            <a:ext cx="1790346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200" y="380714"/>
            <a:ext cx="1047750" cy="9429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" name="Picture 2" descr="C:\Users\TSM3-A_Taksaporn\Desktop\tempestuous_sea_waves_backgrounds_vector_535706\;;;;;;;;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921" y="381082"/>
            <a:ext cx="1052979" cy="9904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1590595" y="523589"/>
            <a:ext cx="7296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0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การถ่ายเทอากาศในปอด เกิดจากการทำงานของกล้ามเนื้อสำหรับหายใจ โดยกลไกของการหายใจ เข้า-ออกจะเกิดขึ้นสลับต่อเนื่องกัน ซึ่งเป็นไปตามหลักของความดันบรรยากาศ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73800" y="1474621"/>
            <a:ext cx="3867150" cy="698198"/>
          </a:xfrm>
          <a:prstGeom prst="leftArrow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52000">
                <a:srgbClr val="A9ECF9"/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4540949" y="1474621"/>
            <a:ext cx="3857625" cy="698198"/>
          </a:xfrm>
          <a:prstGeom prst="leftArrow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6000">
                <a:srgbClr val="99FF99"/>
              </a:gs>
              <a:gs pos="100000">
                <a:srgbClr val="33CC3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035" y="1640237"/>
            <a:ext cx="97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anose="020B0500040200020003" pitchFamily="34" charset="-34"/>
              </a:rPr>
              <a:t>หายใจเข้า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6571" y="1644173"/>
            <a:ext cx="97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anose="020B0500040200020003" pitchFamily="34" charset="-34"/>
              </a:rPr>
              <a:t>หายใจออก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126" y="5117512"/>
            <a:ext cx="4314824" cy="1426467"/>
          </a:xfrm>
          <a:prstGeom prst="rect">
            <a:avLst/>
          </a:prstGeom>
          <a:solidFill>
            <a:srgbClr val="B3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7787" y="5117512"/>
            <a:ext cx="4284662" cy="1426467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69275" y="2845918"/>
            <a:ext cx="234950" cy="203568"/>
          </a:xfrm>
          <a:custGeom>
            <a:avLst/>
            <a:gdLst>
              <a:gd name="connsiteX0" fmla="*/ 234950 w 234950"/>
              <a:gd name="connsiteY0" fmla="*/ 0 h 203568"/>
              <a:gd name="connsiteX1" fmla="*/ 184150 w 234950"/>
              <a:gd name="connsiteY1" fmla="*/ 171450 h 203568"/>
              <a:gd name="connsiteX2" fmla="*/ 0 w 234950"/>
              <a:gd name="connsiteY2" fmla="*/ 203200 h 20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203568">
                <a:moveTo>
                  <a:pt x="234950" y="0"/>
                </a:moveTo>
                <a:cubicBezTo>
                  <a:pt x="229129" y="68791"/>
                  <a:pt x="223308" y="137583"/>
                  <a:pt x="184150" y="171450"/>
                </a:cubicBezTo>
                <a:cubicBezTo>
                  <a:pt x="144992" y="205317"/>
                  <a:pt x="72496" y="204258"/>
                  <a:pt x="0" y="203200"/>
                </a:cubicBezTo>
              </a:path>
            </a:pathLst>
          </a:cu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226375" y="2990365"/>
            <a:ext cx="215900" cy="77803"/>
          </a:xfrm>
          <a:custGeom>
            <a:avLst/>
            <a:gdLst>
              <a:gd name="connsiteX0" fmla="*/ 215900 w 215900"/>
              <a:gd name="connsiteY0" fmla="*/ 33353 h 77803"/>
              <a:gd name="connsiteX1" fmla="*/ 101600 w 215900"/>
              <a:gd name="connsiteY1" fmla="*/ 1603 h 77803"/>
              <a:gd name="connsiteX2" fmla="*/ 0 w 215900"/>
              <a:gd name="connsiteY2" fmla="*/ 77803 h 7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" h="77803">
                <a:moveTo>
                  <a:pt x="215900" y="33353"/>
                </a:moveTo>
                <a:cubicBezTo>
                  <a:pt x="176741" y="13774"/>
                  <a:pt x="137583" y="-5805"/>
                  <a:pt x="101600" y="1603"/>
                </a:cubicBezTo>
                <a:cubicBezTo>
                  <a:pt x="65617" y="9011"/>
                  <a:pt x="32808" y="43407"/>
                  <a:pt x="0" y="77803"/>
                </a:cubicBezTo>
              </a:path>
            </a:pathLst>
          </a:cu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181925" y="3163418"/>
            <a:ext cx="0" cy="4572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8142" y="3550768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itchFamily="34" charset="-34"/>
                <a:cs typeface="TH Sarabun New" pitchFamily="34" charset="-34"/>
              </a:rPr>
              <a:t>ยกตัวขึ้น</a:t>
            </a:r>
          </a:p>
        </p:txBody>
      </p:sp>
      <p:sp>
        <p:nvSpPr>
          <p:cNvPr id="23" name="Freeform 22"/>
          <p:cNvSpPr/>
          <p:nvPr/>
        </p:nvSpPr>
        <p:spPr>
          <a:xfrm>
            <a:off x="6868225" y="3334868"/>
            <a:ext cx="38100" cy="393700"/>
          </a:xfrm>
          <a:custGeom>
            <a:avLst/>
            <a:gdLst>
              <a:gd name="connsiteX0" fmla="*/ 0 w 38100"/>
              <a:gd name="connsiteY0" fmla="*/ 393700 h 393700"/>
              <a:gd name="connsiteX1" fmla="*/ 31750 w 38100"/>
              <a:gd name="connsiteY1" fmla="*/ 158750 h 393700"/>
              <a:gd name="connsiteX2" fmla="*/ 38100 w 38100"/>
              <a:gd name="connsiteY2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393700">
                <a:moveTo>
                  <a:pt x="0" y="393700"/>
                </a:moveTo>
                <a:cubicBezTo>
                  <a:pt x="12700" y="309033"/>
                  <a:pt x="25400" y="224367"/>
                  <a:pt x="31750" y="158750"/>
                </a:cubicBezTo>
                <a:cubicBezTo>
                  <a:pt x="38100" y="93133"/>
                  <a:pt x="38100" y="46566"/>
                  <a:pt x="38100" y="0"/>
                </a:cubicBezTo>
              </a:path>
            </a:pathLst>
          </a:custGeom>
          <a:ln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908100" y="3023718"/>
            <a:ext cx="99825" cy="215900"/>
          </a:xfrm>
          <a:custGeom>
            <a:avLst/>
            <a:gdLst>
              <a:gd name="connsiteX0" fmla="*/ 4575 w 99825"/>
              <a:gd name="connsiteY0" fmla="*/ 215900 h 215900"/>
              <a:gd name="connsiteX1" fmla="*/ 10925 w 99825"/>
              <a:gd name="connsiteY1" fmla="*/ 63500 h 215900"/>
              <a:gd name="connsiteX2" fmla="*/ 99825 w 99825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5" h="215900">
                <a:moveTo>
                  <a:pt x="4575" y="215900"/>
                </a:moveTo>
                <a:cubicBezTo>
                  <a:pt x="-188" y="157691"/>
                  <a:pt x="-4950" y="99483"/>
                  <a:pt x="10925" y="63500"/>
                </a:cubicBezTo>
                <a:cubicBezTo>
                  <a:pt x="26800" y="27517"/>
                  <a:pt x="63312" y="13758"/>
                  <a:pt x="99825" y="0"/>
                </a:cubicBezTo>
              </a:path>
            </a:pathLst>
          </a:custGeom>
          <a:ln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090475" y="2985618"/>
            <a:ext cx="381000" cy="91194"/>
          </a:xfrm>
          <a:custGeom>
            <a:avLst/>
            <a:gdLst>
              <a:gd name="connsiteX0" fmla="*/ 0 w 381000"/>
              <a:gd name="connsiteY0" fmla="*/ 12700 h 91194"/>
              <a:gd name="connsiteX1" fmla="*/ 101600 w 381000"/>
              <a:gd name="connsiteY1" fmla="*/ 25400 h 91194"/>
              <a:gd name="connsiteX2" fmla="*/ 209550 w 381000"/>
              <a:gd name="connsiteY2" fmla="*/ 88900 h 91194"/>
              <a:gd name="connsiteX3" fmla="*/ 317500 w 381000"/>
              <a:gd name="connsiteY3" fmla="*/ 69850 h 91194"/>
              <a:gd name="connsiteX4" fmla="*/ 381000 w 381000"/>
              <a:gd name="connsiteY4" fmla="*/ 0 h 9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91194">
                <a:moveTo>
                  <a:pt x="0" y="12700"/>
                </a:moveTo>
                <a:cubicBezTo>
                  <a:pt x="33337" y="12700"/>
                  <a:pt x="66675" y="12700"/>
                  <a:pt x="101600" y="25400"/>
                </a:cubicBezTo>
                <a:cubicBezTo>
                  <a:pt x="136525" y="38100"/>
                  <a:pt x="173567" y="81492"/>
                  <a:pt x="209550" y="88900"/>
                </a:cubicBezTo>
                <a:cubicBezTo>
                  <a:pt x="245533" y="96308"/>
                  <a:pt x="288925" y="84667"/>
                  <a:pt x="317500" y="69850"/>
                </a:cubicBezTo>
                <a:cubicBezTo>
                  <a:pt x="346075" y="55033"/>
                  <a:pt x="363537" y="27516"/>
                  <a:pt x="381000" y="0"/>
                </a:cubicBezTo>
              </a:path>
            </a:pathLst>
          </a:custGeom>
          <a:ln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1502" y="2727532"/>
            <a:ext cx="10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33CC33"/>
                </a:solidFill>
                <a:latin typeface="TH Sarabun New" pitchFamily="34" charset="-34"/>
                <a:cs typeface="TH Sarabun New" pitchFamily="34" charset="-34"/>
              </a:rPr>
              <a:t>อากาศออก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7628" y="3591041"/>
            <a:ext cx="97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กระดูกซี่โครง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289875" y="3760318"/>
            <a:ext cx="1568450" cy="0"/>
          </a:xfrm>
          <a:prstGeom prst="line">
            <a:avLst/>
          </a:prstGeom>
          <a:ln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56875" y="3760318"/>
            <a:ext cx="1854200" cy="0"/>
          </a:xfrm>
          <a:prstGeom prst="line">
            <a:avLst/>
          </a:prstGeom>
          <a:ln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59178" y="4439768"/>
            <a:ext cx="1384847" cy="0"/>
          </a:xfrm>
          <a:prstGeom prst="line">
            <a:avLst/>
          </a:prstGeom>
          <a:ln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06978" y="4283191"/>
            <a:ext cx="1290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กล้ามเนื้อกะบังลม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052125" y="4452468"/>
            <a:ext cx="1631950" cy="0"/>
          </a:xfrm>
          <a:prstGeom prst="line">
            <a:avLst/>
          </a:prstGeom>
          <a:ln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56922" y="2710515"/>
            <a:ext cx="95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อากาศเข้า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74334" y="3555629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itchFamily="34" charset="-34"/>
                <a:cs typeface="TH Sarabun New" pitchFamily="34" charset="-34"/>
              </a:rPr>
              <a:t>เลื่อนต่ำลง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12134" y="4228729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itchFamily="34" charset="-34"/>
                <a:cs typeface="TH Sarabun New" pitchFamily="34" charset="-34"/>
              </a:rPr>
              <a:t>เลื่อนต่ำลง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94785" y="4241429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itchFamily="34" charset="-34"/>
                <a:cs typeface="TH Sarabun New" pitchFamily="34" charset="-34"/>
              </a:rPr>
              <a:t>ยกตัวขึ้น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2986" y="4810235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ขณะหายใจเข้า</a:t>
            </a:r>
            <a:endParaRPr lang="th-TH" sz="2000" dirty="0">
              <a:solidFill>
                <a:srgbClr val="00B0F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8991" y="5189609"/>
            <a:ext cx="4446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เกิดจากกล้ามเนื้อกะบังลมหดตัว ทำให้แผ่นกะบังลมเลื่อน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ตํ่า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ลงมาทางช่องท้อง เป็นการเพิ่มปริมาตรของช่องอกในแนวตั้ง เนื่องจากเนื้อเยื่อปอดอยู่ติดกับกะบังลม และช่องว่างระหว่างเนื้อเยื่อปอดกับกะบังลมเป็นสุญญากาศ เมื่อกะบังลมเลื่อน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ตํ่า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ลงจึงดึงเนื้อเยื่อปอดให้ขยายตัวตามแนวตั้งด้วย ความดันภายในปอดจึงลดลง อากาศจากภายนอกจึงเข้ามาแทนที่ได้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725342" y="4797165"/>
            <a:ext cx="1293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CC00"/>
                </a:solidFill>
                <a:latin typeface="TH Sarabun New" pitchFamily="34" charset="-34"/>
                <a:cs typeface="TH Sarabun New" pitchFamily="34" charset="-34"/>
              </a:rPr>
              <a:t>ขณะหายใจออก</a:t>
            </a:r>
            <a:endParaRPr lang="th-TH" sz="2000" dirty="0">
              <a:solidFill>
                <a:srgbClr val="00CC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51311" y="5216525"/>
            <a:ext cx="4312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เมื่อกล้ามเนื้อกะบังลมหรือกล้ามเนื้อยึดระหว่างซี่โครงด้านนอกคลายตัว เนื่องจากผนังช่องอกและเนื้อเยื่อปอดมีความยืดหยุ่นทั้งผนังช่องอกและเนื้อเยื่อปอดจะหดตัวกลับสู่ปริมาตรเดิม ทำให้ความดันภายในปอดเพิ่มสูงขึ้นกว่า  ความดันบรรยากาศ อากาศจึงไหลออกจากปอดสู่บรรยากาศภายนอก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64576" y="3849919"/>
            <a:ext cx="692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ท้องแฟบ</a:t>
            </a:r>
            <a:endParaRPr lang="th-TH" sz="1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039155" y="3588589"/>
            <a:ext cx="366109" cy="1535502"/>
          </a:xfrm>
          <a:custGeom>
            <a:avLst/>
            <a:gdLst>
              <a:gd name="connsiteX0" fmla="*/ 0 w 366109"/>
              <a:gd name="connsiteY0" fmla="*/ 0 h 1535502"/>
              <a:gd name="connsiteX1" fmla="*/ 336430 w 366109"/>
              <a:gd name="connsiteY1" fmla="*/ 715992 h 1535502"/>
              <a:gd name="connsiteX2" fmla="*/ 327803 w 366109"/>
              <a:gd name="connsiteY2" fmla="*/ 1535502 h 15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109" h="1535502">
                <a:moveTo>
                  <a:pt x="0" y="0"/>
                </a:moveTo>
                <a:cubicBezTo>
                  <a:pt x="140898" y="230037"/>
                  <a:pt x="281796" y="460075"/>
                  <a:pt x="336430" y="715992"/>
                </a:cubicBezTo>
                <a:cubicBezTo>
                  <a:pt x="391064" y="971909"/>
                  <a:pt x="359433" y="1253705"/>
                  <a:pt x="327803" y="153550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353508" y="4001944"/>
            <a:ext cx="280076" cy="1692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2346385" y="3536830"/>
            <a:ext cx="457097" cy="1578634"/>
          </a:xfrm>
          <a:custGeom>
            <a:avLst/>
            <a:gdLst>
              <a:gd name="connsiteX0" fmla="*/ 0 w 457097"/>
              <a:gd name="connsiteY0" fmla="*/ 0 h 1578634"/>
              <a:gd name="connsiteX1" fmla="*/ 431321 w 457097"/>
              <a:gd name="connsiteY1" fmla="*/ 655608 h 1578634"/>
              <a:gd name="connsiteX2" fmla="*/ 370936 w 457097"/>
              <a:gd name="connsiteY2" fmla="*/ 1578634 h 157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97" h="1578634">
                <a:moveTo>
                  <a:pt x="0" y="0"/>
                </a:moveTo>
                <a:cubicBezTo>
                  <a:pt x="184749" y="196251"/>
                  <a:pt x="369498" y="392502"/>
                  <a:pt x="431321" y="655608"/>
                </a:cubicBezTo>
                <a:cubicBezTo>
                  <a:pt x="493144" y="918714"/>
                  <a:pt x="432040" y="1248674"/>
                  <a:pt x="370936" y="1578634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3292" y="3770985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ท้องป่อง</a:t>
            </a:r>
            <a:endParaRPr lang="th-TH" sz="1600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1254995" y="3929595"/>
            <a:ext cx="275833" cy="18286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2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2" descr="K:\TSM 3-A\Logo Aksorn\Aksorn Charoen Tat_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55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SM3-A_Taksaporn\Desktop\Flu-prevention-set\43055-O3Q17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57" y="2072826"/>
            <a:ext cx="1022152" cy="11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726" y="520932"/>
            <a:ext cx="5511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0" u="none" strike="noStrike" baseline="0" dirty="0">
                <a:solidFill>
                  <a:schemeClr val="bg1"/>
                </a:solidFill>
                <a:latin typeface="TH Sarabun New" pitchFamily="34" charset="-34"/>
                <a:cs typeface="TH Sarabun New" panose="020B0500040200020003" pitchFamily="34" charset="-34"/>
              </a:rPr>
              <a:t>การสร้างเสริมและดำรงประสิทธิภาพการทำงานของระบบหายใจ</a:t>
            </a:r>
            <a:endParaRPr lang="th-TH" sz="24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9883" y="1334246"/>
            <a:ext cx="4830266" cy="388382"/>
            <a:chOff x="755090" y="1757334"/>
            <a:chExt cx="4830266" cy="388382"/>
          </a:xfrm>
        </p:grpSpPr>
        <p:sp>
          <p:nvSpPr>
            <p:cNvPr id="7" name="Rounded Rectangle 6"/>
            <p:cNvSpPr/>
            <p:nvPr/>
          </p:nvSpPr>
          <p:spPr>
            <a:xfrm>
              <a:off x="771790" y="1757334"/>
              <a:ext cx="4429479" cy="369332"/>
            </a:xfrm>
            <a:prstGeom prst="roundRect">
              <a:avLst/>
            </a:prstGeom>
            <a:solidFill>
              <a:srgbClr val="FE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5090" y="1776384"/>
              <a:ext cx="48302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800" b="1" i="0" u="none" strike="noStrike" baseline="0" dirty="0">
                  <a:solidFill>
                    <a:srgbClr val="7030A0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แนวทางเสริมสร้างและดำรงประสิทธิภาพการทำงานของระบบหายใจ</a:t>
              </a:r>
              <a:endParaRPr lang="th-TH" sz="18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79720" y="2430695"/>
            <a:ext cx="7110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/>
            </a:pPr>
            <a:r>
              <a:rPr lang="th-TH" sz="1800" b="1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อยู่ในสถานที่ที่มีอากาศบริสุทธิ์และหลีกเลี่ยงการอยู่ในบริเวณที่มีมลภาวะ 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เพราะอาจทำให้มีโอกาสติดเชื้อโรคในระบบทางเดินหายใจได้ง่าย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แต่ถ้าไม่สามารถหลีกเลี่ยงได้ ควรมีอุปกรณ์สำหรับป้องกันตนเอง เช่น หน้ากากอนามัย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41171" y="3936146"/>
            <a:ext cx="7049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2"/>
            </a:pPr>
            <a:r>
              <a:rPr lang="th-TH" sz="1800" b="1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หากิจกรรมนันทนาการต่างๆ ทำเพื่อเป็นการผ่อนคลายความเครียด 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เพราะความเครียดมีผลทำให้หายใจเร็ว ซึ่งเป็นการหายใจที่ไม่ถูกต้อง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1171" y="5286615"/>
            <a:ext cx="6954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3"/>
            </a:pPr>
            <a:r>
              <a:rPr lang="th-TH" sz="1800" b="1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งดสูบบุหรี่ หรือใกล้ชิดกับบุคคลที่กำลังสูบบุหรี่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เพราะบุหรี่เป็นสาเหตุของโรคระบบทางเดินหายใจต่าง</a:t>
            </a:r>
            <a:r>
              <a:rPr lang="th-TH" sz="105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ๆ เช่น โรคถุงลมโป่งพอง โรคหลอดลมอักเสบเรื้อรัง โรคมะเร็งปอด เป็นต้น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1" name="Picture 3" descr="C:\Users\TSM3-A_Taksaporn\Desktop\52515-O79P5V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121" y="4813586"/>
            <a:ext cx="1286224" cy="128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SM3-A_Taksaporn\Desktop\Flu-prevention-set\43055-O3Q17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83" y="3620664"/>
            <a:ext cx="1055584" cy="11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K:\TSM 3-A\Logo Aksorn\Aksorn Charoen Tat_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50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7259" y="428814"/>
            <a:ext cx="4839791" cy="388382"/>
            <a:chOff x="771790" y="1757334"/>
            <a:chExt cx="4839791" cy="388382"/>
          </a:xfrm>
        </p:grpSpPr>
        <p:sp>
          <p:nvSpPr>
            <p:cNvPr id="7" name="Rounded Rectangle 6"/>
            <p:cNvSpPr/>
            <p:nvPr/>
          </p:nvSpPr>
          <p:spPr>
            <a:xfrm>
              <a:off x="771790" y="1757334"/>
              <a:ext cx="4839791" cy="369332"/>
            </a:xfrm>
            <a:prstGeom prst="roundRect">
              <a:avLst/>
            </a:prstGeom>
            <a:solidFill>
              <a:srgbClr val="FE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1315" y="1776384"/>
              <a:ext cx="48302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800" b="1" i="0" u="none" strike="noStrike" baseline="0" dirty="0">
                  <a:solidFill>
                    <a:srgbClr val="7030A0"/>
                  </a:solidFill>
                  <a:latin typeface="TH Sarabun New" pitchFamily="34" charset="-34"/>
                  <a:cs typeface="TH Sarabun New" panose="020B0500040200020003" pitchFamily="34" charset="-34"/>
                </a:rPr>
                <a:t>แนวทางเสริมสร้างและดำรงประสิทธิภาพการทำงานของระบบหายใจ (ต่อ)</a:t>
              </a:r>
              <a:endParaRPr lang="th-TH" sz="18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10310" y="1376159"/>
            <a:ext cx="684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4"/>
            </a:pPr>
            <a:r>
              <a:rPr lang="th-TH" sz="1800" b="1" dirty="0">
                <a:latin typeface="TH Sarabun New" pitchFamily="34" charset="-34"/>
                <a:cs typeface="TH Sarabun New" panose="020B0500040200020003" pitchFamily="34" charset="-34"/>
              </a:rPr>
              <a:t>เมื่อมีการเปลี่ยนแปลงของอากาศ ควรรักษาความอบอุ่นของร่างกายอยู่เสมอ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หลีกเลี่ยงการตากน้ำค้างหรือตากฝน เพราะอาจทำให้เป็นหวัดได้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10311" y="2460150"/>
            <a:ext cx="703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5"/>
            </a:pPr>
            <a:r>
              <a:rPr lang="th-TH" sz="1800" b="1" dirty="0">
                <a:latin typeface="TH Sarabun New" pitchFamily="34" charset="-34"/>
                <a:cs typeface="TH Sarabun New" panose="020B0500040200020003" pitchFamily="34" charset="-34"/>
              </a:rPr>
              <a:t>รับประทานอาหารให้ครบ ๕ หมู่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พักผ่อนให้เพียงพอ และออกกำลังกายสม่ำเสมอ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เพื่อให้ร่างกายแข็งแรง  และเพิ่มประสิทธิภาพการทำงานของปอดได้ดีขึ้น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10311" y="3614476"/>
            <a:ext cx="6769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6"/>
            </a:pPr>
            <a:r>
              <a:rPr lang="th-TH" sz="1800" b="1" dirty="0">
                <a:latin typeface="TH Sarabun New" pitchFamily="34" charset="-34"/>
                <a:cs typeface="TH Sarabun New" panose="020B0500040200020003" pitchFamily="34" charset="-34"/>
              </a:rPr>
              <a:t>หลีกเลี่ยงการอยู่ใกล้ชิดกับบุคคลที่ป่วยเป็นโรคติดต่อทางระบบทางเดินหายใจ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โรคหวัด วัณโรค เป็นต้น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2187" y="4571567"/>
            <a:ext cx="6416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7"/>
            </a:pPr>
            <a:r>
              <a:rPr lang="th-TH" sz="1800" b="1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หมั่นดูแลรักษาสุขภาพตนเอง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เพื่อป้องกันการเกิดความผิดปกติเกี่ยวกับระบบทางเดินหายใจ และ           ควรตรวจสอบสมรรถภาพในการทำงานของปอดโดยการเอกซเรย์ปอด อย่างน้อยปีละ ๑ ครั้ง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2185" y="5790839"/>
            <a:ext cx="7023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8"/>
            </a:pPr>
            <a:r>
              <a:rPr lang="th-TH" sz="1800" b="1" i="0" u="none" strike="noStrike" baseline="0" dirty="0">
                <a:latin typeface="TH Sarabun New" pitchFamily="34" charset="-34"/>
                <a:cs typeface="TH Sarabun New" panose="020B0500040200020003" pitchFamily="34" charset="-34"/>
              </a:rPr>
              <a:t>เมื่อเกิดความผิดปกติของระบบทางเดินหายใจ</a:t>
            </a:r>
            <a:r>
              <a:rPr lang="th-TH" sz="1800" b="1" i="0" u="none" strike="noStrike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b="1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ควรรีบไปพบแพทย์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เพื่อตรวจสุขภาพและทำการรักษา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2" descr="C:\Users\TSM3-A_Taksaporn\Desktop\Flu-prevention-set\43055-O3Q17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90" y="2150664"/>
            <a:ext cx="842996" cy="9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SM3-A_Taksaporn\Desktop\Hospital-workers\OF163U0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ADD7D6"/>
              </a:clrFrom>
              <a:clrTo>
                <a:srgbClr val="ADD7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224" y="5099044"/>
            <a:ext cx="1246086" cy="1363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SM3-A_Taksaporn\Desktop\tempestuous_sea_waves_backgrounds_vector_535706\;;;;;;;;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885" y="4340798"/>
            <a:ext cx="1052979" cy="9904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76" name="Picture 4" descr="C:\Users\TSM3-A_Taksaporn\Desktop\Flu-symptoms-pack\43038-O3Q17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95" y="1034771"/>
            <a:ext cx="800415" cy="9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TSM3-A_Taksaporn\Desktop\Flu-symptoms-pack\43038-O3Q17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851" y="3344848"/>
            <a:ext cx="799132" cy="9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564224" y="3199889"/>
            <a:ext cx="1167728" cy="1167728"/>
          </a:xfrm>
          <a:prstGeom prst="mathMultiply">
            <a:avLst>
              <a:gd name="adj1" fmla="val 16804"/>
            </a:avLst>
          </a:prstGeom>
          <a:solidFill>
            <a:srgbClr val="FF0000">
              <a:alpha val="7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1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K:\TSM 3-A\Logo Aksorn\Aksorn Charoen Tat_2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97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35"/>
          <p:cNvSpPr/>
          <p:nvPr/>
        </p:nvSpPr>
        <p:spPr>
          <a:xfrm flipV="1">
            <a:off x="390523" y="5897534"/>
            <a:ext cx="8534401" cy="686484"/>
          </a:xfrm>
          <a:prstGeom prst="round2SameRect">
            <a:avLst/>
          </a:prstGeom>
          <a:solidFill>
            <a:srgbClr val="BF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0491" y="851186"/>
            <a:ext cx="4315334" cy="5734233"/>
          </a:xfrm>
          <a:prstGeom prst="roundRect">
            <a:avLst>
              <a:gd name="adj" fmla="val 1878"/>
            </a:avLst>
          </a:prstGeom>
          <a:solidFill>
            <a:srgbClr val="BF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09700" y="6180190"/>
            <a:ext cx="1990725" cy="33855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394" y="266411"/>
            <a:ext cx="5726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ระบบไหลเวียนโลหิต </a:t>
            </a:r>
            <a:r>
              <a:rPr lang="en-US" b="1" i="0" u="none" strike="noStrike" baseline="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(Circulatory System)</a:t>
            </a:r>
            <a:endParaRPr lang="th-TH" dirty="0">
              <a:solidFill>
                <a:srgbClr val="00B0F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1" y="967796"/>
            <a:ext cx="3770313" cy="53399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81098" y="6199240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0070C0"/>
                </a:solidFill>
                <a:latin typeface="TH Sarabun New" pitchFamily="34" charset="-34"/>
                <a:cs typeface="TH Sarabun New" panose="020B0500040200020003" pitchFamily="34" charset="-34"/>
              </a:rPr>
              <a:t>ภาพแสดงระบบไหลเวียนโลหิต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1892" y="1922515"/>
            <a:ext cx="1053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TH Sarabun New" pitchFamily="34" charset="-34"/>
                <a:cs typeface="TH Sarabun New" panose="020B0500040200020003" pitchFamily="34" charset="-34"/>
              </a:rPr>
              <a:t>หลอดเลือดแดง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1891" y="3070044"/>
            <a:ext cx="1053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7030A0"/>
                </a:solidFill>
                <a:latin typeface="TH Sarabun New" pitchFamily="34" charset="-34"/>
                <a:cs typeface="TH Sarabun New" panose="020B0500040200020003" pitchFamily="34" charset="-34"/>
              </a:rPr>
              <a:t>หลอดเลือดดำ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99917" y="2565219"/>
            <a:ext cx="56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00B0F0"/>
                </a:solidFill>
                <a:latin typeface="TH Sarabun New" pitchFamily="34" charset="-34"/>
                <a:cs typeface="TH Sarabun New" panose="020B0500040200020003" pitchFamily="34" charset="-34"/>
              </a:rPr>
              <a:t>หัวใจ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78735" y="5241744"/>
            <a:ext cx="1066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00B050"/>
                </a:solidFill>
                <a:latin typeface="TH Sarabun New" pitchFamily="34" charset="-34"/>
                <a:cs typeface="TH Sarabun New" panose="020B0500040200020003" pitchFamily="34" charset="-34"/>
              </a:rPr>
              <a:t>เส้นเลือดฝอย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59372" y="1509602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0" u="none" strike="noStrike" baseline="0" dirty="0">
                <a:solidFill>
                  <a:srgbClr val="0070C0"/>
                </a:solidFill>
                <a:latin typeface="TH Sarabun New" pitchFamily="34" charset="-34"/>
                <a:cs typeface="TH Sarabun New" panose="020B0500040200020003" pitchFamily="34" charset="-34"/>
              </a:rPr>
              <a:t>หน้าที่สำคัญ</a:t>
            </a:r>
            <a:endParaRPr lang="th-TH" sz="2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74119" y="1956442"/>
            <a:ext cx="4369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b="0" i="0" u="none" strike="noStrike" baseline="0" dirty="0">
                <a:solidFill>
                  <a:srgbClr val="0070C0"/>
                </a:solidFill>
                <a:latin typeface="TH Sarabun New" pitchFamily="34" charset="-34"/>
                <a:cs typeface="TH Sarabun New" panose="020B0500040200020003" pitchFamily="34" charset="-34"/>
              </a:rPr>
              <a:t>ลำเลียงอาหาร และแก๊สออกซิเจนไปสู่เซลล์ต่างๆ </a:t>
            </a:r>
            <a:r>
              <a:rPr lang="th-TH" sz="1800" b="0" i="0" u="none" strike="noStrike" baseline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ในเวลาเดียวกันก็นำแก๊สคาร์บอนไดออกไซด์และของเสียต่างๆ ที่ร่างกายใช้แล้วออกจากเซลล์ผ่านทางระบบหายใจ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55070" y="2956567"/>
            <a:ext cx="4265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ช่วยรักษาสมดุลของร่างกาย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ผ่านทางระบบขับถ่ายปัสสาวะ ควบคุมอุณหภูมิ และนำแอนติบอดี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Antibody)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ไปให้เซลล์  เพื่อช่วยให้ร่างกายมีภูมิคุ้มกัน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3224"/>
            <a:ext cx="390523" cy="1908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23722" y="4222142"/>
            <a:ext cx="1677725" cy="1455089"/>
            <a:chOff x="5923722" y="4222142"/>
            <a:chExt cx="1677725" cy="145508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970" b="4273"/>
            <a:stretch/>
          </p:blipFill>
          <p:spPr>
            <a:xfrm>
              <a:off x="6044685" y="4295350"/>
              <a:ext cx="1421590" cy="138188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923722" y="4222142"/>
              <a:ext cx="1677725" cy="97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2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7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01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7134</TotalTime>
  <Words>4824</Words>
  <Application>Microsoft Office PowerPoint</Application>
  <PresentationFormat>นำเสนอทางหน้าจอ (4:3)</PresentationFormat>
  <Paragraphs>316</Paragraphs>
  <Slides>31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7" baseType="lpstr">
      <vt:lpstr>Cordia New</vt:lpstr>
      <vt:lpstr>TH Sarabun New</vt:lpstr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Taksaporn Seemek</cp:lastModifiedBy>
  <cp:revision>523</cp:revision>
  <dcterms:created xsi:type="dcterms:W3CDTF">2017-01-07T10:48:09Z</dcterms:created>
  <dcterms:modified xsi:type="dcterms:W3CDTF">2022-06-09T03:08:05Z</dcterms:modified>
</cp:coreProperties>
</file>