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21"/>
  </p:notesMasterIdLst>
  <p:sldIdLst>
    <p:sldId id="369" r:id="rId2"/>
    <p:sldId id="368" r:id="rId3"/>
    <p:sldId id="282" r:id="rId4"/>
    <p:sldId id="283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H SarabunPSK" panose="020B0500040200020003" pitchFamily="34" charset="-34"/>
      <p:regular r:id="rId26"/>
      <p:bold r:id="rId27"/>
      <p:italic r:id="rId28"/>
      <p:boldItalic r:id="rId29"/>
    </p:embeddedFont>
    <p:embeddedFont>
      <p:font typeface="TH Sarabun New" panose="020B0502040204020203" charset="-34"/>
      <p:regular r:id="rId30"/>
      <p:bold r:id="rId31"/>
      <p:italic r:id="rId32"/>
      <p:boldItalic r:id="rId33"/>
    </p:embeddedFont>
    <p:embeddedFont>
      <p:font typeface="Cordia New" panose="020B0304020202020204" pitchFamily="34" charset="-34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1FF"/>
    <a:srgbClr val="FF7C80"/>
    <a:srgbClr val="FF9933"/>
    <a:srgbClr val="FFCCCC"/>
    <a:srgbClr val="FFBA8B"/>
    <a:srgbClr val="F9F9F9"/>
    <a:srgbClr val="D7F6FD"/>
    <a:srgbClr val="C4F1FC"/>
    <a:srgbClr val="90E6FA"/>
    <a:srgbClr val="CD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113" autoAdjust="0"/>
  </p:normalViewPr>
  <p:slideViewPr>
    <p:cSldViewPr snapToGrid="0">
      <p:cViewPr varScale="1">
        <p:scale>
          <a:sx n="70" d="100"/>
          <a:sy n="70" d="100"/>
        </p:scale>
        <p:origin x="136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CE7BA-C4DE-40F5-B47E-3D65081E0182}" type="datetimeFigureOut">
              <a:rPr lang="th-TH" smtClean="0"/>
              <a:t>24/12/66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BF1A5-F025-4678-B013-E36CABB1D4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1329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2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BF1A5-F025-4678-B013-E36CABB1D4AA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127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BF1A5-F025-4678-B013-E36CABB1D4AA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127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BF1A5-F025-4678-B013-E36CABB1D4AA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127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BF1A5-F025-4678-B013-E36CABB1D4AA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12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24/12/66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639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24/12/66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237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24/12/66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09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24/12/66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248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24/12/66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814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24/12/66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321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24/12/66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339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24/12/66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145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24/12/66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490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24/12/66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248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24/12/66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152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928DF-8AE3-4819-A690-A443ABDC5335}" type="datetimeFigureOut">
              <a:rPr lang="th-TH" smtClean="0"/>
              <a:t>24/12/66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990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../5_&#3651;&#3610;&#3591;&#3634;&#3609;_&#3648;&#3593;&#3621;&#3618;" TargetMode="External"/><Relationship Id="rId13" Type="http://schemas.openxmlformats.org/officeDocument/2006/relationships/hyperlink" Target="../../9_&#3626;&#3639;&#3656;&#3629;&#3648;&#3626;&#3619;&#3636;&#3617;&#3585;&#3634;&#3619;&#3648;&#3619;&#3637;&#3618;&#3609;&#3619;&#3641;&#3657;" TargetMode="External"/><Relationship Id="rId18" Type="http://schemas.openxmlformats.org/officeDocument/2006/relationships/hyperlink" Target="../&#3627;&#3609;&#3656;&#3623;&#3618;5/&#3627;&#3609;&#3656;&#3623;&#3618;5_&#3585;&#3634;&#3619;&#3648;&#3592;&#3655;&#3610;&#3611;&#3656;&#3623;&#3618;&#3649;&#3621;&#3632;&#3585;&#3634;&#3619;&#3605;&#3634;&#3618;&#3586;&#3629;&#3591;&#3588;&#3609;&#3652;&#3607;&#3618;.pptx" TargetMode="External"/><Relationship Id="rId3" Type="http://schemas.openxmlformats.org/officeDocument/2006/relationships/image" Target="../media/image2.png"/><Relationship Id="rId7" Type="http://schemas.openxmlformats.org/officeDocument/2006/relationships/hyperlink" Target="../../4_Clip" TargetMode="External"/><Relationship Id="rId12" Type="http://schemas.openxmlformats.org/officeDocument/2006/relationships/image" Target="../media/image3.jpeg"/><Relationship Id="rId17" Type="http://schemas.openxmlformats.org/officeDocument/2006/relationships/hyperlink" Target="../&#3627;&#3609;&#3656;&#3623;&#3618;4/&#3627;&#3609;&#3656;&#3623;&#3618;4_&#3626;&#3636;&#3607;&#3608;&#3636;&#3612;&#3641;&#3657;&#3610;&#3619;&#3636;&#3650;&#3616;&#3588;.pptx" TargetMode="External"/><Relationship Id="rId2" Type="http://schemas.openxmlformats.org/officeDocument/2006/relationships/image" Target="../media/image1.png"/><Relationship Id="rId16" Type="http://schemas.openxmlformats.org/officeDocument/2006/relationships/hyperlink" Target="../&#3627;&#3609;&#3656;&#3623;&#3618;3/&#3627;&#3609;&#3656;&#3623;&#3618;3_&#3607;&#3633;&#3585;&#3625;&#3632;&#3651;&#3609;&#3585;&#3634;&#3619;&#3611;&#3657;&#3629;&#3591;&#3585;&#3633;&#3609;%20&#3621;&#3604;&#3588;&#3623;&#3634;&#3617;&#3586;&#3633;&#3604;&#3649;&#3618;&#3657;&#3591;&#3631;.pptx" TargetMode="External"/><Relationship Id="rId20" Type="http://schemas.openxmlformats.org/officeDocument/2006/relationships/hyperlink" Target="../&#3627;&#3609;&#3656;&#3623;&#3618;7/&#3627;&#3609;&#3656;&#3623;&#3618;7_&#3611;&#3633;&#3592;&#3592;&#3633;&#3618;&#3607;&#3637;&#3656;&#3617;&#3637;&#3612;&#3621;&#3605;&#3656;&#3629;&#3588;&#3623;&#3634;&#3617;&#3619;&#3640;&#3609;&#3649;&#3619;&#3591;&#3586;&#3629;&#3591;&#3588;&#3609;&#3652;&#3607;&#3618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3_PowerPoint_&#3611;&#3619;&#3632;&#3585;&#3629;&#3610;&#3585;&#3634;&#3619;&#3626;&#3629;&#3609;" TargetMode="External"/><Relationship Id="rId11" Type="http://schemas.openxmlformats.org/officeDocument/2006/relationships/hyperlink" Target="../../8_&#3648;&#3626;&#3619;&#3636;&#3617;&#3626;&#3634;&#3619;&#3632;" TargetMode="External"/><Relationship Id="rId5" Type="http://schemas.openxmlformats.org/officeDocument/2006/relationships/hyperlink" Target="../../2_&#3649;&#3612;&#3609;&#3585;&#3634;&#3619;&#3592;&#3633;&#3604;&#3585;&#3634;&#3619;&#3648;&#3619;&#3637;&#3618;&#3609;&#3619;&#3641;&#3657;" TargetMode="External"/><Relationship Id="rId15" Type="http://schemas.openxmlformats.org/officeDocument/2006/relationships/hyperlink" Target="../&#3627;&#3609;&#3656;&#3623;&#3618;2/&#3627;&#3609;&#3656;&#3623;&#3618;2_&#3585;&#3634;&#3619;&#3623;&#3634;&#3591;&#3649;&#3612;&#3609;&#3604;&#3641;&#3649;&#3621;&#3626;&#3640;&#3586;&#3616;&#3634;&#3614;&#3586;&#3629;&#3591;&#3605;&#3609;&#3648;&#3629;&#3591;&#3649;&#3621;&#3632;&#3588;&#3619;&#3629;&#3610;&#3588;&#3619;&#3633;&#3623;.pptx" TargetMode="External"/><Relationship Id="rId10" Type="http://schemas.openxmlformats.org/officeDocument/2006/relationships/hyperlink" Target="../../7_&#3585;&#3634;&#3619;&#3623;&#3633;&#3604;&#3649;&#3621;&#3632;&#3611;&#3619;&#3632;&#3648;&#3617;&#3636;&#3609;&#3612;&#3621;" TargetMode="External"/><Relationship Id="rId19" Type="http://schemas.openxmlformats.org/officeDocument/2006/relationships/hyperlink" Target="../&#3627;&#3609;&#3656;&#3623;&#3618;6/&#3627;&#3609;&#3656;&#3623;&#3618;6_&#3626;&#3617;&#3619;&#3619;&#3606;&#3616;&#3634;&#3614;&#3607;&#3634;&#3591;&#3585;&#3634;&#3618;&#3649;&#3621;&#3632;&#3607;&#3634;&#3591;&#3585;&#3621;&#3652;&#3585;.pptx" TargetMode="External"/><Relationship Id="rId4" Type="http://schemas.openxmlformats.org/officeDocument/2006/relationships/hyperlink" Target="../../1_&#3627;&#3621;&#3633;&#3585;&#3626;&#3641;&#3605;&#3619;&#3623;&#3636;&#3594;&#3634;&#3626;&#3640;&#3586;&#3624;&#3638;&#3585;&#3625;&#3634;" TargetMode="External"/><Relationship Id="rId9" Type="http://schemas.openxmlformats.org/officeDocument/2006/relationships/hyperlink" Target="../../6_&#3586;&#3657;&#3629;&#3626;&#3629;&#3610;&#3611;&#3619;&#3632;&#3592;&#3635;&#3627;&#3609;&#3656;&#3623;&#3618;_&#3648;&#3593;&#3621;&#3618;" TargetMode="External"/><Relationship Id="rId14" Type="http://schemas.openxmlformats.org/officeDocument/2006/relationships/hyperlink" Target="../&#3627;&#3609;&#3656;&#3623;&#3618;1/&#3627;&#3609;&#3656;&#3623;&#3618;1_&#3619;&#3632;&#3610;&#3610;&#3627;&#3634;&#3618;&#3651;&#3592;%20&#3619;&#3632;&#3610;&#3610;&#3652;&#3627;&#3621;&#3648;&#3623;&#3637;&#3618;&#3609;&#3650;&#3621;&#3627;&#3636;&#3605;&#3631;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6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452504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416500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380496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344492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308488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272484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236480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200476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24"/>
          <p:cNvSpPr txBox="1"/>
          <p:nvPr/>
        </p:nvSpPr>
        <p:spPr>
          <a:xfrm>
            <a:off x="2274995" y="6237312"/>
            <a:ext cx="462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บริษัท อักษรเจริญทัศน์ </a:t>
            </a:r>
            <a:r>
              <a:rPr lang="th-TH" sz="1200" dirty="0" err="1">
                <a:latin typeface="TH Sarabun New" pitchFamily="34" charset="-34"/>
                <a:cs typeface="TH Sarabun New" pitchFamily="34" charset="-34"/>
              </a:rPr>
              <a:t>อจท</a:t>
            </a:r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. จำกัด : 142 ถนนตะนาว เขตพระนคร กรุงเทพฯ 10200</a:t>
            </a:r>
          </a:p>
          <a:p>
            <a:pPr lvl="0" algn="ctr"/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Aksorn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CharoenTat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ACT.Co.,Ltd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: 142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Tanao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Rd.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Pranakorn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Bangkok 10200 Thailand</a:t>
            </a:r>
          </a:p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โทรศัพท์ : 02 622 2999  โทรสาร : 02 622 1311-8  </a:t>
            </a:r>
            <a:r>
              <a:rPr lang="en-US" sz="1200" dirty="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</a:rPr>
              <a:t>webmaster@aksorn.com / www.aksorn.com </a:t>
            </a:r>
          </a:p>
        </p:txBody>
      </p:sp>
      <p:grpSp>
        <p:nvGrpSpPr>
          <p:cNvPr id="35" name="กลุ่ม 13"/>
          <p:cNvGrpSpPr/>
          <p:nvPr/>
        </p:nvGrpSpPr>
        <p:grpSpPr>
          <a:xfrm>
            <a:off x="-252538" y="0"/>
            <a:ext cx="9396538" cy="1340768"/>
            <a:chOff x="-252538" y="0"/>
            <a:chExt cx="9396538" cy="1340768"/>
          </a:xfrm>
        </p:grpSpPr>
        <p:grpSp>
          <p:nvGrpSpPr>
            <p:cNvPr id="41" name="กลุ่ม 5"/>
            <p:cNvGrpSpPr/>
            <p:nvPr/>
          </p:nvGrpSpPr>
          <p:grpSpPr>
            <a:xfrm>
              <a:off x="0" y="0"/>
              <a:ext cx="9144000" cy="1340768"/>
              <a:chOff x="0" y="0"/>
              <a:chExt cx="9144000" cy="1340768"/>
            </a:xfrm>
          </p:grpSpPr>
          <p:sp>
            <p:nvSpPr>
              <p:cNvPr id="46" name="สี่เหลี่ยมผืนผ้า 17"/>
              <p:cNvSpPr/>
              <p:nvPr/>
            </p:nvSpPr>
            <p:spPr>
              <a:xfrm>
                <a:off x="0" y="0"/>
                <a:ext cx="9144000" cy="123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prstDash val="solid"/>
              </a:ln>
              <a:effectLst>
                <a:outerShdw dir="16200000" algn="tl">
                  <a:srgbClr val="000000">
                    <a:alpha val="4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0" name="สี่เหลี่ยมผืนผ้า 18"/>
              <p:cNvSpPr/>
              <p:nvPr/>
            </p:nvSpPr>
            <p:spPr>
              <a:xfrm>
                <a:off x="0" y="134755"/>
                <a:ext cx="9144000" cy="826727"/>
              </a:xfrm>
              <a:prstGeom prst="rect">
                <a:avLst/>
              </a:prstGeom>
              <a:solidFill>
                <a:srgbClr val="604A7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1" name="Rectangle 10"/>
              <p:cNvSpPr/>
              <p:nvPr/>
            </p:nvSpPr>
            <p:spPr>
              <a:xfrm>
                <a:off x="5929322" y="683236"/>
                <a:ext cx="3035166" cy="2254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indent="457200" algn="r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2400" b="1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ชั้นมัธยมศึกษาปีที่ </a:t>
                </a:r>
                <a:r>
                  <a:rPr lang="th-TH" sz="2400" b="1" kern="0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๕</a:t>
                </a:r>
                <a:endParaRPr lang="en-US" sz="4800" b="1" dirty="0">
                  <a:solidFill>
                    <a:srgbClr val="FFFFFF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2" name="Rectangle 5"/>
              <p:cNvSpPr/>
              <p:nvPr/>
            </p:nvSpPr>
            <p:spPr>
              <a:xfrm>
                <a:off x="3424791" y="135889"/>
                <a:ext cx="5539698" cy="7143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algn="r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4400" b="1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สุขศึกษา</a:t>
                </a:r>
              </a:p>
            </p:txBody>
          </p:sp>
          <p:sp>
            <p:nvSpPr>
              <p:cNvPr id="53" name="Rectangle 19"/>
              <p:cNvSpPr/>
              <p:nvPr/>
            </p:nvSpPr>
            <p:spPr>
              <a:xfrm>
                <a:off x="4534969" y="1070856"/>
                <a:ext cx="4388827" cy="26991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indent="457200" algn="r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1600" b="1" dirty="0">
                    <a:solidFill>
                      <a:srgbClr val="7030A0"/>
                    </a:solidFill>
                    <a:latin typeface="TH Sarabun New" pitchFamily="34" charset="-34"/>
                    <a:cs typeface="TH Sarabun New" pitchFamily="34" charset="-34"/>
                  </a:rPr>
                  <a:t>กลุ่มสาระการเรียนรู้สุขศึกษาและพลศึกษา</a:t>
                </a:r>
                <a:endParaRPr lang="en-US" sz="1600" b="1" dirty="0">
                  <a:solidFill>
                    <a:srgbClr val="7030A0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42" name="มนมุมสี่เหลี่ยมผืนผ้าด้านทแยงมุม 14"/>
            <p:cNvSpPr/>
            <p:nvPr/>
          </p:nvSpPr>
          <p:spPr>
            <a:xfrm>
              <a:off x="-252538" y="0"/>
              <a:ext cx="2304260" cy="6388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9573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  <a:effectLst/>
          </p:spPr>
          <p:txBody>
            <a:bodyPr vert="horz" wrap="square" lIns="91440" tIns="45720" rIns="91440" bIns="45720" anchor="ctr" anchorCtr="0" compatLnSpc="1"/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400" b="1" i="0" u="none" strike="noStrike" kern="1200" cap="none" spc="0" baseline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3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4052" y="159160"/>
              <a:ext cx="1311414" cy="3826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0" y="6165304"/>
            <a:ext cx="9144000" cy="71367"/>
            <a:chOff x="0" y="6165304"/>
            <a:chExt cx="9144000" cy="7136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165304"/>
              <a:ext cx="9143999" cy="0"/>
            </a:xfrm>
            <a:prstGeom prst="line">
              <a:avLst/>
            </a:prstGeom>
            <a:ln w="57150">
              <a:solidFill>
                <a:srgbClr val="604A7B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213478"/>
              <a:ext cx="9144000" cy="23193"/>
            </a:xfrm>
            <a:prstGeom prst="line">
              <a:avLst/>
            </a:prstGeom>
            <a:ln w="19050">
              <a:solidFill>
                <a:srgbClr val="604A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24">
            <a:hlinkClick r:id="rId4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07643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หลักสูตรวิชาสุขศึกษา</a:t>
            </a:r>
          </a:p>
        </p:txBody>
      </p:sp>
      <p:sp>
        <p:nvSpPr>
          <p:cNvPr id="74" name="TextBox 24">
            <a:hlinkClick r:id="rId5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414988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แผนการจัดการเรียนรู้</a:t>
            </a:r>
          </a:p>
        </p:txBody>
      </p:sp>
      <p:sp>
        <p:nvSpPr>
          <p:cNvPr id="75" name="TextBox 24">
            <a:hlinkClick r:id="rId6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75354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_PowerPoint_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ประกอบการสอน</a:t>
            </a:r>
          </a:p>
        </p:txBody>
      </p:sp>
      <p:sp>
        <p:nvSpPr>
          <p:cNvPr id="76" name="TextBox 24">
            <a:hlinkClick r:id="rId7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3140968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_Clip</a:t>
            </a:r>
            <a:endParaRPr lang="th-TH" sz="1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7" name="TextBox 24">
            <a:hlinkClick r:id="rId8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3487003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๕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ใบงาน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เฉลย</a:t>
            </a:r>
          </a:p>
        </p:txBody>
      </p:sp>
      <p:sp>
        <p:nvSpPr>
          <p:cNvPr id="78" name="TextBox 24">
            <a:hlinkClick r:id="rId9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384224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๖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ข้อสอบประจำหน่วย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เฉลย</a:t>
            </a:r>
          </a:p>
        </p:txBody>
      </p:sp>
      <p:sp>
        <p:nvSpPr>
          <p:cNvPr id="79" name="TextBox 24">
            <a:hlinkClick r:id="rId10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21807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การวัดและประเมินผล</a:t>
            </a:r>
          </a:p>
        </p:txBody>
      </p:sp>
      <p:sp>
        <p:nvSpPr>
          <p:cNvPr id="80" name="TextBox 24">
            <a:hlinkClick r:id="rId11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602614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๘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เสริมสาระ</a:t>
            </a:r>
          </a:p>
        </p:txBody>
      </p:sp>
      <p:pic>
        <p:nvPicPr>
          <p:cNvPr id="45" name="Picture 2" descr="C:\Users\TSM3-A_Taksaporn\Desktop\pic สุขศึกษา ม.4-6.jp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65337" y="1760561"/>
            <a:ext cx="6458459" cy="4272508"/>
          </a:xfrm>
          <a:prstGeom prst="roundRect">
            <a:avLst>
              <a:gd name="adj" fmla="val 253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49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4894355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24">
            <a:hlinkClick r:id="rId13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97192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สื่อเสริมการเรียนรู้</a:t>
            </a:r>
          </a:p>
        </p:txBody>
      </p:sp>
      <p:sp>
        <p:nvSpPr>
          <p:cNvPr id="63" name="สี่เหลี่ยมผืนผ้า 28">
            <a:hlinkClick r:id="rId14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39206" y="1335490"/>
            <a:ext cx="117839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</a:t>
            </a:r>
          </a:p>
        </p:txBody>
      </p:sp>
      <p:sp>
        <p:nvSpPr>
          <p:cNvPr id="64" name="สี่เหลี่ยมผืนผ้า 29">
            <a:hlinkClick r:id="rId15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1419774" y="1335490"/>
            <a:ext cx="1226954" cy="293310"/>
          </a:xfrm>
          <a:prstGeom prst="rect">
            <a:avLst/>
          </a:prstGeom>
          <a:solidFill>
            <a:schemeClr val="accent6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๒</a:t>
            </a:r>
          </a:p>
        </p:txBody>
      </p:sp>
      <p:sp>
        <p:nvSpPr>
          <p:cNvPr id="65" name="สี่เหลี่ยมผืนผ้า 30">
            <a:hlinkClick r:id="rId16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647034" y="1335490"/>
            <a:ext cx="125454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๓</a:t>
            </a:r>
          </a:p>
        </p:txBody>
      </p:sp>
      <p:sp>
        <p:nvSpPr>
          <p:cNvPr id="66" name="สี่เหลี่ยมผืนผ้า 31">
            <a:hlinkClick r:id="rId17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904602" y="1335490"/>
            <a:ext cx="126607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๔</a:t>
            </a:r>
          </a:p>
        </p:txBody>
      </p:sp>
      <p:sp>
        <p:nvSpPr>
          <p:cNvPr id="67" name="สี่เหลี่ยมผืนผ้า 32">
            <a:hlinkClick r:id="rId18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175355" y="1335490"/>
            <a:ext cx="121996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๕</a:t>
            </a:r>
          </a:p>
        </p:txBody>
      </p:sp>
      <p:sp>
        <p:nvSpPr>
          <p:cNvPr id="72" name="สี่เหลี่ยมผืนผ้า 33">
            <a:hlinkClick r:id="rId19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6393800" y="1335490"/>
            <a:ext cx="1235619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๖</a:t>
            </a:r>
          </a:p>
        </p:txBody>
      </p:sp>
      <p:sp>
        <p:nvSpPr>
          <p:cNvPr id="81" name="สี่เหลี่ยมผืนผ้า 34">
            <a:hlinkClick r:id="rId20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7631856" y="1332076"/>
            <a:ext cx="1266045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๗</a:t>
            </a:r>
          </a:p>
        </p:txBody>
      </p:sp>
      <p:sp>
        <p:nvSpPr>
          <p:cNvPr id="82" name="สี่เหลี่ยมผืนผ้า 28"/>
          <p:cNvSpPr/>
          <p:nvPr/>
        </p:nvSpPr>
        <p:spPr>
          <a:xfrm>
            <a:off x="0" y="1335490"/>
            <a:ext cx="239205" cy="28953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3" name="สี่เหลี่ยมผืนผ้า 28"/>
          <p:cNvSpPr/>
          <p:nvPr/>
        </p:nvSpPr>
        <p:spPr>
          <a:xfrm>
            <a:off x="8885745" y="1331710"/>
            <a:ext cx="248730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7362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6182437"/>
            <a:ext cx="9144000" cy="5276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490006" y="849009"/>
            <a:ext cx="7756840" cy="440969"/>
          </a:xfrm>
          <a:prstGeom prst="rect">
            <a:avLst/>
          </a:prstGeom>
          <a:solidFill>
            <a:srgbClr val="FDE6FE"/>
          </a:solidFill>
          <a:ln w="3175">
            <a:solidFill>
              <a:srgbClr val="FF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64129" y="436413"/>
            <a:ext cx="3598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หลักการตรวจสุขภาพที่จำเป็นต้องทราบ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0006" y="889869"/>
            <a:ext cx="76964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พื่อที่จะสามารถนำไปประยุกต์ใช้ในการวางแผนดูแลสุขภาพทั้งของตนเองและบุคคลในครอบครัวได้อย่างเหมาะสม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51039" y="1571783"/>
            <a:ext cx="35209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FF33CC"/>
                </a:solidFill>
                <a:latin typeface="TH Sarabun New" pitchFamily="34" charset="-34"/>
                <a:cs typeface="TH Sarabun New" pitchFamily="34" charset="-34"/>
              </a:rPr>
              <a:t>อายุที่เหมาะสมสำหรับการตรวจสุขภาพ</a:t>
            </a:r>
            <a:endParaRPr lang="th-TH" sz="2000" dirty="0">
              <a:solidFill>
                <a:srgbClr val="FF33CC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97130" y="1615588"/>
            <a:ext cx="255366" cy="255366"/>
          </a:xfrm>
          <a:prstGeom prst="ellipse">
            <a:avLst/>
          </a:prstGeom>
          <a:solidFill>
            <a:srgbClr val="FD9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772410" y="1554531"/>
            <a:ext cx="404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03017" y="2131774"/>
            <a:ext cx="7184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เริ่มตั้งแต่แรกเกิด ซึ่งหลังคลอดแพทย์จะนัดให้ผู้ปกครองนำเด็กมาตรวจสุขภาพ ชั่งน้ำหนัก วัดส่วนสูง วัดรอบศีรษะ และฉีดวัคซีนป้องกันโรค</a:t>
            </a:r>
          </a:p>
        </p:txBody>
      </p:sp>
      <p:pic>
        <p:nvPicPr>
          <p:cNvPr id="6146" name="Picture 2" descr="C:\Users\TSM3-A_Taksaporn\Desktop\Healthcare-infography\39375-O27XNC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3162" y="4035685"/>
            <a:ext cx="2639238" cy="26103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079617" y="2750049"/>
            <a:ext cx="615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ผู้ใหญ่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28634" y="2788103"/>
            <a:ext cx="6390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สำหรับผู้ใหญ่ที่แข็งแรงไม่มีโรคทางกรรมพันธุ์ในครอบครัว อาจเริ่มต้นตรวจเมื่ออายุ ๓๕ ปี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730165" y="3153163"/>
            <a:ext cx="7068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หากเป็นคนอ้วนที่ครอบครัวมีประวัติการป่วยด้วยโรคเบาหวาน ประวัติโรคหลอดเลือดหัวใจ โรคไขมันในเลือดสูง หรือมีประวัติการเจ็บป่วยบ่อยๆ อาจเริ่มต้นการตรวจที่อายุน้อยกว่านี้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79617" y="3943837"/>
            <a:ext cx="5459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การตรวจสุขภาพนั้นนอกจากจะขึ้นอยู่กับอายุแล้ว ยังขึ้นอยู่กับปัจจัยความเสี่ยงของแต่ละบุคคล หากต้องการที่จะตรวจสุขภาพเบื้องต้น ควรปรึกษาแพทย์ผู้เชี่ยวชาญ เพื่อทำการเลือกโปรแกรมตรวจสุขภาพที่เหมาะสมกับตนเอง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82109" y="2106587"/>
            <a:ext cx="442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เด็ก</a:t>
            </a:r>
          </a:p>
        </p:txBody>
      </p:sp>
      <p:sp>
        <p:nvSpPr>
          <p:cNvPr id="26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7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" descr="K:\TSM 3-A\Logo Aksorn\Aksorn Charoen Tat_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916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1054559" y="4950523"/>
            <a:ext cx="7297752" cy="1340607"/>
          </a:xfrm>
          <a:prstGeom prst="rect">
            <a:avLst/>
          </a:prstGeom>
          <a:solidFill>
            <a:srgbClr val="CEF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Rectangle 50"/>
          <p:cNvSpPr/>
          <p:nvPr/>
        </p:nvSpPr>
        <p:spPr>
          <a:xfrm>
            <a:off x="1054163" y="4528236"/>
            <a:ext cx="7298148" cy="412564"/>
          </a:xfrm>
          <a:prstGeom prst="rect">
            <a:avLst/>
          </a:prstGeom>
          <a:solidFill>
            <a:srgbClr val="CEF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Rectangle 34"/>
          <p:cNvSpPr/>
          <p:nvPr/>
        </p:nvSpPr>
        <p:spPr>
          <a:xfrm>
            <a:off x="1054163" y="3687669"/>
            <a:ext cx="7298148" cy="412564"/>
          </a:xfrm>
          <a:prstGeom prst="rect">
            <a:avLst/>
          </a:prstGeom>
          <a:solidFill>
            <a:srgbClr val="CEF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Rectangle 30"/>
          <p:cNvSpPr/>
          <p:nvPr/>
        </p:nvSpPr>
        <p:spPr>
          <a:xfrm>
            <a:off x="1054163" y="3090688"/>
            <a:ext cx="7298148" cy="592726"/>
          </a:xfrm>
          <a:prstGeom prst="rect">
            <a:avLst/>
          </a:prstGeom>
          <a:solidFill>
            <a:srgbClr val="CEF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928208" y="541132"/>
            <a:ext cx="3699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FF33CC"/>
                </a:solidFill>
                <a:latin typeface="TH Sarabun New" pitchFamily="34" charset="-34"/>
                <a:cs typeface="TH Sarabun New" pitchFamily="34" charset="-34"/>
              </a:rPr>
              <a:t>การตรวจสุขภาพร่างกายและข้อบ่งชี้ในการตรวจ</a:t>
            </a:r>
          </a:p>
        </p:txBody>
      </p:sp>
      <p:sp>
        <p:nvSpPr>
          <p:cNvPr id="14" name="Oval 13"/>
          <p:cNvSpPr/>
          <p:nvPr/>
        </p:nvSpPr>
        <p:spPr>
          <a:xfrm>
            <a:off x="674298" y="596812"/>
            <a:ext cx="255366" cy="255366"/>
          </a:xfrm>
          <a:prstGeom prst="ellipse">
            <a:avLst/>
          </a:prstGeom>
          <a:solidFill>
            <a:srgbClr val="FD9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657529" y="543706"/>
            <a:ext cx="404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pic>
        <p:nvPicPr>
          <p:cNvPr id="6146" name="Picture 2" descr="C:\Users\TSM3-A_Taksaporn\Desktop\Healthcare-infography\39375-O27XNC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3077" y="5550158"/>
            <a:ext cx="1258909" cy="11641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9188" y="886650"/>
            <a:ext cx="7462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การตรวจสุขภาพร่างกายแต่ละประเภทนั้น มีข้อบ่งชี้ในการตรวจที่แตกต่างกัน ขึ้นอยู่กับความเสี่ยงต่อการเกิดปัญหาสุขภาพ ซึ่งจะแตกต่างกันออกไปตามเพศและวัย</a:t>
            </a:r>
          </a:p>
        </p:txBody>
      </p:sp>
      <p:sp>
        <p:nvSpPr>
          <p:cNvPr id="4" name="Rectangle 3"/>
          <p:cNvSpPr/>
          <p:nvPr/>
        </p:nvSpPr>
        <p:spPr>
          <a:xfrm>
            <a:off x="948713" y="1617367"/>
            <a:ext cx="50679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ตัวอย่าง</a:t>
            </a:r>
            <a:r>
              <a:rPr lang="en-US" sz="2000" b="1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…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แนวทางในการตรวจสุขภาพร่างกายและข้อบ่งชี้ในการตรวจ</a:t>
            </a:r>
          </a:p>
        </p:txBody>
      </p:sp>
      <p:sp>
        <p:nvSpPr>
          <p:cNvPr id="5" name="Round Same Side Corner Rectangle 4"/>
          <p:cNvSpPr/>
          <p:nvPr/>
        </p:nvSpPr>
        <p:spPr>
          <a:xfrm>
            <a:off x="1054162" y="2059761"/>
            <a:ext cx="7298149" cy="381000"/>
          </a:xfrm>
          <a:prstGeom prst="round2SameRect">
            <a:avLst/>
          </a:prstGeom>
          <a:solidFill>
            <a:srgbClr val="85E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1054163" y="2457662"/>
            <a:ext cx="7298148" cy="619934"/>
          </a:xfrm>
          <a:prstGeom prst="rect">
            <a:avLst/>
          </a:prstGeom>
          <a:solidFill>
            <a:srgbClr val="CEF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1499106" y="2102287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รายการตรวจ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877786" y="2103618"/>
            <a:ext cx="6126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วิธีตรวจ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374530" y="2104949"/>
            <a:ext cx="1204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ข้อบ่งชี้ในการตรวจ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90340" y="2540526"/>
            <a:ext cx="12987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การวัดความดันโลหิต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999911" y="2541857"/>
            <a:ext cx="9412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ความดันโลหิต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93310" y="2492820"/>
            <a:ext cx="2759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๑๘-๓๕ ปี ให้วัดทุก ๒ ปี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มากกว่า ๓๕ ปี ให้วัดทุกปี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83720" y="3155416"/>
            <a:ext cx="17990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การตรวจเต้านม มะเร็งเต้านม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993291" y="3156747"/>
            <a:ext cx="15760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การตรวจเต้านมโดยแพทย์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91960" y="3098638"/>
            <a:ext cx="220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๒๐-๔๐ ปี ให้ตรวจทุก ๓ ปี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มากกว่า ๔๐ ปี ให้ตรวจทุกปี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077100" y="3736495"/>
            <a:ext cx="17990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การวัดสายตา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986671" y="3737826"/>
            <a:ext cx="697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วัดสายตา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593965" y="3742650"/>
            <a:ext cx="25752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ผู้ที่มีอายุมากกว่า ๔</a:t>
            </a:r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o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 ปี ให้ตรวจทุกปี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054163" y="4105502"/>
            <a:ext cx="7298148" cy="412564"/>
          </a:xfrm>
          <a:prstGeom prst="rect">
            <a:avLst/>
          </a:prstGeom>
          <a:solidFill>
            <a:srgbClr val="CEF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>
            <a:off x="2970225" y="2059761"/>
            <a:ext cx="0" cy="42313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79579" y="2059761"/>
            <a:ext cx="0" cy="4245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089063" y="4157878"/>
            <a:ext cx="17990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การตรวจปัสสาวะ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981382" y="4159209"/>
            <a:ext cx="11352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การตรวจปัสสาวะ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88677" y="4164033"/>
            <a:ext cx="220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ตรวจปัสสาวะทุกครั้งทุกวัย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07646" y="4588563"/>
            <a:ext cx="17990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โรคเบาหวาน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982713" y="4589894"/>
            <a:ext cx="1282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ระดับน้ำตาลในเลือด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590008" y="4586092"/>
            <a:ext cx="220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ผู้ที่เสี่ยงต่อโรคเบาหวาน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100689" y="5011669"/>
            <a:ext cx="4667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หัวใจ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982659" y="4984944"/>
            <a:ext cx="24228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ตรวจหาระดับน้ำตาลในเลือด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ตรวจคลื่นไฟฟ้าหัวใจ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เอกซเรย์ ปอดและหัวใจ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การตรวจโดยการวิ่งสายพาน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Cardiac Enzyme</a:t>
            </a:r>
            <a:endParaRPr lang="th-TH" sz="16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144" name="Rectangle 6143"/>
          <p:cNvSpPr/>
          <p:nvPr/>
        </p:nvSpPr>
        <p:spPr>
          <a:xfrm>
            <a:off x="5590116" y="4984944"/>
            <a:ext cx="2951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ควรจะทำในกลุ่มเสี่ยงต่อการเกิดโรคหัวใจ</a:t>
            </a:r>
          </a:p>
        </p:txBody>
      </p:sp>
      <p:sp>
        <p:nvSpPr>
          <p:cNvPr id="46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47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2" descr="K:\TSM 3-A\Logo Aksorn\Aksorn Charoen Tat_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4036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71251" y="1936897"/>
            <a:ext cx="612668" cy="3376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1392254" y="1936897"/>
            <a:ext cx="3257621" cy="337608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5" name="Rectangle 54"/>
          <p:cNvSpPr/>
          <p:nvPr/>
        </p:nvSpPr>
        <p:spPr>
          <a:xfrm>
            <a:off x="928208" y="711476"/>
            <a:ext cx="22245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FF33CC"/>
                </a:solidFill>
                <a:latin typeface="TH Sarabun New" pitchFamily="34" charset="-34"/>
                <a:cs typeface="TH Sarabun New" pitchFamily="34" charset="-34"/>
              </a:rPr>
              <a:t>การตรวจอนามัยโรงเรียน</a:t>
            </a:r>
          </a:p>
        </p:txBody>
      </p:sp>
      <p:sp>
        <p:nvSpPr>
          <p:cNvPr id="57" name="Oval 56"/>
          <p:cNvSpPr/>
          <p:nvPr/>
        </p:nvSpPr>
        <p:spPr>
          <a:xfrm>
            <a:off x="674298" y="767156"/>
            <a:ext cx="255366" cy="255366"/>
          </a:xfrm>
          <a:prstGeom prst="ellipse">
            <a:avLst/>
          </a:prstGeom>
          <a:solidFill>
            <a:srgbClr val="FD9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9" name="TextBox 58"/>
          <p:cNvSpPr txBox="1"/>
          <p:nvPr/>
        </p:nvSpPr>
        <p:spPr>
          <a:xfrm>
            <a:off x="657529" y="704525"/>
            <a:ext cx="404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3" name="Rectangle 2"/>
          <p:cNvSpPr/>
          <p:nvPr/>
        </p:nvSpPr>
        <p:spPr>
          <a:xfrm>
            <a:off x="674298" y="1452696"/>
            <a:ext cx="3631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การตรวจสุขภาพด้วยตนเองเพื่อการมีสุขภาพอนามัยที่ดี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757" y="2312607"/>
            <a:ext cx="3874228" cy="243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964" y="2312607"/>
            <a:ext cx="3885600" cy="243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1251" y="1952800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ท่าที่ ๑</a:t>
            </a:r>
          </a:p>
        </p:txBody>
      </p:sp>
      <p:sp>
        <p:nvSpPr>
          <p:cNvPr id="5" name="Rectangle 4"/>
          <p:cNvSpPr/>
          <p:nvPr/>
        </p:nvSpPr>
        <p:spPr>
          <a:xfrm>
            <a:off x="1343844" y="1969690"/>
            <a:ext cx="3344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ยื่นมือไปข้างหน้าให้สุดแขนทั้งสองข้าง คว่ำมือกางนิ้ว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47608" y="1934196"/>
            <a:ext cx="3265956" cy="337608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ectangle 23"/>
          <p:cNvSpPr/>
          <p:nvPr/>
        </p:nvSpPr>
        <p:spPr>
          <a:xfrm>
            <a:off x="4784500" y="1943275"/>
            <a:ext cx="612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ท่าที่ 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๑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11685" y="1960165"/>
            <a:ext cx="2558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เหมือนท่าที่ ๑ แต่หงายมือ กางนิ้วออก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734939" y="1934196"/>
            <a:ext cx="612668" cy="3376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Rectangle 27"/>
          <p:cNvSpPr/>
          <p:nvPr/>
        </p:nvSpPr>
        <p:spPr>
          <a:xfrm>
            <a:off x="4734049" y="1952550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ท่าที่ ๒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74757" y="4793051"/>
            <a:ext cx="3875118" cy="584055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763741" y="4780389"/>
            <a:ext cx="3981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สังเกตความสะอาด ความพิการ ความผิดปกติแผล ผื่น ตุ่มต่างๆ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บริเวณ แขน มือ นิ้วมือ ง่ามมือ เล็บ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745065" y="4793051"/>
            <a:ext cx="3875118" cy="584055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Rectangle 33"/>
          <p:cNvSpPr/>
          <p:nvPr/>
        </p:nvSpPr>
        <p:spPr>
          <a:xfrm>
            <a:off x="4734049" y="4801655"/>
            <a:ext cx="3886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สังเกตสีของฝ่ามือว่าซีดหรือไม่ ส่วนอื่นๆ ให้ดูเหมือนท่าที่ ๑</a:t>
            </a:r>
          </a:p>
        </p:txBody>
      </p:sp>
      <p:sp>
        <p:nvSpPr>
          <p:cNvPr id="29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30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2" descr="K:\TSM 3-A\Logo Aksorn\Aksorn Charoen Tat_2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7763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6506" y="1413801"/>
            <a:ext cx="612668" cy="8771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1297509" y="1413801"/>
            <a:ext cx="3257621" cy="877117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686031" y="1667830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ท่าที่ ๓</a:t>
            </a:r>
          </a:p>
        </p:txBody>
      </p:sp>
      <p:sp>
        <p:nvSpPr>
          <p:cNvPr id="5" name="Rectangle 4"/>
          <p:cNvSpPr/>
          <p:nvPr/>
        </p:nvSpPr>
        <p:spPr>
          <a:xfrm>
            <a:off x="1277674" y="1560895"/>
            <a:ext cx="3344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นิ้วแตะเปลือกตาล่างเบาๆ ดึงลง กลอกตาขึ้นบนและลงล่าง แล้วกลอกไปทางซ้ายและขวา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52863" y="1411100"/>
            <a:ext cx="3265956" cy="879819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ectangle 23"/>
          <p:cNvSpPr/>
          <p:nvPr/>
        </p:nvSpPr>
        <p:spPr>
          <a:xfrm>
            <a:off x="4689755" y="1420180"/>
            <a:ext cx="612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ท่าที่ 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๑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69315" y="1437070"/>
            <a:ext cx="34112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ปลดกระดุมเสื้อออก ๑-๒ เม็ด หันหน้าไปทางซ้าย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และขวาเล็กน้อยให้เห็นรอบๆ บริเวณคอด้านข้าง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ด้านหน้า และด้านหลัง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640194" y="1411100"/>
            <a:ext cx="612668" cy="8798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Rectangle 27"/>
          <p:cNvSpPr/>
          <p:nvPr/>
        </p:nvSpPr>
        <p:spPr>
          <a:xfrm>
            <a:off x="4639304" y="1667580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ท่าที่ ๔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80012" y="4831931"/>
            <a:ext cx="3875118" cy="584055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745196" y="4819269"/>
            <a:ext cx="3886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สังเกตลักษณะขอบตา ขนตา เยื่อบุเปลือกตา ลูกตา แก้วตา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ม่านตา หลังแขน และข้อศอก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50320" y="4831931"/>
            <a:ext cx="3875118" cy="584055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Rectangle 33"/>
          <p:cNvSpPr/>
          <p:nvPr/>
        </p:nvSpPr>
        <p:spPr>
          <a:xfrm>
            <a:off x="4639304" y="4811960"/>
            <a:ext cx="3886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สังเกตความสะอาด ความผิดปกติของผิวหนังบริเวณคอและ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หน้าอก สังเกตต่อมน้ำเหลืองและต่อมไทรอยด์ที่คอว่าโตหรือไม่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012" y="2320752"/>
            <a:ext cx="3875118" cy="246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0193" y="2320752"/>
            <a:ext cx="3878625" cy="246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2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" descr="K:\TSM 3-A\Logo Aksorn\Aksorn Charoen Tat_2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1910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259" y="2289220"/>
            <a:ext cx="3873148" cy="246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50378" y="1382269"/>
            <a:ext cx="612668" cy="8771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1171381" y="1382269"/>
            <a:ext cx="7378507" cy="877117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559903" y="1636298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ท่าที่ ๕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1546" y="1529363"/>
            <a:ext cx="7398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นักเรียนหญิงใช้มือขวาเปิดผมแล้วหันหน้าไปทางซ้าย นักเรียนชายหันหน้าไปทางซ้าย จากนั้นให้นักเรียนหญิงใช้มือซ้ายเปิดผม แล้วหันหน้าไปทางขวา นักเรียนชายหันหน้าไปทางขวา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3884" y="4779133"/>
            <a:ext cx="7996004" cy="584055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704131" y="4755838"/>
            <a:ext cx="7845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สังเกตความสะอาดของผม ลักษณะของเส้นผมว่าขาด แตก แห้ง มีเหา มีแผลหรือผมร่วงหรือไม่ สังเกตใบหู ผิวหนังความสะอาด   ในช่องหู มีของเหลวไหลออกมาหรือไม่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2670" y="2289220"/>
            <a:ext cx="4087218" cy="246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15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 descr="K:\TSM 3-A\Logo Aksorn\Aksorn Charoen Tat_2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7573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6506" y="826937"/>
            <a:ext cx="612668" cy="8771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1297509" y="826937"/>
            <a:ext cx="3257621" cy="877117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686031" y="1080966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ท่าที่ ๖</a:t>
            </a:r>
          </a:p>
        </p:txBody>
      </p:sp>
      <p:sp>
        <p:nvSpPr>
          <p:cNvPr id="5" name="Rectangle 4"/>
          <p:cNvSpPr/>
          <p:nvPr/>
        </p:nvSpPr>
        <p:spPr>
          <a:xfrm>
            <a:off x="1360799" y="1080906"/>
            <a:ext cx="2641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กัดฟัน และยิ้มกว้างให้เห็นเหงือกเต็มที่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52863" y="824236"/>
            <a:ext cx="3265956" cy="879819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ectangle 23"/>
          <p:cNvSpPr/>
          <p:nvPr/>
        </p:nvSpPr>
        <p:spPr>
          <a:xfrm>
            <a:off x="4689755" y="833316"/>
            <a:ext cx="612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ท่าที่ 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๑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04940" y="980831"/>
            <a:ext cx="3411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อ้าปากกว้าง สังเกตฟันผุและจำนวนซี่ที่ผุ แลบลิ้น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ให้ยาวที่สุด เงยหน้าเล็กน้อยและร้อง “อา”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640194" y="824236"/>
            <a:ext cx="612668" cy="8798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Rectangle 27"/>
          <p:cNvSpPr/>
          <p:nvPr/>
        </p:nvSpPr>
        <p:spPr>
          <a:xfrm>
            <a:off x="4639304" y="1080716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ท่าที่ ๗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80012" y="4851148"/>
            <a:ext cx="3875118" cy="1180358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745196" y="4859752"/>
            <a:ext cx="38861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สังเกตสีริมฝีปาก ซีด แห้ง แตก แผลที่มุมปาก ตรวจหาฟันผุ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บริเวณฟันหน้า เหงือกและรอยต่อระหว่างเหงือกกับฟัน ให้สังเกตผิวหนังทั่วบริเวณหน้าด้วย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50320" y="4851148"/>
            <a:ext cx="3875118" cy="1180358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Rectangle 33"/>
          <p:cNvSpPr/>
          <p:nvPr/>
        </p:nvSpPr>
        <p:spPr>
          <a:xfrm>
            <a:off x="4618037" y="4873709"/>
            <a:ext cx="3983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สังเกตลิ้นเพื่อดูความผิดปกติ เช่น ซีด ฝ้าขาวแตก อักเสบ ดูจมูกภายนอกและในรูจมูกว่า ดูเยื่อบุปาก เหงือก ฟันส่วนใน เพดานช่องคอ ต่อมทอนซิล จากนั้นให้หุบปากกลืนน้ำลายเพื่อตรวจดูความผิดปกติของต่อมไทรอยด์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1330" y="1744125"/>
            <a:ext cx="3887489" cy="307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031" y="1746239"/>
            <a:ext cx="3876736" cy="3059939"/>
          </a:xfrm>
          <a:prstGeom prst="rect">
            <a:avLst/>
          </a:prstGeom>
        </p:spPr>
      </p:pic>
      <p:sp>
        <p:nvSpPr>
          <p:cNvPr id="21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2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" descr="K:\TSM 3-A\Logo Aksorn\Aksorn Charoen Tat_2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295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0378" y="1035417"/>
            <a:ext cx="612668" cy="8771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1171381" y="1035417"/>
            <a:ext cx="7378507" cy="877117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546255" y="1289446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ท่าที่ ๘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3445" y="1171878"/>
            <a:ext cx="7398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นักเรียนหญิงให้แยกเท้าทั้งสองห่างกัน ๑ ฟุต มือทั้งสองจับกระโปรง ดึงขึ้นเหนือเข่า ส่วนนักเรียนชายแยกเท้าออกจากกัน จากนั้นให้นักเรียนหญิงและชาย ซึ่งอยู่ในท่าที่ ๘ หันหลังกลับและเดินช้าๆ ไปข้างหน้า ๔-๕ ก้าว แล้วเดินกลับมาหาผู้ตรวจ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3884" y="5320320"/>
            <a:ext cx="7996004" cy="584055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704131" y="5445887"/>
            <a:ext cx="4558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สังเกตเข่า หน้าแข้ง น่อง ลักษณะกระดูก ผิวหนัง และท่าทางการเดิน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9555" y="1944433"/>
            <a:ext cx="2897603" cy="334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9682" y="1955066"/>
            <a:ext cx="2861196" cy="333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15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 descr="K:\TSM 3-A\Logo Aksorn\Aksorn Charoen Tat_2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12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32262" y="726953"/>
            <a:ext cx="8611738" cy="392729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522614" y="718715"/>
            <a:ext cx="3433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การวิเคราะห์ข้อมูลที่ได้จากการประเมิน</a:t>
            </a: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261" y="1306031"/>
            <a:ext cx="81651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จากการประเมินสภาวะสุขภาพทั้งหมด ทำให้ได้รับทราบข้อมูลทางสุขภาพของตนเองรวมถึงสมาชิกในครอบครัว ซึ่งจะต้องนำข้อมูลนั้นมาวิเคราะห์ว่ามีปัญหาสุขภาพหรือไม่ ปัญหานั้นมีลักษณะเป็นเช่นไร และมีแนวทางหรือวิธีการใดบ้างในการแก้ไขปัญหา เพื่อจะได้วางแผนในการแก้ไขปัญหาสุขภาพที่เกิดขึ้นได้อย่างถูกต้อง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7587" y="3531618"/>
            <a:ext cx="2726688" cy="28691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2083" y="2240690"/>
            <a:ext cx="83313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ทางในการแก้ปัญหาสุขภาพทั้งของตนเองและสมาชิกในครอบครัวจะแตกต่างกันออกไปตามสถานการณ์ที่เกิดขึ้น ซึ่งเมื่อพบหรือวิเคราะห์ได้แล้วว่าปัญหาเกิดจากอะไร ก็จะสามารถที่จะแก้ไขปัญหาในด้านต่างๆ ได้ตรงประเด็น มีความถูกต้อง และสามารถดำเนินการแก้ปัญหาให้สำเร็จลุล่วงไปได้ด้วยดี</a:t>
            </a:r>
          </a:p>
        </p:txBody>
      </p:sp>
      <p:sp>
        <p:nvSpPr>
          <p:cNvPr id="11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12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2" descr="K:\TSM 3-A\Logo Aksorn\Aksorn Charoen Tat_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35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896501" y="5267147"/>
            <a:ext cx="7637898" cy="931382"/>
          </a:xfrm>
          <a:prstGeom prst="roundRect">
            <a:avLst>
              <a:gd name="adj" fmla="val 1224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ounded Rectangle 21"/>
          <p:cNvSpPr/>
          <p:nvPr/>
        </p:nvSpPr>
        <p:spPr>
          <a:xfrm>
            <a:off x="896501" y="3705253"/>
            <a:ext cx="7637898" cy="931382"/>
          </a:xfrm>
          <a:prstGeom prst="roundRect">
            <a:avLst>
              <a:gd name="adj" fmla="val 1224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896501" y="2483463"/>
            <a:ext cx="7637898" cy="646331"/>
          </a:xfrm>
          <a:prstGeom prst="roundRect">
            <a:avLst>
              <a:gd name="adj" fmla="val 1224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ounded Rectangle 4"/>
          <p:cNvSpPr/>
          <p:nvPr/>
        </p:nvSpPr>
        <p:spPr>
          <a:xfrm>
            <a:off x="896501" y="2134281"/>
            <a:ext cx="1463862" cy="318760"/>
          </a:xfrm>
          <a:prstGeom prst="roundRect">
            <a:avLst/>
          </a:prstGeom>
          <a:solidFill>
            <a:srgbClr val="FF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522614" y="640979"/>
            <a:ext cx="8611738" cy="392729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523599" y="632741"/>
            <a:ext cx="5227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การวางแผนหรือกำหนดวิธีการเพื่อแก้ปัญหาสุขภาพที่ปรากฏ</a:t>
            </a: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0074" y="1206719"/>
            <a:ext cx="8198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การดำเนินการแก้ไขปัญหาสุขภาพนั้น กลวิธีที่เหมาะสมที่ควรนำมาใช้ในการวางแผนดูแลสุขภาพของตนเองและบุคคลในครอบครัวอาจต้องนำเทคนิควิธีการควบคุมพฤติกรรมมาปรับใช้ด้วย ประกอบด้วย</a:t>
            </a:r>
          </a:p>
        </p:txBody>
      </p:sp>
      <p:sp>
        <p:nvSpPr>
          <p:cNvPr id="3" name="Rectangle 2"/>
          <p:cNvSpPr/>
          <p:nvPr/>
        </p:nvSpPr>
        <p:spPr>
          <a:xfrm>
            <a:off x="972701" y="2134281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solidFill>
                  <a:srgbClr val="FF0066"/>
                </a:solidFill>
                <a:latin typeface="TH Sarabun New" pitchFamily="34" charset="-34"/>
                <a:cs typeface="TH Sarabun New" pitchFamily="34" charset="-34"/>
              </a:rPr>
              <a:t>การเตือนความจำ </a:t>
            </a:r>
            <a:endParaRPr lang="th-TH" sz="1800" dirty="0">
              <a:solidFill>
                <a:srgbClr val="FF0066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2701" y="2512038"/>
            <a:ext cx="7561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เป็นวิธีการสร้างแรงกระตุ้นให้บุคคลปฏิบัติตนทางด้านพฤติกรรมสุขภาพ เช่น การบอกเตือน จดหมายเตือน โทรศัพท์เตือน  ส่งข้อความเตือน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00039" y="3348393"/>
            <a:ext cx="1463862" cy="318760"/>
          </a:xfrm>
          <a:prstGeom prst="roundRect">
            <a:avLst/>
          </a:prstGeom>
          <a:solidFill>
            <a:srgbClr val="FF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920582" y="3356344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solidFill>
                  <a:srgbClr val="FF0066"/>
                </a:solidFill>
                <a:latin typeface="TH Sarabun New" pitchFamily="34" charset="-34"/>
                <a:cs typeface="TH Sarabun New" pitchFamily="34" charset="-34"/>
              </a:rPr>
              <a:t>การให้คำมั่นสัญญา</a:t>
            </a:r>
            <a:endParaRPr lang="th-TH" sz="1800" dirty="0">
              <a:solidFill>
                <a:srgbClr val="FF0066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4994" y="3884998"/>
            <a:ext cx="7609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เป็นการให้คำมั่นสัญญาระหว่างบุคคลกับสมาชิกภายในครอบครัว โดยบุคคลที่ต้องการจะเปลี่ยนแปลงพฤติกรรมสุขภาพจะต้องวางเป้าหมายการปฏิบัติเอง รวมถึงลงมือปฏิบัติและควบคุมพฤติกรรมของตนเองให้เป็นไปตามแผน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09320" y="4904925"/>
            <a:ext cx="1604631" cy="318760"/>
          </a:xfrm>
          <a:prstGeom prst="roundRect">
            <a:avLst/>
          </a:prstGeom>
          <a:solidFill>
            <a:srgbClr val="FF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906011" y="4889023"/>
            <a:ext cx="158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solidFill>
                  <a:srgbClr val="FF0066"/>
                </a:solidFill>
                <a:latin typeface="TH Sarabun New" pitchFamily="34" charset="-34"/>
                <a:cs typeface="TH Sarabun New" pitchFamily="34" charset="-34"/>
              </a:rPr>
              <a:t>การนำสู่พฤติกรรมใหม่</a:t>
            </a:r>
            <a:endParaRPr lang="th-TH" sz="1800" dirty="0">
              <a:solidFill>
                <a:srgbClr val="FF0066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4275" y="5430170"/>
            <a:ext cx="7824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เป็นวิธีการวางแนวทางพฤติกรรมที่มุ่งให้บุคคลปฏิบัติให้สอดคล้องกับนิสัย ขนบธรรมเนียมประเพณี และการปฏิบัติในชีวิตประจำวัน ซึ่งหากทำเป็นประจำก็จะทำให้เกิดความเคยชิน จนกลายเป็นนิสัยได้ในที่สุด</a:t>
            </a:r>
          </a:p>
        </p:txBody>
      </p:sp>
      <p:sp>
        <p:nvSpPr>
          <p:cNvPr id="25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6" name="รูปภาพ 11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" descr="K:\TSM 3-A\Logo Aksorn\Aksorn Charoen Tat_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7522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C:\Users\TSM3-A_Taksaporn\Desktop\Female-doctor\ddd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427157"/>
            <a:ext cx="3392060" cy="81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TSM3-A_Taksaporn\Desktop\Female-doctor\ddd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274840" y="5427157"/>
            <a:ext cx="3018176" cy="81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TSM3-A_Taksaporn\Desktop\Female-doctor\ddd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51816" y="5427157"/>
            <a:ext cx="3192184" cy="81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789626" y="2432030"/>
            <a:ext cx="7755792" cy="931382"/>
          </a:xfrm>
          <a:prstGeom prst="roundRect">
            <a:avLst>
              <a:gd name="adj" fmla="val 1224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789626" y="1072647"/>
            <a:ext cx="7755792" cy="736638"/>
          </a:xfrm>
          <a:prstGeom prst="roundRect">
            <a:avLst>
              <a:gd name="adj" fmla="val 1224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ounded Rectangle 4"/>
          <p:cNvSpPr/>
          <p:nvPr/>
        </p:nvSpPr>
        <p:spPr>
          <a:xfrm>
            <a:off x="789626" y="723465"/>
            <a:ext cx="1820820" cy="318760"/>
          </a:xfrm>
          <a:prstGeom prst="roundRect">
            <a:avLst/>
          </a:prstGeom>
          <a:solidFill>
            <a:srgbClr val="FF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865826" y="723465"/>
            <a:ext cx="1654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solidFill>
                  <a:srgbClr val="FF0066"/>
                </a:solidFill>
                <a:latin typeface="TH Sarabun New" pitchFamily="34" charset="-34"/>
                <a:cs typeface="TH Sarabun New" pitchFamily="34" charset="-34"/>
              </a:rPr>
              <a:t>การวางกรอบพฤติกรรม</a:t>
            </a:r>
            <a:endParaRPr lang="th-TH" sz="1800" dirty="0">
              <a:solidFill>
                <a:srgbClr val="FF0066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5825" y="1148928"/>
            <a:ext cx="7679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เป็นการให้รางวัล เมื่อบุคคลนั้นสามารถปฏิบัติพฤติกรรมที่พึงประสงค์ได้ เช่น การให้กำลังใจ การชมเชยเมื่อสมาชิกในครอบครัวออกกำลังกายตามแผนที่กำหนด หรือเมื่อสามารถควบคุมน้ำหนักได้ตามแผนที่วางไว้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93164" y="2075170"/>
            <a:ext cx="1463862" cy="318760"/>
          </a:xfrm>
          <a:prstGeom prst="roundRect">
            <a:avLst/>
          </a:prstGeom>
          <a:solidFill>
            <a:srgbClr val="FF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848211" y="2064655"/>
            <a:ext cx="1305165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solidFill>
                  <a:srgbClr val="FF0066"/>
                </a:solidFill>
                <a:latin typeface="TH Sarabun New" pitchFamily="34" charset="-34"/>
                <a:cs typeface="TH Sarabun New" pitchFamily="34" charset="-34"/>
              </a:rPr>
              <a:t>การควบคุมตนเอง</a:t>
            </a:r>
            <a:endParaRPr lang="th-TH" sz="1800" dirty="0">
              <a:solidFill>
                <a:srgbClr val="FF0066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5825" y="2611775"/>
            <a:ext cx="7679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เป็นวิธีการที่บุคคลศึกษาและรวบรวมข้อมูลที่เกี่ยวข้องกับพฤติกรรมของตนเอง เพื่อตั้งเป็นเกณฑ์ให้กระทำหรืองดเว้นการกระทำพฤติกรรมของตนเอง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8766" y="4116080"/>
            <a:ext cx="1430101" cy="2083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0184" y="4108145"/>
            <a:ext cx="1659147" cy="2083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257026" y="5898494"/>
            <a:ext cx="263420" cy="183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4036952" y="5871924"/>
            <a:ext cx="263420" cy="183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4636439" y="5835566"/>
            <a:ext cx="141033" cy="219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ectangle 22"/>
          <p:cNvSpPr/>
          <p:nvPr/>
        </p:nvSpPr>
        <p:spPr>
          <a:xfrm>
            <a:off x="8111486" y="5871028"/>
            <a:ext cx="263420" cy="183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6" name="รูปภาพ 1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" descr="K:\TSM 3-A\Logo Aksorn\Aksorn Charoen Tat_2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692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 flipV="1">
            <a:off x="3402768" y="1514012"/>
            <a:ext cx="5741234" cy="45719"/>
          </a:xfrm>
          <a:prstGeom prst="rect">
            <a:avLst/>
          </a:prstGeom>
          <a:solidFill>
            <a:srgbClr val="B3A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251520" y="5158211"/>
            <a:ext cx="8697946" cy="1223117"/>
          </a:xfrm>
          <a:prstGeom prst="roundRect">
            <a:avLst>
              <a:gd name="adj" fmla="val 10437"/>
            </a:avLst>
          </a:prstGeom>
          <a:ln w="19050">
            <a:solidFill>
              <a:srgbClr val="604A7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ชื่อเรื่องรอง 2"/>
          <p:cNvSpPr txBox="1">
            <a:spLocks/>
          </p:cNvSpPr>
          <p:nvPr/>
        </p:nvSpPr>
        <p:spPr bwMode="auto">
          <a:xfrm>
            <a:off x="2411760" y="856758"/>
            <a:ext cx="6388195" cy="55601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r" eaLnBrk="0" hangingPunct="0"/>
            <a:r>
              <a:rPr lang="th-TH" sz="4400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การวางแผนดูแลสุขภาพของตนเอง</a:t>
            </a:r>
          </a:p>
          <a:p>
            <a:pPr algn="r" eaLnBrk="0" hangingPunct="0"/>
            <a:r>
              <a:rPr lang="th-TH" sz="3200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และครอบครัว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5435932"/>
            <a:ext cx="9144000" cy="369332"/>
          </a:xfrm>
          <a:prstGeom prst="rect">
            <a:avLst/>
          </a:prstGeom>
          <a:solidFill>
            <a:srgbClr val="604A7B"/>
          </a:solidFill>
          <a:ln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8" name="กลุ่ม 7"/>
          <p:cNvGrpSpPr/>
          <p:nvPr/>
        </p:nvGrpSpPr>
        <p:grpSpPr>
          <a:xfrm>
            <a:off x="601680" y="5466710"/>
            <a:ext cx="7714736" cy="914618"/>
            <a:chOff x="601680" y="5687622"/>
            <a:chExt cx="4978432" cy="914618"/>
          </a:xfrm>
        </p:grpSpPr>
        <p:sp>
          <p:nvSpPr>
            <p:cNvPr id="3" name="TextBox 2"/>
            <p:cNvSpPr txBox="1"/>
            <p:nvPr/>
          </p:nvSpPr>
          <p:spPr>
            <a:xfrm>
              <a:off x="601680" y="5687622"/>
              <a:ext cx="13692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6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จุดประสงค์การเรียนรู้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623358" y="6263686"/>
              <a:ext cx="495675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วางแผนดูแลสุขภาพตาม</a:t>
              </a:r>
              <a:r>
                <a:rPr lang="th-TH" sz="1600" dirty="0" err="1">
                  <a:latin typeface="TH Sarabun New" pitchFamily="34" charset="-34"/>
                  <a:cs typeface="TH Sarabun New" pitchFamily="34" charset="-34"/>
                </a:rPr>
                <a:t>ภาวะการ</a:t>
              </a: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เจริญเติบโตและพัฒนาการของตนเองและบุคคลในครอบครัวได้</a:t>
              </a:r>
            </a:p>
          </p:txBody>
        </p:sp>
      </p:grpSp>
      <p:grpSp>
        <p:nvGrpSpPr>
          <p:cNvPr id="20" name="กลุ่ม 19"/>
          <p:cNvGrpSpPr/>
          <p:nvPr/>
        </p:nvGrpSpPr>
        <p:grpSpPr>
          <a:xfrm>
            <a:off x="6660232" y="172868"/>
            <a:ext cx="2483768" cy="648072"/>
            <a:chOff x="6660232" y="172868"/>
            <a:chExt cx="2483768" cy="648072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660232" y="260648"/>
              <a:ext cx="2111148" cy="533673"/>
              <a:chOff x="6660232" y="188640"/>
              <a:chExt cx="2111148" cy="533673"/>
            </a:xfrm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6663498" y="188640"/>
                <a:ext cx="2107882" cy="504056"/>
              </a:xfrm>
              <a:prstGeom prst="round2DiagRect">
                <a:avLst>
                  <a:gd name="adj1" fmla="val 48791"/>
                  <a:gd name="adj2" fmla="val 0"/>
                </a:avLst>
              </a:prstGeom>
              <a:solidFill>
                <a:srgbClr val="604A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60232" y="260648"/>
                <a:ext cx="1995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24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</a:rPr>
                  <a:t>หน่วยการเรียนรู้ที่ </a:t>
                </a:r>
                <a:endParaRPr lang="en-US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 flipV="1">
              <a:off x="8832240" y="260644"/>
              <a:ext cx="311760" cy="504057"/>
            </a:xfrm>
            <a:prstGeom prst="rect">
              <a:avLst/>
            </a:prstGeom>
            <a:solidFill>
              <a:srgbClr val="604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316416" y="172868"/>
              <a:ext cx="648072" cy="648072"/>
            </a:xfrm>
            <a:prstGeom prst="ellipse">
              <a:avLst/>
            </a:prstGeom>
            <a:solidFill>
              <a:srgbClr val="3C2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>
                  <a:latin typeface="TH Sarabun New" pitchFamily="34" charset="-34"/>
                  <a:cs typeface="TH Sarabun New" pitchFamily="34" charset="-34"/>
                </a:rPr>
                <a:t>๒</a:t>
              </a:r>
              <a:endParaRPr lang="th-TH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31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33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2" descr="K:\TSM 3-A\Logo Aksorn\Aksorn Charoen Tat_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6537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563381" y="5440780"/>
            <a:ext cx="7735892" cy="777610"/>
          </a:xfrm>
          <a:prstGeom prst="rect">
            <a:avLst/>
          </a:prstGeom>
          <a:solidFill>
            <a:srgbClr val="BFE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513809" y="940869"/>
            <a:ext cx="7785463" cy="400110"/>
          </a:xfrm>
          <a:prstGeom prst="rect">
            <a:avLst/>
          </a:prstGeom>
          <a:solidFill>
            <a:srgbClr val="BFE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827584" y="1966523"/>
            <a:ext cx="739959" cy="31603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15327" y="344788"/>
            <a:ext cx="6240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ความสัมพันธ์ระหว่างสุขภาพของตนเองและครอบครัว</a:t>
            </a:r>
            <a:endParaRPr lang="th-TH" sz="2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75593"/>
            <a:ext cx="452846" cy="2385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563380" y="955268"/>
            <a:ext cx="83383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สุขภาพของตนเองถือเป็นลักษณะและคุณภาพของสุขภาพเฉพาะตัวของบุคคล ซึ่งจะแตกต่างกันออกไปตามวัย</a:t>
            </a:r>
          </a:p>
        </p:txBody>
      </p:sp>
      <p:sp>
        <p:nvSpPr>
          <p:cNvPr id="7" name="Rectangle 6"/>
          <p:cNvSpPr/>
          <p:nvPr/>
        </p:nvSpPr>
        <p:spPr>
          <a:xfrm>
            <a:off x="862420" y="1949105"/>
            <a:ext cx="639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วัยเด็ก</a:t>
            </a:r>
            <a:endParaRPr lang="th-TH" sz="20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62419" y="2349215"/>
            <a:ext cx="7891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สุขภาพจะขึ้นอยู่กับการเลี้ยงดูที่ดีและเหมาะสม มีที่อยู่อาศัยที่ถูกสุขลักษณะ และได้รับความรัก ความอบอุ่นอย่างเพียงพอ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27584" y="3103533"/>
            <a:ext cx="847879" cy="31603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Rectangle 37"/>
          <p:cNvSpPr/>
          <p:nvPr/>
        </p:nvSpPr>
        <p:spPr>
          <a:xfrm>
            <a:off x="836293" y="3077406"/>
            <a:ext cx="813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วัยผู้ใหญ่</a:t>
            </a:r>
            <a:endParaRPr lang="th-TH" sz="20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88546" y="3477516"/>
            <a:ext cx="6809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สุขภาพจะขึ้นอยู่กับการพึ่งตนเองเป็นหลัก เนื่องจากเป็นวัยที่มีสมรรถภาพทางกายและความคิดสูง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36293" y="4191359"/>
            <a:ext cx="847879" cy="31603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Rectangle 42"/>
          <p:cNvSpPr/>
          <p:nvPr/>
        </p:nvSpPr>
        <p:spPr>
          <a:xfrm>
            <a:off x="824963" y="4154196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วัยสูงอายุ</a:t>
            </a:r>
            <a:endParaRPr lang="th-TH" sz="20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88545" y="4565339"/>
            <a:ext cx="8013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สุขภาพจะเป็นช่วงที่อยู่ในระยะเสื่อม เนื่องจากเกิดความเสื่อมถอยของร่างกายและสมอง จึงต้องได้รับความช่วยเหลือจากบุคคลอื่น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22222" y="5499665"/>
            <a:ext cx="7611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การที่บุคคลจะมีสุขภาพที่ดีหรือไม่ดีนั้น ขึ้นอยู่กับวิธีการเลี้ยงดูของพ่อแม่ หากพ่อแม่เอาใจใส่และเลี้ยงดูตามความเหมาะสมของพัฒนาการที่เกิดขึ้นในแต่ละช่วงวัย ก็จะส่งผลทำให้บุคคลมีสุขภาพที่ดีตลอดไป</a:t>
            </a:r>
          </a:p>
        </p:txBody>
      </p:sp>
      <p:sp>
        <p:nvSpPr>
          <p:cNvPr id="24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6" name="รูปภาพ 11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" descr="K:\TSM 3-A\Logo Aksorn\Aksorn Charoen Tat_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045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SM3-A_Taksaporn\Desktop\Sporty-character-collection\53882-O7QK3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9025" y="5119676"/>
            <a:ext cx="1144233" cy="126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400800"/>
            <a:ext cx="9143999" cy="334822"/>
          </a:xfrm>
          <a:prstGeom prst="rect">
            <a:avLst/>
          </a:prstGeom>
          <a:solidFill>
            <a:srgbClr val="BFE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413430" y="386225"/>
            <a:ext cx="6689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แนวคิดสำคัญของการวางแผนดูแลสุขภาพของตนเองและครอบครัว</a:t>
            </a:r>
            <a:endParaRPr lang="th-TH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367" y="2013699"/>
            <a:ext cx="8250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เพื่อการพัฒนาสุขภาพเชิงรุก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ความสามารถที่จะชักชวนให้บุคคลภายในครอบครัวของตนเองร่วมกันดูแลสุขภาพ ร่วมกันคิด และร่วมกันผลักดันกระบวนการสร้างเสริมสุขภาพในครอบครัวของตนเองให้เกิดขึ้น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8367" y="2748310"/>
            <a:ext cx="8415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เพื่อกระตุ้นให้มีการสร้างเสริมสุขภาพที่เป็นรูปธรรม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การพัฒนากระบวนการในการดูแลสุขภาพทั้งของตนเองและบุคคลในครอบครัวให้เห็นผลอย่างชัดเจนตามช่วงวัยต่างๆ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8366" y="3511496"/>
            <a:ext cx="8415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เพื่อสร้างการมีส่วนร่วมของสมาชิกภายในครอบครัวต่อการดูแลสุขภาพ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การสร้างสัมพันธภาพของบุคคลภายในครอบครัวที่จะช่วยกันดูแลและเรียนรู้การแก้ไขปัญหาสุขภาพด้านต่างๆ ของสมาชิกภายในครอบครัวร่วมกัน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8366" y="4312782"/>
            <a:ext cx="8250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เพื่อการพัฒนาสุขภาพที่ยั่งยืน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การที่ครอบครัวได้เกิดการเรียนรู้ และความตระหนักตลอดจนเห็นความสำคัญของการดูแลสุขภาพของตนเองและบุคคลในครอบครัวอย่างต่อเนื่องสม่ำเสมอ เพื่อการพัฒนาสุขภาพแบบองค์รวมที่ยั่งยืนในอนาคต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0725" y="1263908"/>
            <a:ext cx="8403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เพื่อการดูแลสุขภาพแบบองค์รวม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การดูแลสุขภาพของบุคคลทั้งทางด้านร่างกายจิตใจ สังคม และปัญญา รวมถึงความสัมพันธ์ทางด้านอื่นๆ ร่วมด้วย เช่น วิถีการดำเนินชีวิตความสัมพันธ์ทางด้านสังคม เศรษฐกิจ และสิ่งแวดล้อม เป็นต้น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475593"/>
            <a:ext cx="452846" cy="2385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17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2" descr="K:\TSM 3-A\Logo Aksorn\Aksorn Charoen Tat_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66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5439" y="484625"/>
            <a:ext cx="5220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องค์ประกอบสำคัญ </a:t>
            </a:r>
            <a:r>
              <a:rPr lang="th-TH" sz="2400" dirty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ของการวางแผนดูแลสุขภาพ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565779" y="925957"/>
            <a:ext cx="6141492" cy="0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53466" y="1333700"/>
            <a:ext cx="2605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การมีสุขภาพและคุณภาพชีวิตที่ดี</a:t>
            </a:r>
            <a:endParaRPr lang="th-TH" sz="2000" dirty="0">
              <a:solidFill>
                <a:srgbClr val="FF66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8826" y="1303017"/>
            <a:ext cx="5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54656" y="1704115"/>
            <a:ext cx="7803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ขึ้นอยู่กับองค์ประกอบที่สำคัญ ๒ ส่วนคือ ส่วนของบุคคล ครอบครัว ชุมชน และองค์กรภาครัฐหรือเอกชน โดยองค์ประกอบทั้ง ๒ ส่วนนี้ จะต้องร่วมมือประสานสัมพันธ์กันอย่างต่อเนื่องตลอดเวลาจึงจะทำให้บรรลุจุดมุ่งหมาย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62990" y="2473991"/>
            <a:ext cx="4332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มาตรการเพื่อส่งเสริมให้บุคคลมีสุขภาพและคุณภาพชีวิตที่ดี</a:t>
            </a:r>
            <a:endParaRPr lang="th-TH" sz="2000" dirty="0">
              <a:solidFill>
                <a:srgbClr val="FF66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351" y="2443308"/>
            <a:ext cx="5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59727" y="2802626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มาตรการการศึกษา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60871" y="3078735"/>
            <a:ext cx="744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:  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เป็นมาตรการสำคัญที่ช่วยส่งเสริม สนับสนุนให้บุคคลครอบครัว ชุมชน มีความรู้ ความเข้าใจ และเกิดความตระหนักในการแก้ปัญหา</a:t>
            </a:r>
          </a:p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   สุขภาพร่วมกัน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49599" y="3643218"/>
            <a:ext cx="2154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มาตรการการบริหารจัดการ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250238" y="3923581"/>
            <a:ext cx="74570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:  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เป็นการกำหนดนโยบาย เป้าหมาย ทิศทางกระบวนการจัดการดำเนินการให้เป็นไปตามเป้าหมายที่กำหนดไว้ เพื่อให้ทุกคนได้มีแนวทาง</a:t>
            </a:r>
          </a:p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   ในการดำเนินการ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52412" y="4463244"/>
            <a:ext cx="1662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มาตรการทางสังคม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250236" y="4754240"/>
            <a:ext cx="7627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:  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เป็นตัวกำหนดหรือควบคุมพฤติกรรมค่านิยม การรับรู้ ความเชื่อ ตลอดจนแบบแผนในการดำเนินชีวิตของบุคคลให้เป็นไป</a:t>
            </a:r>
          </a:p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   ในวิถีทางที่ถูกต้องและเหมาะสม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54684" y="5314546"/>
            <a:ext cx="185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มาตรการทางกฎหมาย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252509" y="5623793"/>
            <a:ext cx="74570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:  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เป็นระเบียบข้อบังคับที่ภาครัฐเป็นผู้กำหนด เพื่อควบคุมหรือบังคับให้บุคคลปฏิบัติตามเพื่อความสงบเรียบร้อย</a:t>
            </a:r>
          </a:p>
        </p:txBody>
      </p:sp>
      <p:sp>
        <p:nvSpPr>
          <p:cNvPr id="21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2" name="รูปภาพ 11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" descr="K:\TSM 3-A\Logo Aksorn\Aksorn Charoen Tat_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53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53465" y="730633"/>
            <a:ext cx="6361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การวางแผนปฏิบัติพฤติกรรมเพื่อนำไปสู่การมีสุขภาพและคุณภาพชีวิตที่ดี</a:t>
            </a:r>
            <a:endParaRPr lang="th-TH" sz="2000" dirty="0">
              <a:solidFill>
                <a:srgbClr val="FF66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8826" y="701058"/>
            <a:ext cx="5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60871" y="2159709"/>
            <a:ext cx="63400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:  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สร้างครอบครัวที่อบอุ่น เน้นการสร้างสัมพันธภาพอันดีของสมาชิกในครอบครัว ดูแล สนับสนุน เกื้อกูลซึ่งกันและกัน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9727" y="1210435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ระดับบุคคล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60871" y="1547018"/>
            <a:ext cx="3449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:  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เน้นให้เกิดการปฏิบัติตนตามแนวทางสุขบัญญัติแห่งชาติ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49599" y="1857417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ระดับครอบครัว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60871" y="2759784"/>
            <a:ext cx="7446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:  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สร้างการมีส่วนร่วมของสมาชิกในชุมชนในการดำเนินการพัฒนาชุมชน เน้นการทำกิจกรรมต่างๆ ร่วมกัน เพื่อให้ชุมชนเกิดความเข้มแข็ง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49599" y="2457492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ระดับชุมชน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53466" y="3258743"/>
            <a:ext cx="28851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การพัฒนาแบบองค์รวมอย่างยั่งยืน</a:t>
            </a:r>
            <a:endParaRPr lang="th-TH" sz="2000" dirty="0">
              <a:solidFill>
                <a:srgbClr val="FF66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8826" y="3218535"/>
            <a:ext cx="5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</a:p>
        </p:txBody>
      </p:sp>
      <p:sp>
        <p:nvSpPr>
          <p:cNvPr id="2" name="Rectangle 1"/>
          <p:cNvSpPr/>
          <p:nvPr/>
        </p:nvSpPr>
        <p:spPr>
          <a:xfrm>
            <a:off x="962024" y="3601703"/>
            <a:ext cx="7745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ควรเน้นกิจกรรมต่างๆ ที่หลากหลาย สอดรับกับวิถีหรือแบบแผนการดำเนินชีวิตของบุคคล เช่น อาหารและโภชนาการ การผ่อนคลายความเครียด การเยียวยาทางด้านจิตใจการหลีกเลี่ยงสิ่งแวดล้อมที่ไม่เอื้อต่อสุขภาพ เป็นต้น</a:t>
            </a:r>
          </a:p>
        </p:txBody>
      </p:sp>
      <p:pic>
        <p:nvPicPr>
          <p:cNvPr id="3075" name="Picture 3" descr="C:\Users\TSM3-A_Taksaporn\Desktop\Heart-with-white-hands-background\44819-O4R47N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022"/>
          <a:stretch/>
        </p:blipFill>
        <p:spPr bwMode="auto">
          <a:xfrm>
            <a:off x="2692177" y="4701808"/>
            <a:ext cx="3677261" cy="17866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3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" descr="K:\TSM 3-A\Logo Aksorn\Aksorn Charoen Tat_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63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732048" y="5341374"/>
            <a:ext cx="7804109" cy="882007"/>
          </a:xfrm>
          <a:prstGeom prst="roundRect">
            <a:avLst>
              <a:gd name="adj" fmla="val 8720"/>
            </a:avLst>
          </a:prstGeom>
          <a:solidFill>
            <a:srgbClr val="FDD2FE">
              <a:alpha val="50000"/>
            </a:srgbClr>
          </a:solidFill>
          <a:ln>
            <a:solidFill>
              <a:srgbClr val="FD99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ounded Rectangle 23"/>
          <p:cNvSpPr/>
          <p:nvPr/>
        </p:nvSpPr>
        <p:spPr>
          <a:xfrm>
            <a:off x="745696" y="3806277"/>
            <a:ext cx="7804109" cy="902202"/>
          </a:xfrm>
          <a:prstGeom prst="roundRect">
            <a:avLst>
              <a:gd name="adj" fmla="val 8720"/>
            </a:avLst>
          </a:prstGeom>
          <a:solidFill>
            <a:srgbClr val="FDD2FE">
              <a:alpha val="50000"/>
            </a:srgbClr>
          </a:solidFill>
          <a:ln>
            <a:solidFill>
              <a:srgbClr val="FD99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ounded Rectangle 15"/>
          <p:cNvSpPr/>
          <p:nvPr/>
        </p:nvSpPr>
        <p:spPr>
          <a:xfrm>
            <a:off x="733993" y="2263789"/>
            <a:ext cx="7804109" cy="888848"/>
          </a:xfrm>
          <a:prstGeom prst="roundRect">
            <a:avLst>
              <a:gd name="adj" fmla="val 8720"/>
            </a:avLst>
          </a:prstGeom>
          <a:solidFill>
            <a:srgbClr val="FDD2FE">
              <a:alpha val="50000"/>
            </a:srgbClr>
          </a:solidFill>
          <a:ln>
            <a:solidFill>
              <a:srgbClr val="FD99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399782" y="440817"/>
            <a:ext cx="6595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การวิเคราะห์เพื่อการวางแผนดูแลสุขภาพของตนเองและครอบครัว</a:t>
            </a:r>
            <a:endParaRPr lang="th-TH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158" y="1027508"/>
            <a:ext cx="8287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การวิเคราะห์พฤติกรรมสุขภาพต่างๆ สามารถวิเคราะห์โดยใช้แนวคิดในการจำแนกปัจจัยที่ส่งผลต่อพฤติกรรมสุขภาพ ๓ กลุ่มปัจจัย</a:t>
            </a:r>
          </a:p>
        </p:txBody>
      </p:sp>
      <p:sp>
        <p:nvSpPr>
          <p:cNvPr id="7" name="Rectangle 6"/>
          <p:cNvSpPr/>
          <p:nvPr/>
        </p:nvSpPr>
        <p:spPr>
          <a:xfrm>
            <a:off x="732048" y="1884945"/>
            <a:ext cx="1104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กลุ่มปัจจัยนำ</a:t>
            </a:r>
            <a:endParaRPr lang="th-TH" sz="2000" dirty="0">
              <a:solidFill>
                <a:srgbClr val="7030A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2048" y="3449498"/>
            <a:ext cx="11624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กลุ่มปัจจัยเอื้อ</a:t>
            </a:r>
            <a:endParaRPr lang="th-TH" sz="2000" dirty="0">
              <a:solidFill>
                <a:srgbClr val="7030A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2048" y="4942852"/>
            <a:ext cx="12554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กลุ่มปัจจัยเสริม</a:t>
            </a:r>
            <a:endParaRPr lang="th-TH" sz="2000" dirty="0">
              <a:solidFill>
                <a:srgbClr val="7030A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259" y="2397255"/>
            <a:ext cx="7782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กลุ่มปัจจัยที่เกี่ยวกับความรู้ ความเข้าใจ ความเชื่อ เจตคติและค่านิยมของบุคคลที่มีต่อเรื่องใดเรื่องหนึ่งที่เกี่ยวข้องกับพฤติกรรมสุขภาพของแต่ละบุคคล ซึ่งเกิดขึ้นจากการเรียนรู้หรือประสบการณ์ที่ได้มาจากการเรียนรู้ของแต่ละบุคคล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4625" y="3964024"/>
            <a:ext cx="7921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กลุ่มปัจจัยที่เกิดขึ้นจากการที่บุคคลต่างๆ ได้รับบริการทั้งในส่วนที่เป็นอุปกรณ์ ตลอดจนสิ่งต่างๆ ที่เป็นส่วนประกอบของพฤติกรรม ว่ามีอยู่อย่างเพียงพอหรือไม่ และมีโอกาสใช้บริการหรืออุปกรณ์ รวมทั้งสิ่งต่างๆที่มีอยู่ และจัดหาไว้ให้ได้อย่างทั่วถึงเพียงใด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9103" y="5491502"/>
            <a:ext cx="792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กลุ่มปัจจัยที่มีความสำคัญต่อพฤติกรรมทางสุขภาพนอกเหนือจาก ๒ กลุ่มแรก โดยกลุ่มปัจจัยนี้ ได้แก่ปัจจัยจากการกระทำของบุคคลต่างๆ ที่เกี่ยวข้องกับการดำเนินงานทั้งในทางตรงและทางอ้อม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530185"/>
            <a:ext cx="452846" cy="2385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19" name="รูปภาพ 11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2" descr="K:\TSM 3-A\Logo Aksorn\Aksorn Charoen Tat_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1070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07100" y="2601355"/>
            <a:ext cx="5557222" cy="2120770"/>
          </a:xfrm>
          <a:prstGeom prst="roundRect">
            <a:avLst>
              <a:gd name="adj" fmla="val 7241"/>
            </a:avLst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399782" y="386225"/>
            <a:ext cx="5216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วิธีการวางแผนดูแลสุขภาพของตนเองและครอบครัว</a:t>
            </a:r>
            <a:endParaRPr lang="th-TH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475593"/>
            <a:ext cx="452846" cy="2385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532262" y="994975"/>
            <a:ext cx="8611738" cy="392729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522614" y="986737"/>
            <a:ext cx="4456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การประเมินสภาวะสุขภาพของตนเองและครอบครัว</a:t>
            </a: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098" name="Picture 2" descr="C:\Users\TSM3-A_Taksaporn\Desktop\It-s-family-time-enjoy-happiness\28933-NXC98R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818465" y="2306472"/>
            <a:ext cx="3311890" cy="450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3920" y="2799815"/>
            <a:ext cx="55204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อาจใช้วิธีการสังเกตสุขภาพของตนเองและของสมาชิกภายในครอบครัว ว่าเป็นอย่างไร แข็งแรง สมบูรณ์ดีหรือไม่ โดยอาจจะพิจารณาจากภาวะโภชนาการ ซึ่งสามารถประเมิน     ได้จากค่าดัชนีมวลกาย (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BMI = Body Mass Index)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ซึ่งจะช่วยให้ทราบถึงสภาวะสุขภาพเบื้องต้นว่ามีความเสี่ยงต่อการเจ็บป่วยหรือไม่ แต่การประเมินสุขภาพด้วยตนเองนั้น   อาจจะไม่ครอบคลุมหรือถูกต้องมากนัก จึงจำเป็นที่จะต้องอาศัยการประเมินจากบุคลากรทางการแพทย์และสาธารณสุขเป็นสำคัญ</a:t>
            </a:r>
          </a:p>
        </p:txBody>
      </p:sp>
      <p:sp>
        <p:nvSpPr>
          <p:cNvPr id="13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14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K:\TSM 3-A\Logo Aksorn\Aksorn Charoen Tat_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378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7591" y="491210"/>
            <a:ext cx="7994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นักเรียนและสมาชิกในครอบครัวควรเข้ารับการตรวจสุขภาพประจำปี อย่างน้อยปีละ ๑ ครั้ง</a:t>
            </a:r>
          </a:p>
        </p:txBody>
      </p:sp>
      <p:sp>
        <p:nvSpPr>
          <p:cNvPr id="7" name="Rectangle 6"/>
          <p:cNvSpPr/>
          <p:nvPr/>
        </p:nvSpPr>
        <p:spPr>
          <a:xfrm>
            <a:off x="478461" y="958523"/>
            <a:ext cx="3391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รายละเอียดกระบวนการตรวจร่างกาย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63525" y="882503"/>
            <a:ext cx="848478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TSM3-A_Taksaporn\Desktop\Medical-equipment-icons\10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8700" y="1486341"/>
            <a:ext cx="1145656" cy="141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10905" y="1714414"/>
            <a:ext cx="1451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การซักถามประวัติ</a:t>
            </a:r>
            <a:endParaRPr lang="th-TH" sz="2000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29955" y="2046306"/>
            <a:ext cx="6380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ประวัติส่วนบุคคล ประวัติครอบครัว สาเหตุสำคัญที่ทำให้เกิดการเจ็บป่วย ประวัติการเจ็บป่วยในปัจจุบัน รวมถึงประวัติการเจ็บป่วยในอดีตที่ผ่านมา อาการแสดงที่เกิดขึ้นกับระบบอวัยวะภายในร่างกาย </a:t>
            </a:r>
          </a:p>
        </p:txBody>
      </p:sp>
      <p:pic>
        <p:nvPicPr>
          <p:cNvPr id="5124" name="Picture 4" descr="C:\Users\TSM3-A_Taksaporn\Desktop\Flat-Medical-Situations-Collection\39579-O2A6OD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25"/>
          <a:stretch/>
        </p:blipFill>
        <p:spPr bwMode="auto">
          <a:xfrm>
            <a:off x="1100525" y="3108101"/>
            <a:ext cx="1002006" cy="141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210905" y="3443555"/>
            <a:ext cx="13837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การตรวจร่างกาย</a:t>
            </a:r>
            <a:endParaRPr lang="th-TH" sz="2000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29955" y="3775447"/>
            <a:ext cx="4970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 การดู การคลำ การเคาะ การฟัง เพื่อค้นหาอาการผิดปกติที่เกิดขึ้น</a:t>
            </a:r>
          </a:p>
        </p:txBody>
      </p:sp>
      <p:pic>
        <p:nvPicPr>
          <p:cNvPr id="5126" name="Picture 6" descr="C:\Users\TSM3-A_Taksaporn\Desktop\Medical-background-design\OJ8XZR0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160" y="4612058"/>
            <a:ext cx="1235196" cy="171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210905" y="5091380"/>
            <a:ext cx="21323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การตรวจทางห้องปฏิบัติการ</a:t>
            </a:r>
            <a:endParaRPr lang="th-TH" sz="2000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29955" y="5423272"/>
            <a:ext cx="6380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การตรวจเลือด การตรวจปัสสาวะ การตรวจอุจจาระ การเอกซเรย์ปอด และอื่นๆ</a:t>
            </a:r>
          </a:p>
        </p:txBody>
      </p:sp>
      <p:sp>
        <p:nvSpPr>
          <p:cNvPr id="18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9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2" descr="K:\TSM 3-A\Logo Aksorn\Aksorn Charoen Tat_2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2003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7228</TotalTime>
  <Words>2381</Words>
  <Application>Microsoft Office PowerPoint</Application>
  <PresentationFormat>นำเสนอทางหน้าจอ (4:3)</PresentationFormat>
  <Paragraphs>188</Paragraphs>
  <Slides>19</Slides>
  <Notes>5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19</vt:i4>
      </vt:variant>
    </vt:vector>
  </HeadingPairs>
  <TitlesOfParts>
    <vt:vector size="26" baseType="lpstr">
      <vt:lpstr>Calibri</vt:lpstr>
      <vt:lpstr>TH SarabunPSK</vt:lpstr>
      <vt:lpstr>TH Sarabun New</vt:lpstr>
      <vt:lpstr>Arial</vt:lpstr>
      <vt:lpstr>Cordia New</vt:lpstr>
      <vt:lpstr>Calibri Light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509</cp:revision>
  <dcterms:created xsi:type="dcterms:W3CDTF">2017-01-07T10:48:09Z</dcterms:created>
  <dcterms:modified xsi:type="dcterms:W3CDTF">2023-12-24T06:32:41Z</dcterms:modified>
</cp:coreProperties>
</file>