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2"/>
  </p:notesMasterIdLst>
  <p:sldIdLst>
    <p:sldId id="413" r:id="rId2"/>
    <p:sldId id="412" r:id="rId3"/>
    <p:sldId id="293" r:id="rId4"/>
    <p:sldId id="294" r:id="rId5"/>
    <p:sldId id="295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409" r:id="rId19"/>
    <p:sldId id="347" r:id="rId20"/>
    <p:sldId id="348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ordia New" panose="020B0304020202020204" pitchFamily="34" charset="-34"/>
      <p:regular r:id="rId29"/>
      <p:bold r:id="rId30"/>
      <p:italic r:id="rId31"/>
      <p:boldItalic r:id="rId32"/>
    </p:embeddedFont>
    <p:embeddedFont>
      <p:font typeface="TH Sarabun New" panose="020B0500040200020003" pitchFamily="34" charset="-34"/>
      <p:regular r:id="rId33"/>
      <p:bold r:id="rId34"/>
      <p:italic r:id="rId35"/>
      <p:boldItalic r:id="rId3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1FF"/>
    <a:srgbClr val="FF7C80"/>
    <a:srgbClr val="FF9933"/>
    <a:srgbClr val="FFCCCC"/>
    <a:srgbClr val="FFBA8B"/>
    <a:srgbClr val="F9F9F9"/>
    <a:srgbClr val="D7F6FD"/>
    <a:srgbClr val="C4F1FC"/>
    <a:srgbClr val="90E6FA"/>
    <a:srgbClr val="CD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13" autoAdjust="0"/>
  </p:normalViewPr>
  <p:slideViewPr>
    <p:cSldViewPr snapToGrid="0">
      <p:cViewPr varScale="1">
        <p:scale>
          <a:sx n="109" d="100"/>
          <a:sy n="109" d="100"/>
        </p:scale>
        <p:origin x="16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E7BA-C4DE-40F5-B47E-3D65081E0182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F1A5-F025-4678-B013-E36CABB1D4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32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39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37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96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248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14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321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39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145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49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248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5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928DF-8AE3-4819-A690-A443ABDC5335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F027-D308-4B05-9B95-2AE1112B7A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99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../5_&#3651;&#3610;&#3591;&#3634;&#3609;_&#3648;&#3593;&#3621;&#3618;" TargetMode="External"/><Relationship Id="rId13" Type="http://schemas.openxmlformats.org/officeDocument/2006/relationships/hyperlink" Target="../../9_&#3626;&#3639;&#3656;&#3629;&#3648;&#3626;&#3619;&#3636;&#3617;&#3585;&#3634;&#3619;&#3648;&#3619;&#3637;&#3618;&#3609;&#3619;&#3641;&#3657;" TargetMode="External"/><Relationship Id="rId18" Type="http://schemas.openxmlformats.org/officeDocument/2006/relationships/hyperlink" Target="../&#3627;&#3609;&#3656;&#3623;&#3618;5/&#3627;&#3609;&#3656;&#3623;&#3618;5_&#3585;&#3634;&#3619;&#3648;&#3592;&#3655;&#3610;&#3611;&#3656;&#3623;&#3618;&#3649;&#3621;&#3632;&#3585;&#3634;&#3619;&#3605;&#3634;&#3618;&#3586;&#3629;&#3591;&#3588;&#3609;&#3652;&#3607;&#3618;.pptx" TargetMode="External"/><Relationship Id="rId3" Type="http://schemas.openxmlformats.org/officeDocument/2006/relationships/image" Target="../media/image2.png"/><Relationship Id="rId7" Type="http://schemas.openxmlformats.org/officeDocument/2006/relationships/hyperlink" Target="../../4_Clip" TargetMode="External"/><Relationship Id="rId12" Type="http://schemas.openxmlformats.org/officeDocument/2006/relationships/image" Target="../media/image3.jpeg"/><Relationship Id="rId17" Type="http://schemas.openxmlformats.org/officeDocument/2006/relationships/hyperlink" Target="../&#3627;&#3609;&#3656;&#3623;&#3618;4/&#3627;&#3609;&#3656;&#3623;&#3618;4_&#3626;&#3636;&#3607;&#3608;&#3636;&#3612;&#3641;&#3657;&#3610;&#3619;&#3636;&#3650;&#3616;&#3588;.pptx" TargetMode="External"/><Relationship Id="rId2" Type="http://schemas.openxmlformats.org/officeDocument/2006/relationships/image" Target="../media/image1.png"/><Relationship Id="rId16" Type="http://schemas.openxmlformats.org/officeDocument/2006/relationships/hyperlink" Target="../&#3627;&#3609;&#3656;&#3623;&#3618;3/&#3627;&#3609;&#3656;&#3623;&#3618;3_&#3607;&#3633;&#3585;&#3625;&#3632;&#3651;&#3609;&#3585;&#3634;&#3619;&#3611;&#3657;&#3629;&#3591;&#3585;&#3633;&#3609;%20&#3621;&#3604;&#3588;&#3623;&#3634;&#3617;&#3586;&#3633;&#3604;&#3649;&#3618;&#3657;&#3591;&#3631;.pptx" TargetMode="External"/><Relationship Id="rId20" Type="http://schemas.openxmlformats.org/officeDocument/2006/relationships/hyperlink" Target="../&#3627;&#3609;&#3656;&#3623;&#3618;7/&#3627;&#3609;&#3656;&#3623;&#3618;7_&#3611;&#3633;&#3592;&#3592;&#3633;&#3618;&#3607;&#3637;&#3656;&#3617;&#3637;&#3612;&#3621;&#3605;&#3656;&#3629;&#3588;&#3623;&#3634;&#3617;&#3619;&#3640;&#3609;&#3649;&#3619;&#3591;&#3586;&#3629;&#3591;&#3588;&#3609;&#3652;&#3607;&#3618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3_PowerPoint_&#3611;&#3619;&#3632;&#3585;&#3629;&#3610;&#3585;&#3634;&#3619;&#3626;&#3629;&#3609;" TargetMode="External"/><Relationship Id="rId11" Type="http://schemas.openxmlformats.org/officeDocument/2006/relationships/hyperlink" Target="../../8_&#3648;&#3626;&#3619;&#3636;&#3617;&#3626;&#3634;&#3619;&#3632;" TargetMode="External"/><Relationship Id="rId5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15" Type="http://schemas.openxmlformats.org/officeDocument/2006/relationships/hyperlink" Target="../&#3627;&#3609;&#3656;&#3623;&#3618;2/&#3627;&#3609;&#3656;&#3623;&#3618;2_&#3585;&#3634;&#3619;&#3623;&#3634;&#3591;&#3649;&#3612;&#3609;&#3604;&#3641;&#3649;&#3621;&#3626;&#3640;&#3586;&#3616;&#3634;&#3614;&#3586;&#3629;&#3591;&#3605;&#3609;&#3648;&#3629;&#3591;&#3649;&#3621;&#3632;&#3588;&#3619;&#3629;&#3610;&#3588;&#3619;&#3633;&#3623;.pptx" TargetMode="External"/><Relationship Id="rId10" Type="http://schemas.openxmlformats.org/officeDocument/2006/relationships/hyperlink" Target="../../7_&#3585;&#3634;&#3619;&#3623;&#3633;&#3604;&#3649;&#3621;&#3632;&#3611;&#3619;&#3632;&#3648;&#3617;&#3636;&#3609;&#3612;&#3621;" TargetMode="External"/><Relationship Id="rId19" Type="http://schemas.openxmlformats.org/officeDocument/2006/relationships/hyperlink" Target="../&#3627;&#3609;&#3656;&#3623;&#3618;6/&#3627;&#3609;&#3656;&#3623;&#3618;6_&#3626;&#3617;&#3619;&#3619;&#3606;&#3616;&#3634;&#3614;&#3607;&#3634;&#3591;&#3585;&#3634;&#3618;&#3649;&#3621;&#3632;&#3607;&#3634;&#3591;&#3585;&#3621;&#3652;&#3585;.pptx" TargetMode="External"/><Relationship Id="rId4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9" Type="http://schemas.openxmlformats.org/officeDocument/2006/relationships/hyperlink" Target="../../6_&#3586;&#3657;&#3629;&#3626;&#3629;&#3610;&#3611;&#3619;&#3632;&#3592;&#3635;&#3627;&#3609;&#3656;&#3623;&#3618;_&#3648;&#3593;&#3621;&#3618;" TargetMode="External"/><Relationship Id="rId14" Type="http://schemas.openxmlformats.org/officeDocument/2006/relationships/hyperlink" Target="../&#3627;&#3609;&#3656;&#3623;&#3618;1/&#3627;&#3609;&#3656;&#3623;&#3618;1_&#3619;&#3632;&#3610;&#3610;&#3627;&#3634;&#3618;&#3651;&#3592;%20&#3619;&#3632;&#3610;&#3610;&#3652;&#3627;&#3621;&#3648;&#3623;&#3637;&#3618;&#3609;&#3650;&#3621;&#3627;&#3636;&#3605;&#3631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5250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1650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049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4492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08488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72484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6480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04768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24"/>
          <p:cNvSpPr txBox="1"/>
          <p:nvPr/>
        </p:nvSpPr>
        <p:spPr>
          <a:xfrm>
            <a:off x="2274995" y="6237312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www.aksorn.com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rgbClr val="604A7B"/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683236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2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</a:t>
                </a:r>
                <a:r>
                  <a:rPr lang="th-TH" sz="2400" b="1" kern="0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๕</a:t>
                </a:r>
                <a:endParaRPr lang="en-US" sz="48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algn="r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44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</a:t>
                </a: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กลุ่มสาระการเรียนรู้สุขศึกษาและพลศึกษา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rgbClr val="604A7B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rgbClr val="604A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4">
            <a:hlinkClick r:id="rId4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07643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sp>
        <p:nvSpPr>
          <p:cNvPr id="74" name="TextBox 24">
            <a:hlinkClick r:id="rId5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41498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แผนการจัดการเรียนรู้</a:t>
            </a:r>
          </a:p>
        </p:txBody>
      </p:sp>
      <p:sp>
        <p:nvSpPr>
          <p:cNvPr id="75" name="TextBox 24">
            <a:hlinkClick r:id="rId6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7535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sp>
        <p:nvSpPr>
          <p:cNvPr id="76" name="TextBox 24">
            <a:hlinkClick r:id="rId7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3140968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_Clip</a:t>
            </a:r>
            <a:endParaRPr lang="th-TH" sz="16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7" name="TextBox 24">
            <a:hlinkClick r:id="rId8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487003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ใบงาน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8" name="TextBox 24">
            <a:hlinkClick r:id="rId9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842245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ข้อสอบประจำหน่วย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เฉลย</a:t>
            </a:r>
          </a:p>
        </p:txBody>
      </p:sp>
      <p:sp>
        <p:nvSpPr>
          <p:cNvPr id="79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21807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80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60261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TSM3-A_Taksaporn\Desktop\pic สุขศึกษา ม.4-6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8"/>
          <a:stretch/>
        </p:blipFill>
        <p:spPr bwMode="auto">
          <a:xfrm>
            <a:off x="2465337" y="1760561"/>
            <a:ext cx="6458459" cy="4272508"/>
          </a:xfrm>
          <a:prstGeom prst="roundRect">
            <a:avLst>
              <a:gd name="adj" fmla="val 253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894355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4971921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๙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  <p:sp>
        <p:nvSpPr>
          <p:cNvPr id="63" name="สี่เหลี่ยมผืนผ้า 28">
            <a:hlinkClick r:id="rId14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39206" y="1335490"/>
            <a:ext cx="117839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๑</a:t>
            </a:r>
          </a:p>
        </p:txBody>
      </p:sp>
      <p:sp>
        <p:nvSpPr>
          <p:cNvPr id="64" name="สี่เหลี่ยมผืนผ้า 29">
            <a:hlinkClick r:id="rId1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419774" y="1335490"/>
            <a:ext cx="122695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๒</a:t>
            </a:r>
          </a:p>
        </p:txBody>
      </p:sp>
      <p:sp>
        <p:nvSpPr>
          <p:cNvPr id="65" name="สี่เหลี่ยมผืนผ้า 30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47034" y="1335490"/>
            <a:ext cx="1254544" cy="293310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๓</a:t>
            </a:r>
          </a:p>
        </p:txBody>
      </p:sp>
      <p:sp>
        <p:nvSpPr>
          <p:cNvPr id="66" name="สี่เหลี่ยมผืนผ้า 31">
            <a:hlinkClick r:id="rId1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904602" y="1335490"/>
            <a:ext cx="126607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๔</a:t>
            </a:r>
          </a:p>
        </p:txBody>
      </p:sp>
      <p:sp>
        <p:nvSpPr>
          <p:cNvPr id="67" name="สี่เหลี่ยมผืนผ้า 32">
            <a:hlinkClick r:id="rId1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5175355" y="1335490"/>
            <a:ext cx="1219964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๕</a:t>
            </a:r>
          </a:p>
        </p:txBody>
      </p:sp>
      <p:sp>
        <p:nvSpPr>
          <p:cNvPr id="72" name="สี่เหลี่ยมผืนผ้า 33">
            <a:hlinkClick r:id="rId19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393800" y="1335490"/>
            <a:ext cx="1235619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๖</a:t>
            </a:r>
          </a:p>
        </p:txBody>
      </p:sp>
      <p:sp>
        <p:nvSpPr>
          <p:cNvPr id="81" name="สี่เหลี่ยมผืนผ้า 34">
            <a:hlinkClick r:id="rId20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7631856" y="1332076"/>
            <a:ext cx="1266045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๗</a:t>
            </a:r>
          </a:p>
        </p:txBody>
      </p:sp>
      <p:sp>
        <p:nvSpPr>
          <p:cNvPr id="82" name="สี่เหลี่ยมผืนผ้า 28"/>
          <p:cNvSpPr/>
          <p:nvPr/>
        </p:nvSpPr>
        <p:spPr>
          <a:xfrm>
            <a:off x="0" y="1335490"/>
            <a:ext cx="239205" cy="28953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3" name="สี่เหลี่ยมผืนผ้า 28"/>
          <p:cNvSpPr/>
          <p:nvPr/>
        </p:nvSpPr>
        <p:spPr>
          <a:xfrm>
            <a:off x="8885745" y="1331710"/>
            <a:ext cx="248730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14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0736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2341296" y="2583503"/>
            <a:ext cx="3941989" cy="570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ounded Rectangle 37"/>
          <p:cNvSpPr/>
          <p:nvPr/>
        </p:nvSpPr>
        <p:spPr>
          <a:xfrm>
            <a:off x="2341295" y="3305919"/>
            <a:ext cx="3941989" cy="570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ounded Rectangle 38"/>
          <p:cNvSpPr/>
          <p:nvPr/>
        </p:nvSpPr>
        <p:spPr>
          <a:xfrm>
            <a:off x="2341296" y="4029678"/>
            <a:ext cx="3941989" cy="570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ed Rectangle 39"/>
          <p:cNvSpPr/>
          <p:nvPr/>
        </p:nvSpPr>
        <p:spPr>
          <a:xfrm>
            <a:off x="2341296" y="4740289"/>
            <a:ext cx="3941989" cy="570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ounded Rectangle 40"/>
          <p:cNvSpPr/>
          <p:nvPr/>
        </p:nvSpPr>
        <p:spPr>
          <a:xfrm>
            <a:off x="2341294" y="5470054"/>
            <a:ext cx="3941989" cy="570016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7" y="344788"/>
            <a:ext cx="6899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แนวทางในการเลือกใช้ทักษะต่างๆ ในการป้องกันลดความขัดแย้ง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5593"/>
            <a:ext cx="452846" cy="2385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34390" y="909170"/>
            <a:ext cx="8609610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95101" y="900932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ทักษะการสื่อสารและสร้างสัมพันธภาพ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386" y="1480159"/>
            <a:ext cx="8046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เป็นความสามารถในการติดต่อเพื่อมีความสัมพันธ์กับบุคคลอื่น โดยใช้คำพูดที่ดี ใช้ภาษาท่าทางเพื่อแสดงออกถึงความรู้สึกและความคิดเห็นได้อย่างเหมาะสม โดยผู้ที่มีทักษะการสื่อสารและสร้างสัมพันธภาพที่ดี ควรมีความสามารถดังนี้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4306" y="2698586"/>
            <a:ext cx="3134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ความสามารถในการโน้มน้าวและจูงใจผู้อื่น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7606" y="3428325"/>
            <a:ext cx="24144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ความสามารถในการสื่อความที่ดี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80800" y="4148428"/>
            <a:ext cx="363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ความสามารถในการสร้างความร่วมมือกับผู้อื่น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598302" y="4851765"/>
            <a:ext cx="2574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ความสามารถในการทำงานเป็นทีม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89676" y="5584489"/>
            <a:ext cx="3629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ความสามารถในการปรับตัวในสถานการณ์ต่างๆ</a:t>
            </a:r>
          </a:p>
        </p:txBody>
      </p:sp>
      <p:pic>
        <p:nvPicPr>
          <p:cNvPr id="1026" name="Picture 2" descr="C:\Users\TSM3-A_Taksaporn\Desktop\Businessman-shouting-through-megaphone\12860-NOMMJ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546" y="5203924"/>
            <a:ext cx="2084149" cy="151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322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5400000" flipV="1">
            <a:off x="1417692" y="-446361"/>
            <a:ext cx="814858" cy="2870207"/>
          </a:xfrm>
          <a:prstGeom prst="round2SameRect">
            <a:avLst/>
          </a:prstGeom>
          <a:noFill/>
          <a:ln>
            <a:solidFill>
              <a:srgbClr val="FFB66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509848" y="-415593"/>
            <a:ext cx="696036" cy="2823759"/>
          </a:xfrm>
          <a:prstGeom prst="round2SameRect">
            <a:avLst/>
          </a:prstGeom>
          <a:solidFill>
            <a:srgbClr val="FFB6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91790" y="827650"/>
            <a:ext cx="2739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ทักษะการสื่อสารอย่างมีประสิทธิภาพ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 flipV="1">
            <a:off x="5646594" y="-1714951"/>
            <a:ext cx="698786" cy="5419725"/>
          </a:xfrm>
          <a:prstGeom prst="round2SameRect">
            <a:avLst/>
          </a:prstGeom>
          <a:solidFill>
            <a:srgbClr val="FFD5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3299291" y="699420"/>
            <a:ext cx="54065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ามารถในการใช้คำพูดและท่าทางเพื่อแสดงออกถึงความรู้สึกนึกคิดของตนเองได้อย่างเหมาะสมกับสถานการณ์ต่างๆ เช่น </a:t>
            </a:r>
            <a:r>
              <a:rPr lang="th-TH" sz="1800" dirty="0"/>
              <a:t>การแสดงความคิดเห็น การขอร้อง เป็นต้น</a:t>
            </a:r>
            <a:endParaRPr lang="th-TH" sz="18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 descr="C:\Users\TSM3-A_Taksaporn\Desktop\Business-presentation\13323-NOXPC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51" y="2219720"/>
            <a:ext cx="5010149" cy="449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826938" y="2071200"/>
            <a:ext cx="587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การเป็นผู้สื่อสารที่ดี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ต้องมีความสามารถในการเป็นผู้ถ่ายทอดที่ดี มีทักษะในการพูด เช่น พูดอย่างชัดถ้อยชัดคำ ใช้ภาษาที่เข้าใจง่าย พูดตรงประเด็น กระชับและได้ใจความ พูดมีจังหวะและมีน้ำเสียงที่เร้าใจ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26937" y="3225164"/>
            <a:ext cx="5998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การเป็นผู้ฟังที่ดี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ควรมีทักษะในการฟัง และกิริยาท่าทางในการแสดงออกที่เป็นการบ่งบอกว่ามีความสนใจในการฟัง เช่น ฟังอย่างตั้งใจและทบทวนสิ่งที่ฟัง หันหน้าไปทางผู้พูด และสบสายตากับผู้พูด ให้ความสนใจในการถามคำถามเพื่อต้องการความกระจ่างชัดเจน</a:t>
            </a:r>
          </a:p>
        </p:txBody>
      </p:sp>
      <p:sp>
        <p:nvSpPr>
          <p:cNvPr id="1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72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 rot="5400000" flipV="1">
            <a:off x="1173740" y="-105058"/>
            <a:ext cx="814858" cy="2187601"/>
          </a:xfrm>
          <a:prstGeom prst="round2Same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270661" y="-69529"/>
            <a:ext cx="696036" cy="2131632"/>
          </a:xfrm>
          <a:prstGeom prst="round2Same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560565" y="818125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ทักษะการสร้างสัมพันธภาพ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 flipV="1">
            <a:off x="5362944" y="-2010226"/>
            <a:ext cx="698786" cy="6010275"/>
          </a:xfrm>
          <a:prstGeom prst="round2Same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2691791" y="699420"/>
            <a:ext cx="6054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เป็นความสามารถในการสร้างความสัมพันธ์ที่ดีระหว่างกันและกัน และสามารถรักษาสัมพันธภาพไว้ได้ยืนยาว ซึ่งเป็นสิ่งสำคัญต่อการอยู่ร่วมกันในครอบครัวและสังคมได้อย่างปกติสุข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7886" y="1697289"/>
            <a:ext cx="242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การเปิดเผยตนเอง</a:t>
            </a:r>
          </a:p>
        </p:txBody>
      </p:sp>
      <p:pic>
        <p:nvPicPr>
          <p:cNvPr id="3074" name="Picture 2" descr="C:\Users\TSM3-A_Taksaporn\Desktop\Nice-family-together\49814-O66PS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74" y="4843981"/>
            <a:ext cx="2361692" cy="174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9449" y="2039797"/>
            <a:ext cx="7719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การเปิดเผยให้ผู้อื่นทราบถึงความรู้สึก หรือปฏิกิริยาที่ตนเองมีต่อเหตุการณ์ที่เกิดขึ้นในปัจจุบัน ซึ่งมีผลดีต่อการสร้างสัมพันธภาพที่ดีงาม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1424" y="2753494"/>
            <a:ext cx="242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ความไว้วางใจ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620" y="3053470"/>
            <a:ext cx="7719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เป็นความไว้วางใจในครอบครัว ระหว่างพ่อ แม่ ลูก โดยความไว้วางใจจะเกิดขึ้น เมื่อบุคคลเต็มใจเสี่ยงยอมรับผลที่อาจจะเกิดตามมาจากการเปิดเผยความลับของตนเอง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962" y="3788433"/>
            <a:ext cx="2425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b="1" dirty="0">
                <a:solidFill>
                  <a:schemeClr val="accent1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การสื่อสารความเข้าใจ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17158" y="4088409"/>
            <a:ext cx="5660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เป็นการแสดงออกที่สามารถสื่อสารให้ผู้อื่นเกิดความเข้าใจ และสามารถสานต่อเรื่องราวได้</a:t>
            </a:r>
          </a:p>
        </p:txBody>
      </p:sp>
      <p:sp>
        <p:nvSpPr>
          <p:cNvPr id="1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850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1579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ทักษะการต่อรอง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2" y="1097164"/>
            <a:ext cx="83523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เป็นเทคนิคหรือกลวิธีในการปกป้องสิทธิส่วนบุคคล เพื่อป้องกันการเกิดพฤติกรรมที่ไม่พึงประสงค์ ซึ่งอาจก่อให้เกิดผลเสียต่อตนเองและผู้อื่นในด้านต่างๆ การต่อรองถือเป็นการรักษาสิทธิของตน เพื่อแสดงถึงความต้องการของตนเองอย่างตรงไปตรงมาในการทำความตกลงร่วมกับอีกฝ่ายหนึ่ง ซึ่ง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อาจปฏิบัติตามแผนผังต่อไปนี้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37230" y="2851525"/>
            <a:ext cx="4716729" cy="570016"/>
          </a:xfrm>
          <a:prstGeom prst="roundRect">
            <a:avLst/>
          </a:prstGeom>
          <a:solidFill>
            <a:srgbClr val="7AD8FA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ounded Rectangle 31"/>
          <p:cNvSpPr/>
          <p:nvPr/>
        </p:nvSpPr>
        <p:spPr>
          <a:xfrm>
            <a:off x="1537229" y="3573941"/>
            <a:ext cx="4716730" cy="570016"/>
          </a:xfrm>
          <a:prstGeom prst="roundRect">
            <a:avLst/>
          </a:prstGeom>
          <a:solidFill>
            <a:srgbClr val="7AD8FA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ounded Rectangle 32"/>
          <p:cNvSpPr/>
          <p:nvPr/>
        </p:nvSpPr>
        <p:spPr>
          <a:xfrm>
            <a:off x="1537230" y="4297700"/>
            <a:ext cx="4716729" cy="570016"/>
          </a:xfrm>
          <a:prstGeom prst="roundRect">
            <a:avLst/>
          </a:prstGeom>
          <a:solidFill>
            <a:srgbClr val="7AD8FA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ounded Rectangle 41"/>
          <p:cNvSpPr/>
          <p:nvPr/>
        </p:nvSpPr>
        <p:spPr>
          <a:xfrm>
            <a:off x="1537230" y="5008311"/>
            <a:ext cx="4716729" cy="570016"/>
          </a:xfrm>
          <a:prstGeom prst="roundRect">
            <a:avLst/>
          </a:prstGeom>
          <a:solidFill>
            <a:srgbClr val="7AD8FA"/>
          </a:solidFill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1730240" y="2966608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เงื่อนไขเวลา เลือกเวลาที่เหมาะสม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44015" y="3696347"/>
            <a:ext cx="43652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สื่อสารให้ชัดเจน โดยบอกข้อเสนอที่จะเกิดผลดีต่อทั้งสองฝ่าย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76734" y="4416450"/>
            <a:ext cx="3638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มั่นคง แน่วแน่ ไม่เปลี่ยนใจ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94236" y="5119787"/>
            <a:ext cx="1853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ทำตามที่ได้ตัดสินใจแล้ว</a:t>
            </a:r>
          </a:p>
        </p:txBody>
      </p:sp>
      <p:pic>
        <p:nvPicPr>
          <p:cNvPr id="4099" name="Picture 3" descr="C:\Users\TSM3-A_Taksaporn\Desktop\Entrepreneurs-shaking-hands\bg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60" y="3733673"/>
            <a:ext cx="1958454" cy="301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9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056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415819" y="857532"/>
            <a:ext cx="7418687" cy="704478"/>
          </a:xfrm>
          <a:prstGeom prst="rect">
            <a:avLst/>
          </a:prstGeom>
          <a:noFill/>
          <a:ln>
            <a:solidFill>
              <a:srgbClr val="C7F0F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282539" y="843148"/>
            <a:ext cx="7528957" cy="704478"/>
          </a:xfrm>
          <a:prstGeom prst="rect">
            <a:avLst/>
          </a:prstGeom>
          <a:solidFill>
            <a:srgbClr val="C7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463222" y="875365"/>
            <a:ext cx="7324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การรู้จักฝึกปฏิบัติทักษะการต่อรองที่ถูกต้องและเหมาะสม จะสามารถป้องกัน ลดความขัดแย้ง และแก้ปัญหาเรื่องเพศและครอบครัวได้ โดย</a:t>
            </a:r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วิธีการสร้างทักษะการต่อรอง</a:t>
            </a:r>
            <a:r>
              <a:rPr lang="th-TH" sz="20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มีดังนี้</a:t>
            </a:r>
          </a:p>
        </p:txBody>
      </p:sp>
      <p:pic>
        <p:nvPicPr>
          <p:cNvPr id="5122" name="Picture 2" descr="C:\Users\TSM3-A_Taksaporn\Desktop\Business-people-meeting\meeting_2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1" t="63514"/>
          <a:stretch/>
        </p:blipFill>
        <p:spPr bwMode="auto">
          <a:xfrm>
            <a:off x="267419" y="227391"/>
            <a:ext cx="1148400" cy="13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84595" y="1902289"/>
            <a:ext cx="5930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ตั้งสติให้ดี เพราะการตั้งสติที่ดีจะช่วยทำให้สามารถแก้ปัญหาและลดความขัดแย้งที่เกิดขึ้นได้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78222" y="2370232"/>
            <a:ext cx="6889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รับฟังข้อเสนออย่างตั้งใจ พร้อมทั้งหาคำตอบโดยการชั่งใจตนเองในประเด็นต่างๆ อย่างละเอียด รวดเร็ว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94297" y="2834547"/>
            <a:ext cx="7296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ไม่แสดงการตอบรับหรือปฏิเสธโดยทันที ด้วยการแสดงกิริยา วาจา ท่าทาง ที่ทำให้อีกฝ่ายเกิดความรู้สึกในทางที่ไม่ดี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94298" y="3314628"/>
            <a:ext cx="7427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พูดจาหรือแสดงท่าทางที่เป็นมิตร ด้วยการพูดจา การแสดงกิริยา ท่าทางสุภาพนุ่มนวล ใบหน้ายิ้มแย้ม แจ่มใส  รู้จักใช้คำว่า </a:t>
            </a:r>
            <a:r>
              <a:rPr lang="th-TH" sz="1800" b="1" i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“ ขอบคุณ 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เมื่อเขาแสดงไมตรีจิต ต่อเจตนาของเขาพร้อมทั้งปฏิเสธด้วยคำว่า </a:t>
            </a:r>
            <a:r>
              <a:rPr lang="th-TH" sz="1800" b="1" i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“ขอโทษ”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หรือ </a:t>
            </a:r>
            <a:r>
              <a:rPr lang="th-TH" sz="1800" b="1" i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“เสียใจ”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เพื่อรักษาสัมพันธภาพที่ดีต่อกันไว้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88797" y="4354436"/>
            <a:ext cx="7348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รู้จักแสดงความรู้สึกของตนเองพร้อมประกอบเหตุผล ที่สามารถโต้แย้งได้มากกว่าการให้เหตุผลธรรมดา โดยแสดงถึงประเด็นข้อดี ข้อเสียที่จะเกิดขึ้นจากสถานการณ์นั้นๆ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76922" y="5097004"/>
            <a:ext cx="6786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รู้จักเลือกกิจกรรมอื่นมาทดแทนหากต้องตกอยู่ในสถานการณ์ที่เสี่ยงต่อการเกิดปัญหาความขัดแย้ง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68659" y="5586937"/>
            <a:ext cx="7653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รู้จักผัดผ่อนหรือหลีกเลี่ยงออกจากสถานการณ์ เช่น การหยุดกระทำสิ่งที่จะทำให้เกิดปัญหาความขัดแย้งต่างๆ การบอกปฏิเสธอย่างนุ่มนวล เป็นต้น</a:t>
            </a:r>
          </a:p>
        </p:txBody>
      </p:sp>
      <p:sp>
        <p:nvSpPr>
          <p:cNvPr id="1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1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1577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ทักษะการปฏิเสธ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286" y="1871600"/>
            <a:ext cx="3988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วิธีการปฏิเสธที่เหมาะสมควรปฏิบัติตาม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914400" y="2468033"/>
            <a:ext cx="7553325" cy="522351"/>
          </a:xfrm>
          <a:prstGeom prst="roundRect">
            <a:avLst/>
          </a:prstGeom>
          <a:solidFill>
            <a:srgbClr val="FFCDCE"/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1722309" y="2548203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ปฏิเสธอย่างจริงจังทั้งท่าทาง คำพูด และน้ำเสียง เพื่อแสดงความตั้งใจอย่างชัดเจนที่จะขอปฏิเสธ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3925" y="3096683"/>
            <a:ext cx="7553325" cy="522351"/>
          </a:xfrm>
          <a:prstGeom prst="roundRect">
            <a:avLst/>
          </a:prstGeom>
          <a:solidFill>
            <a:srgbClr val="FFCDCE"/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731834" y="3176853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แสดงออกถึงความรู้สึกอย่างชัดเจนที่จะไม่ปฏิบัติตาม พร้อมทั้งให้เหตุผลของการปฏิเสธ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33450" y="3734858"/>
            <a:ext cx="7553325" cy="788056"/>
          </a:xfrm>
          <a:prstGeom prst="roundRect">
            <a:avLst>
              <a:gd name="adj" fmla="val 11832"/>
            </a:avLst>
          </a:prstGeom>
          <a:solidFill>
            <a:srgbClr val="FFCDCE"/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741359" y="3795978"/>
            <a:ext cx="665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แสดงกิริยาท่าทาง ความรู้สึกที่ชัดเจนถึงการไม่ยอมรับการกระทำที่เกิดขึ้น โดยใช้คำพูดที่เป็นมิตร และมีการแสดงความขอบคุณเมื่ออีกฝ่ายหนึ่งยอมรับ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3450" y="4639733"/>
            <a:ext cx="7553325" cy="522351"/>
          </a:xfrm>
          <a:prstGeom prst="roundRect">
            <a:avLst/>
          </a:prstGeom>
          <a:solidFill>
            <a:srgbClr val="FFCDCE"/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1741359" y="4719903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/>
              <a:t>ชวนทำกิจกรรมอื่นแทน โดยพยายามผัดผ่อนยืดระยะเวลาเพื่อให้อีกฝ่ายหนึ่งเปลี่ยนใจ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42975" y="5268383"/>
            <a:ext cx="7553325" cy="522351"/>
          </a:xfrm>
          <a:prstGeom prst="roundRect">
            <a:avLst/>
          </a:prstGeom>
          <a:solidFill>
            <a:srgbClr val="FFCDCE"/>
          </a:solidFill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1750884" y="5348553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มีสติ ยืนยันโดยการปฏิเสธซ้ำ และเลี่ยงจากสถานการณ์ที่ก่อให้เกิดความขัดแย้งกันทันที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98344" y="2398805"/>
            <a:ext cx="0" cy="3498804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5968" y="2462898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5018" y="3091548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5018" y="3863073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018" y="4634598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15018" y="5263248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0660" y="1030097"/>
            <a:ext cx="8072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เป็นการสื่อสารด้วยการใช้คำพูด ท่าทาง เพื่อแสดงถึงความรู้สึกนึกคิดของตนเองที่ต้องการปฏิเสธอีกฝ่ายหนึ่ง</a:t>
            </a:r>
          </a:p>
        </p:txBody>
      </p:sp>
      <p:sp>
        <p:nvSpPr>
          <p:cNvPr id="28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9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660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M3-A_Taksaporn\Desktop\Business-background-design\OE7IMR0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7"/>
          <a:stretch/>
        </p:blipFill>
        <p:spPr bwMode="auto">
          <a:xfrm>
            <a:off x="6589849" y="4891087"/>
            <a:ext cx="2294839" cy="21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2008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ทักษะการคิดวิเคราะห์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661" y="1017145"/>
            <a:ext cx="7995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กระบวนการคิดวิเคราะห์มักถูกนำมาใช้ในการแก้ปัญหาเสมอ โดยสามารถวิเคราะห์แยกแยะข้อมูลข่าวสาร ปัญหา และสถานการณ์ต่างๆ อย่างมีจุดหมาย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14400" y="2570147"/>
            <a:ext cx="7734300" cy="623515"/>
          </a:xfrm>
          <a:prstGeom prst="round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1665159" y="2583642"/>
            <a:ext cx="6993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ความสามารถในการตีความ พยายามเข้าใจและใช้เหตุผลกับสิ่งที่ต้องการวิเคราะห์เพื่อแปลความหมาย โดยสามารถวิเคราะห์และระบุปัญหาได้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23925" y="3255947"/>
            <a:ext cx="7734300" cy="638175"/>
          </a:xfrm>
          <a:prstGeom prst="round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674684" y="3412317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ความรู้ความเข้าใจในเรื่องที่จะวิเคราะห์ โดยอาศัยประสบการณ์และค้นคว้าข้อมูลเพิ่มเติม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33450" y="3960797"/>
            <a:ext cx="7734300" cy="651435"/>
          </a:xfrm>
          <a:prstGeom prst="roundRect">
            <a:avLst>
              <a:gd name="adj" fmla="val 11832"/>
            </a:avLst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655633" y="3993342"/>
            <a:ext cx="7031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ความช่างสังเกต สงสัย และชอบซักถาม ช่วยให้ได้ข้อมูลสำหรับการวิเคราะห์รวมทั้งสามารถจำแนก เลือกข้อมูล  และสรุปผลได้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33450" y="4675172"/>
            <a:ext cx="7734300" cy="656853"/>
          </a:xfrm>
          <a:prstGeom prst="roundRect">
            <a:avLst/>
          </a:prstGeom>
          <a:solidFill>
            <a:srgbClr val="FFFF99"/>
          </a:solidFill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1665158" y="4707717"/>
            <a:ext cx="7078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ความสามารถในการหาความสัมพันธ์เชิงเหตุผล มีการแจกแจง จัดระบบข้อมูลที่มีอยู่เพื่อให้เห็นภาพรวม มีการตั้งสมมติฐาน วิเคราะห์หาเหตุผล โดยเชื่อมโยงสิ่งที่เกิดขึ้นเพื่อค้นหาความจริง มีข้อมูลอ้างอิงหรือตัดสินใจสรุปผลได้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98344" y="2570147"/>
            <a:ext cx="0" cy="2694051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95968" y="2631687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15018" y="3317487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15018" y="4012812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018" y="4755762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8" name="Rectangle 7"/>
          <p:cNvSpPr/>
          <p:nvPr/>
        </p:nvSpPr>
        <p:spPr>
          <a:xfrm>
            <a:off x="806318" y="2059029"/>
            <a:ext cx="29150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6600"/>
                </a:solidFill>
                <a:latin typeface="TH Sarabun New" pitchFamily="34" charset="-34"/>
                <a:cs typeface="TH Sarabun New" pitchFamily="34" charset="-34"/>
              </a:rPr>
              <a:t>องค์ประกอบของการคิดวิเคราะห์ มีดังนี้</a:t>
            </a:r>
          </a:p>
        </p:txBody>
      </p:sp>
      <p:sp>
        <p:nvSpPr>
          <p:cNvPr id="26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7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3738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6787346" y="4441686"/>
            <a:ext cx="1302276" cy="973991"/>
          </a:xfrm>
          <a:prstGeom prst="ellipse">
            <a:avLst/>
          </a:prstGeom>
          <a:noFill/>
          <a:ln w="3175">
            <a:solidFill>
              <a:srgbClr val="FFBA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35496" y="461408"/>
            <a:ext cx="9070403" cy="4996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439736" y="537608"/>
            <a:ext cx="6732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การพัฒนาทักษะการคิดวิเคราะห์ จะใช้แผนผังกราฟิก (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Graphic) 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ช่วยในการจัดระบบความคิด</a:t>
            </a:r>
          </a:p>
        </p:txBody>
      </p:sp>
      <p:sp>
        <p:nvSpPr>
          <p:cNvPr id="9" name="Rectangle 8"/>
          <p:cNvSpPr/>
          <p:nvPr/>
        </p:nvSpPr>
        <p:spPr>
          <a:xfrm>
            <a:off x="862088" y="126546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แผนผังแบบแผนที่ความคิดรวบยอด 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Concept Map)</a:t>
            </a:r>
            <a:endParaRPr lang="th-TH" sz="20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450" y="1345162"/>
            <a:ext cx="352425" cy="17145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847725" y="17621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แผนผังความคิดรวบยอดหรือผังมโนทัศน์ </a:t>
            </a:r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600" b="1" dirty="0">
                <a:latin typeface="TH Sarabun New" pitchFamily="34" charset="-34"/>
                <a:cs typeface="TH Sarabun New" pitchFamily="34" charset="-34"/>
              </a:rPr>
              <a:t>Concept Map)</a:t>
            </a:r>
            <a:endParaRPr lang="th-TH" sz="16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4449" y="2064837"/>
            <a:ext cx="7096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ใช้แสดงความสัมพันธ์ของเรื่องใดเรื่องหนึ่งอย่างมีระบบ และเป็นลำดับขั้นตอน โดยอาศัยคำหรือข้อความเป็นตัวเชื่อมให้ความสัมพันธ์ของมโนทัศน์ต่างๆ เป็นไปอย่างมีความหมาย ซึ่งอาจจะมีทิศทางเดียวสองทิศทาง หรือมากกว่าก็ได้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7725" y="2784199"/>
            <a:ext cx="2609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แผนผังความคิด </a:t>
            </a:r>
            <a:r>
              <a:rPr lang="th-TH" sz="1600" b="1" dirty="0"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1600" b="1" dirty="0">
                <a:latin typeface="TH Sarabun New" pitchFamily="34" charset="-34"/>
                <a:cs typeface="TH Sarabun New" pitchFamily="34" charset="-34"/>
              </a:rPr>
              <a:t>Mind Map)</a:t>
            </a:r>
            <a:endParaRPr lang="th-TH" sz="16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4449" y="3086856"/>
            <a:ext cx="7096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ใช้แสดงการเชื่อมโยงข้อมูลเกี่ยวกับเรื่องใดเรื่องหนึ่งระหว่างความคิดหลัก ความคิดรอง และความคิดย่อยที่เกี่ยวข้องสัมพันธ์กัน โดยการใช้ภาพ สี เส้น และการโยงใย แทนการจดย่อแบบเดิมที่เป็นบรรทัด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62088" y="383209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แผนภูมิก้างปลา 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Fishbone Diagram)</a:t>
            </a:r>
            <a:endParaRPr lang="th-TH" sz="20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2450" y="3911796"/>
            <a:ext cx="352425" cy="17145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876300" y="418458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เป็นแผนภูมิที่ใช้วิเคราะห์หาสาเหตุและผลกระทบของปัญหา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71613" y="47277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แผนภาพแสดงความสัมพันธ์เชิงเหตุผล 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(</a:t>
            </a:r>
            <a:r>
              <a:rPr lang="en-US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Causal Relation)</a:t>
            </a:r>
            <a:endParaRPr lang="th-TH" sz="2000" dirty="0">
              <a:solidFill>
                <a:srgbClr val="00B05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975" y="4807432"/>
            <a:ext cx="352425" cy="17145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885825" y="50802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ใช้แสดงความสัมพันธ์ระหว่างองค์ประกอบต่างๆ</a:t>
            </a:r>
          </a:p>
        </p:txBody>
      </p:sp>
      <p:sp>
        <p:nvSpPr>
          <p:cNvPr id="4" name="Oval 3"/>
          <p:cNvSpPr/>
          <p:nvPr/>
        </p:nvSpPr>
        <p:spPr>
          <a:xfrm>
            <a:off x="6864806" y="4475822"/>
            <a:ext cx="1207698" cy="903255"/>
          </a:xfrm>
          <a:prstGeom prst="ellipse">
            <a:avLst/>
          </a:prstGeom>
          <a:solidFill>
            <a:srgbClr val="FF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5747716" y="5132761"/>
            <a:ext cx="790184" cy="590990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5130896" y="5812783"/>
            <a:ext cx="522094" cy="390482"/>
          </a:xfrm>
          <a:prstGeom prst="ellipse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6514365" y="5812783"/>
            <a:ext cx="522094" cy="390482"/>
          </a:xfrm>
          <a:prstGeom prst="ellipse">
            <a:avLst/>
          </a:prstGeom>
          <a:solidFill>
            <a:srgbClr val="FF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7937402" y="5454861"/>
            <a:ext cx="790184" cy="590990"/>
          </a:xfrm>
          <a:prstGeom prst="ellipse">
            <a:avLst/>
          </a:prstGeom>
          <a:solidFill>
            <a:srgbClr val="FFB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Freeform 30"/>
          <p:cNvSpPr/>
          <p:nvPr/>
        </p:nvSpPr>
        <p:spPr>
          <a:xfrm rot="1284313" flipH="1" flipV="1">
            <a:off x="6380044" y="4884615"/>
            <a:ext cx="332833" cy="343156"/>
          </a:xfrm>
          <a:custGeom>
            <a:avLst/>
            <a:gdLst>
              <a:gd name="connsiteX0" fmla="*/ 0 w 353683"/>
              <a:gd name="connsiteY0" fmla="*/ 439947 h 439947"/>
              <a:gd name="connsiteX1" fmla="*/ 284671 w 353683"/>
              <a:gd name="connsiteY1" fmla="*/ 336430 h 439947"/>
              <a:gd name="connsiteX2" fmla="*/ 353683 w 353683"/>
              <a:gd name="connsiteY2" fmla="*/ 0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683" h="439947">
                <a:moveTo>
                  <a:pt x="0" y="439947"/>
                </a:moveTo>
                <a:cubicBezTo>
                  <a:pt x="112862" y="424850"/>
                  <a:pt x="225724" y="409754"/>
                  <a:pt x="284671" y="336430"/>
                </a:cubicBezTo>
                <a:cubicBezTo>
                  <a:pt x="343618" y="263105"/>
                  <a:pt x="348650" y="131552"/>
                  <a:pt x="353683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Freeform 40"/>
          <p:cNvSpPr/>
          <p:nvPr/>
        </p:nvSpPr>
        <p:spPr>
          <a:xfrm rot="21079037" flipV="1">
            <a:off x="8080324" y="5126939"/>
            <a:ext cx="222497" cy="328852"/>
          </a:xfrm>
          <a:custGeom>
            <a:avLst/>
            <a:gdLst>
              <a:gd name="connsiteX0" fmla="*/ 0 w 353683"/>
              <a:gd name="connsiteY0" fmla="*/ 439947 h 439947"/>
              <a:gd name="connsiteX1" fmla="*/ 284671 w 353683"/>
              <a:gd name="connsiteY1" fmla="*/ 336430 h 439947"/>
              <a:gd name="connsiteX2" fmla="*/ 353683 w 353683"/>
              <a:gd name="connsiteY2" fmla="*/ 0 h 43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683" h="439947">
                <a:moveTo>
                  <a:pt x="0" y="439947"/>
                </a:moveTo>
                <a:cubicBezTo>
                  <a:pt x="112862" y="424850"/>
                  <a:pt x="225724" y="409754"/>
                  <a:pt x="284671" y="336430"/>
                </a:cubicBezTo>
                <a:cubicBezTo>
                  <a:pt x="343618" y="263105"/>
                  <a:pt x="348650" y="131552"/>
                  <a:pt x="353683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reeform 5"/>
          <p:cNvSpPr/>
          <p:nvPr/>
        </p:nvSpPr>
        <p:spPr>
          <a:xfrm>
            <a:off x="5516813" y="5608394"/>
            <a:ext cx="279400" cy="190500"/>
          </a:xfrm>
          <a:custGeom>
            <a:avLst/>
            <a:gdLst>
              <a:gd name="connsiteX0" fmla="*/ 279400 w 279400"/>
              <a:gd name="connsiteY0" fmla="*/ 0 h 190500"/>
              <a:gd name="connsiteX1" fmla="*/ 95250 w 279400"/>
              <a:gd name="connsiteY1" fmla="*/ 76200 h 190500"/>
              <a:gd name="connsiteX2" fmla="*/ 0 w 279400"/>
              <a:gd name="connsiteY2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9400" h="190500">
                <a:moveTo>
                  <a:pt x="279400" y="0"/>
                </a:moveTo>
                <a:cubicBezTo>
                  <a:pt x="210608" y="22225"/>
                  <a:pt x="141817" y="44450"/>
                  <a:pt x="95250" y="76200"/>
                </a:cubicBezTo>
                <a:cubicBezTo>
                  <a:pt x="48683" y="107950"/>
                  <a:pt x="24341" y="149225"/>
                  <a:pt x="0" y="190500"/>
                </a:cubicBezTo>
              </a:path>
            </a:pathLst>
          </a:custGeom>
          <a:noFill/>
          <a:ln w="3175">
            <a:solidFill>
              <a:srgbClr val="FF99FF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Freeform 6"/>
          <p:cNvSpPr/>
          <p:nvPr/>
        </p:nvSpPr>
        <p:spPr>
          <a:xfrm>
            <a:off x="6412163" y="5671894"/>
            <a:ext cx="260350" cy="139700"/>
          </a:xfrm>
          <a:custGeom>
            <a:avLst/>
            <a:gdLst>
              <a:gd name="connsiteX0" fmla="*/ 0 w 260350"/>
              <a:gd name="connsiteY0" fmla="*/ 0 h 139700"/>
              <a:gd name="connsiteX1" fmla="*/ 165100 w 260350"/>
              <a:gd name="connsiteY1" fmla="*/ 63500 h 139700"/>
              <a:gd name="connsiteX2" fmla="*/ 260350 w 26035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139700">
                <a:moveTo>
                  <a:pt x="0" y="0"/>
                </a:moveTo>
                <a:cubicBezTo>
                  <a:pt x="60854" y="20108"/>
                  <a:pt x="121708" y="40217"/>
                  <a:pt x="165100" y="63500"/>
                </a:cubicBezTo>
                <a:cubicBezTo>
                  <a:pt x="208492" y="86783"/>
                  <a:pt x="244475" y="132292"/>
                  <a:pt x="260350" y="139700"/>
                </a:cubicBezTo>
              </a:path>
            </a:pathLst>
          </a:custGeom>
          <a:noFill/>
          <a:ln w="3175">
            <a:solidFill>
              <a:srgbClr val="FF99FF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4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5238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2590800" y="409575"/>
            <a:ext cx="6486525" cy="4095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Isosceles Triangle 1"/>
          <p:cNvSpPr/>
          <p:nvPr/>
        </p:nvSpPr>
        <p:spPr>
          <a:xfrm rot="16200000">
            <a:off x="533646" y="2464229"/>
            <a:ext cx="2560320" cy="2264825"/>
          </a:xfrm>
          <a:prstGeom prst="triangl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ounded Rectangle 4"/>
          <p:cNvSpPr/>
          <p:nvPr/>
        </p:nvSpPr>
        <p:spPr>
          <a:xfrm>
            <a:off x="4600846" y="1410057"/>
            <a:ext cx="1567537" cy="732252"/>
          </a:xfrm>
          <a:prstGeom prst="roundRect">
            <a:avLst/>
          </a:prstGeom>
          <a:solidFill>
            <a:srgbClr val="FFB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ounded Rectangle 41"/>
          <p:cNvSpPr/>
          <p:nvPr/>
        </p:nvSpPr>
        <p:spPr>
          <a:xfrm>
            <a:off x="6730092" y="1410057"/>
            <a:ext cx="1567537" cy="732252"/>
          </a:xfrm>
          <a:prstGeom prst="roundRect">
            <a:avLst/>
          </a:prstGeom>
          <a:solidFill>
            <a:srgbClr val="FFB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Straight Connector 10"/>
          <p:cNvCxnSpPr>
            <a:stCxn id="2" idx="3"/>
          </p:cNvCxnSpPr>
          <p:nvPr/>
        </p:nvCxnSpPr>
        <p:spPr>
          <a:xfrm>
            <a:off x="2946219" y="3596641"/>
            <a:ext cx="38125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Isosceles Triangle 44"/>
          <p:cNvSpPr/>
          <p:nvPr/>
        </p:nvSpPr>
        <p:spPr>
          <a:xfrm rot="16200000">
            <a:off x="6678950" y="2993903"/>
            <a:ext cx="1382434" cy="1222883"/>
          </a:xfrm>
          <a:prstGeom prst="triangle">
            <a:avLst/>
          </a:prstGeom>
          <a:solidFill>
            <a:srgbClr val="00CC9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ounded Rectangle 45"/>
          <p:cNvSpPr/>
          <p:nvPr/>
        </p:nvSpPr>
        <p:spPr>
          <a:xfrm>
            <a:off x="4600846" y="5289782"/>
            <a:ext cx="1567537" cy="732252"/>
          </a:xfrm>
          <a:prstGeom prst="roundRect">
            <a:avLst/>
          </a:prstGeom>
          <a:solidFill>
            <a:srgbClr val="FFB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ounded Rectangle 46"/>
          <p:cNvSpPr/>
          <p:nvPr/>
        </p:nvSpPr>
        <p:spPr>
          <a:xfrm>
            <a:off x="6722141" y="5289782"/>
            <a:ext cx="1567537" cy="732252"/>
          </a:xfrm>
          <a:prstGeom prst="roundRect">
            <a:avLst/>
          </a:prstGeom>
          <a:solidFill>
            <a:srgbClr val="FFBA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0" name="Straight Connector 19"/>
          <p:cNvCxnSpPr>
            <a:stCxn id="2" idx="3"/>
            <a:endCxn id="5" idx="1"/>
          </p:cNvCxnSpPr>
          <p:nvPr/>
        </p:nvCxnSpPr>
        <p:spPr>
          <a:xfrm flipV="1">
            <a:off x="2946219" y="1776183"/>
            <a:ext cx="1654627" cy="1820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060553" y="1776183"/>
            <a:ext cx="1654627" cy="1820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554201" y="1750314"/>
            <a:ext cx="78378" cy="783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Oval 48"/>
          <p:cNvSpPr/>
          <p:nvPr/>
        </p:nvSpPr>
        <p:spPr>
          <a:xfrm>
            <a:off x="6671964" y="1737984"/>
            <a:ext cx="78378" cy="783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7" name="Straight Connector 26"/>
          <p:cNvCxnSpPr>
            <a:stCxn id="2" idx="3"/>
            <a:endCxn id="46" idx="1"/>
          </p:cNvCxnSpPr>
          <p:nvPr/>
        </p:nvCxnSpPr>
        <p:spPr>
          <a:xfrm>
            <a:off x="2946219" y="3596641"/>
            <a:ext cx="1654627" cy="2059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059563" y="3605344"/>
            <a:ext cx="1654627" cy="20592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4552687" y="5599413"/>
            <a:ext cx="78378" cy="783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Oval 51"/>
          <p:cNvSpPr/>
          <p:nvPr/>
        </p:nvSpPr>
        <p:spPr>
          <a:xfrm>
            <a:off x="6682952" y="5624670"/>
            <a:ext cx="78378" cy="7837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3" name="Straight Connector 52"/>
          <p:cNvCxnSpPr/>
          <p:nvPr/>
        </p:nvCxnSpPr>
        <p:spPr>
          <a:xfrm>
            <a:off x="3698052" y="2781827"/>
            <a:ext cx="153208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806473" y="2781827"/>
            <a:ext cx="15636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778455" y="4622494"/>
            <a:ext cx="172997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886876" y="4622494"/>
            <a:ext cx="16190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1313485" y="3167970"/>
            <a:ext cx="15777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ความขัดแย้ง</a:t>
            </a:r>
          </a:p>
          <a:p>
            <a:pPr algn="ctr"/>
            <a:r>
              <a:rPr lang="th-TH" b="1" dirty="0">
                <a:solidFill>
                  <a:srgbClr val="FFFF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เรื่องเพศ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498043" y="1441742"/>
            <a:ext cx="1773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พฤติกรรม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ไม่เหมาะสม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38043" y="1450279"/>
            <a:ext cx="15431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การมีเพศสัมพันธ์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ก่อนวัยอันควร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41576" y="5329887"/>
            <a:ext cx="2078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การล่วงละเมิด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ทางเพศ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52747" y="5333203"/>
            <a:ext cx="19222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การเบี่ยงเบน</a:t>
            </a:r>
          </a:p>
          <a:p>
            <a:pPr algn="ctr"/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ทางเพศ</a:t>
            </a:r>
            <a:endParaRPr lang="th-TH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845091" y="2481091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การมีคู่ครองหลายคน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085651" y="2496483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อิทธิพลจากสื่อต่างๆ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742541" y="4296437"/>
            <a:ext cx="18902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ขาดความรู้เรื่องเพศศึกษา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45028" y="4334048"/>
            <a:ext cx="1782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อิทธิพลของฮอร์โมนเพศ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61416" y="42180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ตัวอย่างแผนภูมิก้างปลา </a:t>
            </a: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ที่นำมาใช้ในการคิดวิเคราะห์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561975" y="752475"/>
            <a:ext cx="100965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781175" y="752475"/>
            <a:ext cx="75247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3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98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2861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ทักษะการตัดสินใจและแก้ปัญหา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0661" y="1017145"/>
            <a:ext cx="8438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เป็นทักษะที่ต้องใช้ควบคู่กันระหว่างความคิดและความรู้สึกในการใช้เหตุผลตัดสินใจ เนื่องจากจะมีผลกระทบทั้งต่อตนเองและผู้อื่น ดังนั้นจึงต้องมีการตัดสินใจอย่างรอบคอบ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87104" y="2478858"/>
            <a:ext cx="7734300" cy="623515"/>
          </a:xfrm>
          <a:prstGeom prst="roundRect">
            <a:avLst/>
          </a:prstGeom>
          <a:solidFill>
            <a:srgbClr val="FDE6FE"/>
          </a:solidFill>
          <a:ln w="9525">
            <a:solidFill>
              <a:srgbClr val="FD99F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1637863" y="2644753"/>
            <a:ext cx="3042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การกำหนดปัญหา โดยระบุปัญหาอย่างชัดเจน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96629" y="3164658"/>
            <a:ext cx="7734300" cy="638175"/>
          </a:xfrm>
          <a:prstGeom prst="roundRect">
            <a:avLst/>
          </a:prstGeom>
          <a:solidFill>
            <a:srgbClr val="FDE6FE"/>
          </a:solidFill>
          <a:ln w="9525">
            <a:solidFill>
              <a:srgbClr val="FD99F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1647388" y="3321028"/>
            <a:ext cx="678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ค้นหาสาเหตุของปัญหาและการกำหนดทางเลือก โดยเขียนแนวทางวิธีการแก้ปัญหาให้มีหลากหลายวิธี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06154" y="3869508"/>
            <a:ext cx="7734300" cy="651435"/>
          </a:xfrm>
          <a:prstGeom prst="roundRect">
            <a:avLst>
              <a:gd name="adj" fmla="val 11832"/>
            </a:avLst>
          </a:prstGeom>
          <a:solidFill>
            <a:srgbClr val="FDE6FE"/>
          </a:solidFill>
          <a:ln w="9525">
            <a:solidFill>
              <a:srgbClr val="FD99F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628338" y="4044928"/>
            <a:ext cx="474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การวิเคราะห์ทางเลือก เพื่อวิเคราะห์ถึงวิธีการแก้ปัญหาตามวิธีการต่างๆ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6154" y="4583883"/>
            <a:ext cx="7734300" cy="656853"/>
          </a:xfrm>
          <a:prstGeom prst="roundRect">
            <a:avLst/>
          </a:prstGeom>
          <a:solidFill>
            <a:srgbClr val="FDE6FE"/>
          </a:solidFill>
          <a:ln w="9525">
            <a:solidFill>
              <a:srgbClr val="FD99F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1637862" y="4768828"/>
            <a:ext cx="3896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การตัดสินใจเลือก เพื่อกำหนดแนวทางวิธีการแก้ปัญหาที่ดีที่สุด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8672" y="2540398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C6AF2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7722" y="3226198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C6AF2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7722" y="3921523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C6AF2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7722" y="4664473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C6AF2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8" name="Rectangle 7"/>
          <p:cNvSpPr/>
          <p:nvPr/>
        </p:nvSpPr>
        <p:spPr>
          <a:xfrm>
            <a:off x="806318" y="1995036"/>
            <a:ext cx="38737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กระบวนการตัดสินใจและการแก้ปัญหามี ๕ ขั้นตอน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06154" y="5298258"/>
            <a:ext cx="7734300" cy="656853"/>
          </a:xfrm>
          <a:prstGeom prst="roundRect">
            <a:avLst/>
          </a:prstGeom>
          <a:solidFill>
            <a:srgbClr val="FDE6FE"/>
          </a:solidFill>
          <a:ln w="9525">
            <a:solidFill>
              <a:srgbClr val="FD99F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1637863" y="5340328"/>
            <a:ext cx="7002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ตรวจสอบผลภายหลังที่ได้ดำเนินการตามวิธีที่เลือก ว่าได้ผลหรือปัญหายังคงมีอยู่ เพื่อแก้ไขข้อบกพร่องของทางเลือกที่เกิดจากการตัดสินใจ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7722" y="5378848"/>
            <a:ext cx="53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C6AF2"/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571048" y="2478858"/>
            <a:ext cx="0" cy="3477185"/>
          </a:xfrm>
          <a:prstGeom prst="line">
            <a:avLst/>
          </a:prstGeom>
          <a:ln w="127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0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00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402768" y="1514012"/>
            <a:ext cx="5741234" cy="45719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251520" y="5158211"/>
            <a:ext cx="8697946" cy="1223117"/>
          </a:xfrm>
          <a:prstGeom prst="roundRect">
            <a:avLst>
              <a:gd name="adj" fmla="val 10437"/>
            </a:avLst>
          </a:prstGeom>
          <a:ln w="19050">
            <a:solidFill>
              <a:srgbClr val="604A7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ชื่อเรื่องรอง 2"/>
          <p:cNvSpPr txBox="1">
            <a:spLocks/>
          </p:cNvSpPr>
          <p:nvPr/>
        </p:nvSpPr>
        <p:spPr bwMode="auto">
          <a:xfrm>
            <a:off x="2411760" y="856758"/>
            <a:ext cx="6388195" cy="55601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r" eaLnBrk="0" hangingPunct="0"/>
            <a:r>
              <a:rPr lang="th-TH" sz="44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ทักษะในการป้องกัน ลดความขัดแย้ง</a:t>
            </a:r>
          </a:p>
          <a:p>
            <a:pPr algn="r" eaLnBrk="0" hangingPunct="0"/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และแก้ปัญหาเรื่องเพศและครอบครัว</a:t>
            </a:r>
          </a:p>
          <a:p>
            <a:pPr algn="r" eaLnBrk="0" hangingPunct="0"/>
            <a:r>
              <a:rPr lang="th-TH" sz="32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5435932"/>
            <a:ext cx="9144000" cy="369332"/>
          </a:xfrm>
          <a:prstGeom prst="rect">
            <a:avLst/>
          </a:prstGeom>
          <a:solidFill>
            <a:srgbClr val="604A7B"/>
          </a:solidFill>
          <a:ln>
            <a:solidFill>
              <a:srgbClr val="604A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" name="กลุ่ม 7"/>
          <p:cNvGrpSpPr/>
          <p:nvPr/>
        </p:nvGrpSpPr>
        <p:grpSpPr>
          <a:xfrm>
            <a:off x="601680" y="5466710"/>
            <a:ext cx="7681143" cy="777704"/>
            <a:chOff x="601680" y="5687622"/>
            <a:chExt cx="4956754" cy="777704"/>
          </a:xfrm>
        </p:grpSpPr>
        <p:sp>
          <p:nvSpPr>
            <p:cNvPr id="3" name="TextBox 2"/>
            <p:cNvSpPr txBox="1"/>
            <p:nvPr/>
          </p:nvSpPr>
          <p:spPr>
            <a:xfrm>
              <a:off x="601680" y="5687622"/>
              <a:ext cx="1369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6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rPr>
                <a:t>จุดประสงค์การเรียนรู้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601680" y="6126772"/>
              <a:ext cx="49567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th-TH" sz="1600" dirty="0">
                  <a:latin typeface="TH Sarabun New" pitchFamily="34" charset="-34"/>
                  <a:cs typeface="TH Sarabun New" pitchFamily="34" charset="-34"/>
                </a:rPr>
                <a:t>เลือกใช้ทักษะที่เหมาะสมในการป้องกันลดความขัดแย้ง และแก้ปัญหาเรื่องเพศและครอบครัวได้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6660232" y="172868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rgbClr val="604A7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rgbClr val="604A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๓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sp>
        <p:nvSpPr>
          <p:cNvPr id="31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093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074" y="577239"/>
            <a:ext cx="7421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 New" pitchFamily="34" charset="-34"/>
                <a:cs typeface="TH Sarabun New" pitchFamily="34" charset="-34"/>
              </a:rPr>
              <a:t>ทักษะในการตัดสินใจและการแก้ปัญหา มีปัจจัยที่มีอิทธิพลต่อการตัดสินใจ ดังนี้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723" y="1214700"/>
            <a:ext cx="13853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บุคลิกภาพ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3611" y="986085"/>
            <a:ext cx="819730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03766" y="1559458"/>
            <a:ext cx="78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เป็นความสามารถของแต่ละคนที่แสดงออกมาเมื่อเผชิญกับปัญหา เช่น คนที่มีความเชื่อมั่นในตนเองจะสามารถตัดสินใจได้รวดเร็ว คนที่ใจเย็น สุขุม รอบคอบมักจะมีเหตุผลในการตัดสินใจเสมอ เพราะรู้จักการวิเคราะห์สถานการณ์และคิดหาทางเลือกได้อย่างเหมาะสม เป็นต้น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4628" y="2494198"/>
            <a:ext cx="2839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เป้าหมายหรือจุดประสงค์ที่ตั้งไว้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96671" y="2838956"/>
            <a:ext cx="792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เป็นส่วนหนึ่งที่ทำให้สามารถตัดสินใจได้ว่าตนเองต้องการอะไร ไม่ต้องการอะไร เนื่องจากการกำหนดเป้าหมายในแต่ละครั้งจะมีการคาดการณ์วางแผนการประเมินไว้ เพื่อให้บรรลุเป้าหมายหรือจุดประสงค์นั้นๆ ขณะเดียวกันก็ช่วยให้เราสามารถมองเห็นแนวทางที่ จะนำไปสู่ความสำเร็จได้</a:t>
            </a:r>
          </a:p>
        </p:txBody>
      </p:sp>
      <p:pic>
        <p:nvPicPr>
          <p:cNvPr id="2050" name="Picture 2" descr="C:\Users\TSM3-A_Taksaporn\AppData\Local\Temp\Rar$DRa0.857\OH5IPE0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57"/>
          <a:stretch/>
        </p:blipFill>
        <p:spPr bwMode="auto">
          <a:xfrm>
            <a:off x="6337004" y="3676854"/>
            <a:ext cx="2806995" cy="30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438166" y="3794962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ค่านิยม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00209" y="4139720"/>
            <a:ext cx="7127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เป็นบรรทัดฐานที่ช่วยในการประเมิน ตลอดจนการยอมรับต่อความเชื่อความรู้สึกของแต่ละบุคคล ซึ่งผู้ที่มีค่านิยมที่ดี จะสามารถตัดสินใจได้รวดเร็ว ถูกต้อง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41704" y="4836960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ความรู้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03746" y="5181718"/>
            <a:ext cx="59245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เป็นส่วนหนึ่งของการตัดสินใจ เนื่องจากผู้ที่มีความรู้มาก จะมีข้อมูลที่สามารถรวบรวมไว้ใช้เป็นแนวทางในการวิเคราะห์ และตัดสินใจเลือกแนวทางที่ดีที่สุด เพื่อแก้ไขปัญหาได้ดี มีประสิทธิภาพมากกว่าผู้ที่มีความรู้น้อย</a:t>
            </a:r>
          </a:p>
        </p:txBody>
      </p:sp>
      <p:sp>
        <p:nvSpPr>
          <p:cNvPr id="17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18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6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5640779"/>
            <a:ext cx="9143999" cy="1069287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5327" y="344788"/>
            <a:ext cx="624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สภาพปัญหาและสาเหตุความขัดแย้งเรื่องเพศ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5593"/>
            <a:ext cx="452846" cy="2385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42" name="Picture 2" descr="C:\Users\TSM3-A_Taksaporn\Desktop\Male-female-toilette-sign\preview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7" t="9065" r="14206" b="18165"/>
          <a:stretch/>
        </p:blipFill>
        <p:spPr bwMode="auto">
          <a:xfrm>
            <a:off x="3373785" y="3291743"/>
            <a:ext cx="2008215" cy="208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7385" y="997344"/>
            <a:ext cx="80766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เพศศึกษา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กระบวนการศึกษาเกี่ยวกับการเจริญเติบโต พัฒนาการ และบุคลิกภาพ รวมทั้งสุขปฏิบัติต่างๆ ที่เกี่ยวข้องกับมนุษย์เพื่อจะได้เรียนรู้ถึงธรรมชาติความเป็นจริงของชีวิต และสอนให้รู้จักบทบาท รวมถึงคุณค่าของความเป็นชายและหญิงในสังคมให้มีความรู้ความเข้าใจ    เจตคติที่ดีในเรื่องธรรมชาติทางเพศ และพฤติกรรมทางเพศที่เหมาะสม</a:t>
            </a:r>
          </a:p>
        </p:txBody>
      </p:sp>
      <p:sp>
        <p:nvSpPr>
          <p:cNvPr id="6" name="Rectangle 5"/>
          <p:cNvSpPr/>
          <p:nvPr/>
        </p:nvSpPr>
        <p:spPr>
          <a:xfrm>
            <a:off x="936708" y="3690682"/>
            <a:ext cx="2520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มองเพศสัมพันธ์ เป็นความรักใคร่และ  การเอาใจใส่ดูแลบุคคลผู้เป็นที่รัก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89768" y="2524730"/>
            <a:ext cx="0" cy="2963649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729146" y="3258564"/>
            <a:ext cx="981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FF3399"/>
                </a:solidFill>
                <a:latin typeface="TH Sarabun New" pitchFamily="34" charset="-34"/>
                <a:cs typeface="TH Sarabun New" pitchFamily="34" charset="-34"/>
              </a:rPr>
              <a:t>ผู้หญิง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7584" y="2483674"/>
            <a:ext cx="7710774" cy="505405"/>
          </a:xfrm>
          <a:prstGeom prst="roundRect">
            <a:avLst/>
          </a:prstGeom>
          <a:solidFill>
            <a:srgbClr val="D2F4F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2862687" y="2557545"/>
            <a:ext cx="32622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accent1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มุมมองต่อเพศสัมพันธ์ในวัยรุ่นชายและหญิง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27033" y="3688707"/>
            <a:ext cx="3036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มองเพศสัมพันธ์ เป็นสัญลักษณ์อย่างหนึ่งของ</a:t>
            </a:r>
          </a:p>
          <a:p>
            <a:r>
              <a:rPr lang="th-TH" sz="1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ความเป็นชาย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690921" y="3256589"/>
            <a:ext cx="981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ผู้ชาย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1147" y="5833270"/>
            <a:ext cx="7943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u="sng" dirty="0">
                <a:latin typeface="TH Sarabun New" pitchFamily="34" charset="-34"/>
                <a:cs typeface="TH Sarabun New" pitchFamily="34" charset="-34"/>
              </a:rPr>
              <a:t>ดังนั้น</a:t>
            </a:r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ผู้หญิงจึงควรปรับเปลี่ยนมุมมองใหม่เกี่ยวกับการมีเพศสัมพันธ์ เช่น การรักนวลสงวนตัว การไม่ชิงสุกก่อนห่าม การวางตัวให้เหมาะสมต่อเพศตรงข้าม เป็นต้น</a:t>
            </a:r>
          </a:p>
        </p:txBody>
      </p:sp>
      <p:sp>
        <p:nvSpPr>
          <p:cNvPr id="20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1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65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1010258" y="5044993"/>
            <a:ext cx="2157684" cy="385241"/>
          </a:xfrm>
          <a:prstGeom prst="round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ounded Rectangle 31"/>
          <p:cNvSpPr/>
          <p:nvPr/>
        </p:nvSpPr>
        <p:spPr>
          <a:xfrm>
            <a:off x="991077" y="3752333"/>
            <a:ext cx="2187497" cy="385241"/>
          </a:xfrm>
          <a:prstGeom prst="round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ounded Rectangle 30"/>
          <p:cNvSpPr/>
          <p:nvPr/>
        </p:nvSpPr>
        <p:spPr>
          <a:xfrm>
            <a:off x="993931" y="2539470"/>
            <a:ext cx="3095168" cy="385241"/>
          </a:xfrm>
          <a:prstGeom prst="round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ounded Rectangle 13"/>
          <p:cNvSpPr/>
          <p:nvPr/>
        </p:nvSpPr>
        <p:spPr>
          <a:xfrm>
            <a:off x="998534" y="1300810"/>
            <a:ext cx="2577181" cy="385241"/>
          </a:xfrm>
          <a:prstGeom prst="roundRect">
            <a:avLst/>
          </a:prstGeom>
          <a:solidFill>
            <a:srgbClr val="DBF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Oval 22"/>
          <p:cNvSpPr/>
          <p:nvPr/>
        </p:nvSpPr>
        <p:spPr>
          <a:xfrm>
            <a:off x="632339" y="2595525"/>
            <a:ext cx="273133" cy="2731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สภาพปัญหาความขัดแย้งเรื่องเพศ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347" y="1322704"/>
            <a:ext cx="2462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ปัญหาเพศสัมพันธ์ก่อนวัยอันควร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5701" y="1377379"/>
            <a:ext cx="273133" cy="2731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16646" y="1766203"/>
            <a:ext cx="7764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นับเป็นปัญหาความขัดแย้งเรื่องเพศอันดับ ๑ ของเยาวชนไทยในปัจจุบัน เนื่องจากส่งผลกระทบต่อครอบครัว และต่อตนเอง เช่น ปัญหาการตั้งครรภ์ที่ไม่พึงประสงค์ ปัญหาการทำแท้ง เป็นต้น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3826" y="1306976"/>
            <a:ext cx="40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4144" y="254611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ปัญหาการมีพฤติกรรมทางเพศไม่เหมาะสม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726" y="2531508"/>
            <a:ext cx="40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9" name="Rectangle 8"/>
          <p:cNvSpPr/>
          <p:nvPr/>
        </p:nvSpPr>
        <p:spPr>
          <a:xfrm>
            <a:off x="911137" y="2990258"/>
            <a:ext cx="7864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การนอกใจคู่ครอง การมีคู่ครองหลายคน การมีพฤติกรรมในการมีเพศสัมพันธ์ที่ไม่เป็นปกติ เป็นต้น ซึ่งพฤติกรรมเหล่านี้บางคนอาจมองว่าเป็นเรื่องปกติ แต่คนส่วนใหญ่ยังไม่ให้การยอมรับต่อพฤติกรรมดังกล่าว</a:t>
            </a:r>
          </a:p>
        </p:txBody>
      </p:sp>
      <p:sp>
        <p:nvSpPr>
          <p:cNvPr id="24" name="Oval 23"/>
          <p:cNvSpPr/>
          <p:nvPr/>
        </p:nvSpPr>
        <p:spPr>
          <a:xfrm>
            <a:off x="630364" y="3808388"/>
            <a:ext cx="273133" cy="2731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988365" y="3768503"/>
            <a:ext cx="2098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ปัญหาการเบี่ยงเบนทางเพศ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145" y="3740223"/>
            <a:ext cx="40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534" y="4236396"/>
            <a:ext cx="7888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เป็นปัญหาหนึ่งที่พบได้ทั้งในเพศหญิงและเพศชาย โดยบุคคลอาจแสดงออกถึงพฤติกรรมทางเพศที่ไม่เหมาะสม เช่น ผู้ที่มีพฤติกรรมเป็น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เกย์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dirty="0" err="1">
                <a:latin typeface="TH Sarabun New" pitchFamily="34" charset="-34"/>
                <a:cs typeface="TH Sarabun New" pitchFamily="34" charset="-34"/>
              </a:rPr>
              <a:t>เลสเบี้ยน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เป็นต้น ทำให้สังคมเกิดความรู้สึกถึงความไม่ถูกต้องตามบรรทัดฐานที่สังคมได้กำหนดไว้</a:t>
            </a:r>
          </a:p>
        </p:txBody>
      </p:sp>
      <p:sp>
        <p:nvSpPr>
          <p:cNvPr id="27" name="Oval 26"/>
          <p:cNvSpPr/>
          <p:nvPr/>
        </p:nvSpPr>
        <p:spPr>
          <a:xfrm>
            <a:off x="630364" y="5080901"/>
            <a:ext cx="273133" cy="27313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958682" y="5060066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ปัญหาการล่วงละเมิดทางเพศ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8502" y="5024389"/>
            <a:ext cx="404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6462" y="5518175"/>
            <a:ext cx="7887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เป็นรูปแบบการกระทำอนาจารต่อบุคคลอื่นทั้งหญิงและชาย โดยการเรียกร้องความพึงพอใจทั้งทางกายและวาจา เช่น การพูดจาแทะโลม การจ้องมองของสงวน การข่มขืน การกระทำอนาจาร เป็นต้น</a:t>
            </a:r>
          </a:p>
        </p:txBody>
      </p:sp>
      <p:sp>
        <p:nvSpPr>
          <p:cNvPr id="34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5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46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สาเหตุความขัดแย้งเรื่องเพศ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866" y="1224342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ตัวบุคคล</a:t>
            </a:r>
            <a:endParaRPr lang="th-TH" sz="24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67135" y="1249910"/>
            <a:ext cx="6017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ขาดความรู้และทักษะชีวิตในเรื่องเพศศึกษา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ส่งผลให้มีพฤติกรรมในเรื่องเพศไม่ถูกต้อง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72892" y="1574830"/>
            <a:ext cx="71035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อิทธิพลของฮอร์โมนเพศ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ทำให้เกิดแรงขับทางเพศตามธรรมชาติ ซึ่งส่งผลให้ขาดความยับยั้งชั่งใจ เกิดความอยากรู้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อยากลองที่จะมีเพศสัมพันธ์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0024" y="2201660"/>
            <a:ext cx="72163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ด้านจิตสังคมที่เกี่ยวข้อง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ความรู้สึกภาคภูมิใจในตนเองต่ำ อารมณ์ผูกพันต่อพ่อแม่ที่ไม่มั่นคง ซึ่งสัมพันธ์กับ  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การเลี้ยงดูมาตั้งแต่ในวัยเด็ก เป็นต้น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6771" y="2925979"/>
            <a:ext cx="10086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FF8A15"/>
                </a:solidFill>
                <a:latin typeface="TH Sarabun New" pitchFamily="34" charset="-34"/>
                <a:cs typeface="TH Sarabun New" pitchFamily="34" charset="-34"/>
              </a:rPr>
              <a:t>ครอบครัว</a:t>
            </a:r>
            <a:endParaRPr lang="th-TH" sz="2400" dirty="0">
              <a:solidFill>
                <a:srgbClr val="FF8A15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65797" y="2943092"/>
            <a:ext cx="7103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8A15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1800" dirty="0">
                <a:solidFill>
                  <a:srgbClr val="FF8A15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b="1" dirty="0">
                <a:solidFill>
                  <a:srgbClr val="FF8A15"/>
                </a:solidFill>
                <a:latin typeface="TH Sarabun New" pitchFamily="34" charset="-34"/>
                <a:cs typeface="TH Sarabun New" pitchFamily="34" charset="-34"/>
              </a:rPr>
              <a:t>ลักษณะโครงสร้างทางครอบครัว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ครอบครัวที่มีพ่อหรือแม่เพียงคนเดียว การหย่าร้างของพ่อแม่ เป็นต้น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929" y="3291637"/>
            <a:ext cx="72234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8A15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b="1" dirty="0">
                <a:solidFill>
                  <a:srgbClr val="FF8A15"/>
                </a:solidFill>
                <a:latin typeface="TH Sarabun New" pitchFamily="34" charset="-34"/>
                <a:cs typeface="TH Sarabun New" pitchFamily="34" charset="-34"/>
              </a:rPr>
              <a:t>การทำหน้าที่ของครอบครัว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เช่น พ่อแม่ไม่ค่อยมีเวลาให้กับลูกทำให้ความสัมพันธ์ระหว่างพ่อแม่กับลูกลดน้อยลง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บางครอบครัวมีการติดตามดูแลมากเกินไปจนส่งผลให้เสียความเป็นตัวของตัวเอง</a:t>
            </a:r>
            <a:endParaRPr lang="th-TH" sz="18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7946" y="3991708"/>
            <a:ext cx="657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สังคม</a:t>
            </a:r>
            <a:endParaRPr lang="th-TH" sz="2400" dirty="0">
              <a:solidFill>
                <a:srgbClr val="CC0099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51226" y="4024156"/>
            <a:ext cx="710351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b="1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เพื่อน</a:t>
            </a:r>
            <a:r>
              <a:rPr lang="th-TH" sz="1800" b="1" dirty="0"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มีอิทธิพลมากที่สุด โดยวัยรุ่นจะมีพฤติกรรมเลียนแบบ หรือพยายามทำตามกลุ่มเพื่อนเพื่อให้เกิดการยอมรับ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จากเพื่อน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52557" y="4653616"/>
            <a:ext cx="7233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18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1800" b="1" dirty="0">
                <a:solidFill>
                  <a:srgbClr val="CC0099"/>
                </a:solidFill>
                <a:latin typeface="TH Sarabun New" pitchFamily="34" charset="-34"/>
                <a:cs typeface="TH Sarabun New" pitchFamily="34" charset="-34"/>
              </a:rPr>
              <a:t>สื่อต่างๆ  </a:t>
            </a:r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ที่มีเนื้อหา รูปภาพ เกี่ยวข้องกับเรื่องเพศไม่ว่าจะเป็นสื่อสิ่งพิมพ์ เว็บไซต์ คลิปวิดีโอ เกม ดีวีดี ทำให้วัยรุ่นที่ 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ขาดความรู้และความเข้าใจ หมกมุ่นอยู่กับการเสพสื่อเหล่านี้และมีพฤติกรรมเลียนแบบ จนไปสร้างปัญหาให้เกิดความ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   ขัดแย้งในเรื่องเพศขึ้นได้</a:t>
            </a: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4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" descr="K:\TSM 3-A\Logo Aksorn\Aksorn Charoen Ta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60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SM3-A_Taksaporn\Desktop\Angry-businessmen\0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3"/>
          <a:stretch/>
        </p:blipFill>
        <p:spPr bwMode="auto">
          <a:xfrm>
            <a:off x="7315024" y="5526008"/>
            <a:ext cx="1432763" cy="119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327" y="344788"/>
            <a:ext cx="624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สภาพปัญหาและสาเหตุความขัดแย้งในครอบครัว</a:t>
            </a:r>
            <a:endParaRPr lang="th-TH" sz="24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5593"/>
            <a:ext cx="452846" cy="2385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534390" y="909170"/>
            <a:ext cx="8609610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595101" y="900932"/>
            <a:ext cx="3700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สภาพปัญหาความขัดแย้งภายในครอบครัว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7485" y="1682899"/>
            <a:ext cx="2924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ปัญหาความขัดแย้งระหว่าง</a:t>
            </a:r>
            <a:r>
              <a:rPr lang="th-TH" sz="2000" b="1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สามีภรรยา</a:t>
            </a:r>
          </a:p>
        </p:txBody>
      </p:sp>
      <p:sp>
        <p:nvSpPr>
          <p:cNvPr id="7" name="Oval 6"/>
          <p:cNvSpPr/>
          <p:nvPr/>
        </p:nvSpPr>
        <p:spPr>
          <a:xfrm>
            <a:off x="836104" y="1692424"/>
            <a:ext cx="325328" cy="325328"/>
          </a:xfrm>
          <a:prstGeom prst="ellipse">
            <a:avLst/>
          </a:prstGeom>
          <a:solidFill>
            <a:srgbClr val="FF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836104" y="1621344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9" name="Rectangle 8"/>
          <p:cNvSpPr/>
          <p:nvPr/>
        </p:nvSpPr>
        <p:spPr>
          <a:xfrm>
            <a:off x="1312353" y="2017752"/>
            <a:ext cx="7353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อาจเป็นความขัดแย้งที่เกิดจากการไม่ปรองดองกัน มีการทะเลาะวิวาทกัน ทำให้ทำลายสัมพันธภาพที่ดีในครอบครัวและส่งผลกระทบต่อลูกและสมาชิกทุกคนในครอบครัวด้วย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7485" y="2947166"/>
            <a:ext cx="3039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ปัญหาความขัดแย้งระหว่าง</a:t>
            </a:r>
            <a:r>
              <a:rPr lang="th-TH" sz="2000" b="1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พ่อแม่กับลูก</a:t>
            </a:r>
          </a:p>
        </p:txBody>
      </p:sp>
      <p:sp>
        <p:nvSpPr>
          <p:cNvPr id="25" name="Oval 24"/>
          <p:cNvSpPr/>
          <p:nvPr/>
        </p:nvSpPr>
        <p:spPr>
          <a:xfrm>
            <a:off x="836104" y="2956691"/>
            <a:ext cx="325328" cy="325328"/>
          </a:xfrm>
          <a:prstGeom prst="ellipse">
            <a:avLst/>
          </a:prstGeom>
          <a:solidFill>
            <a:srgbClr val="FF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836104" y="2885611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12353" y="3301069"/>
            <a:ext cx="7353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เป็นความสัมพันธ์ที่ทำให้เกิดความราบรื่นได้ค่อนข้างยาก เพราะวัยรุ่นมีความคิด ความอ่านเป็นตัวของตัวเอง ทำให้บางครั้งมักจะมีความคิดเห็นที่แตกต่างกับพ่อแม่ ทำให้เกิดความไม่เข้าใจกันซึ่งก่อให้เกิดปัญหาความขัดแย้งขึ้น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97485" y="4276829"/>
            <a:ext cx="2605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ปัญหาความขัดแย้งระหว่าง</a:t>
            </a:r>
            <a:r>
              <a:rPr lang="th-TH" sz="2000" b="1" dirty="0">
                <a:solidFill>
                  <a:srgbClr val="FF3300"/>
                </a:solidFill>
                <a:latin typeface="TH Sarabun New" pitchFamily="34" charset="-34"/>
                <a:cs typeface="TH Sarabun New" pitchFamily="34" charset="-34"/>
              </a:rPr>
              <a:t>พี่น้อง</a:t>
            </a:r>
          </a:p>
        </p:txBody>
      </p:sp>
      <p:sp>
        <p:nvSpPr>
          <p:cNvPr id="32" name="Oval 31"/>
          <p:cNvSpPr/>
          <p:nvPr/>
        </p:nvSpPr>
        <p:spPr>
          <a:xfrm>
            <a:off x="836104" y="4286354"/>
            <a:ext cx="325328" cy="325328"/>
          </a:xfrm>
          <a:prstGeom prst="ellipse">
            <a:avLst/>
          </a:prstGeom>
          <a:solidFill>
            <a:srgbClr val="FF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TextBox 32"/>
          <p:cNvSpPr txBox="1"/>
          <p:nvPr/>
        </p:nvSpPr>
        <p:spPr>
          <a:xfrm>
            <a:off x="836104" y="4215274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12353" y="4630732"/>
            <a:ext cx="7353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ความขัดแย้งที่เกิดขึ้นยังแสดงออกถึงความอิจฉาริษยา การแข่งขัน และการต่อสู้ระหว่างพี่น้องในครอบครัว โดยสามารถเกิดขึ้นได้กับคนทุกเพศทุกวัย</a:t>
            </a:r>
          </a:p>
        </p:txBody>
      </p:sp>
      <p:sp>
        <p:nvSpPr>
          <p:cNvPr id="23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735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989103" y="5078196"/>
            <a:ext cx="772099" cy="667752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ounded Rectangle 43"/>
          <p:cNvSpPr/>
          <p:nvPr/>
        </p:nvSpPr>
        <p:spPr>
          <a:xfrm>
            <a:off x="5445552" y="5068671"/>
            <a:ext cx="772099" cy="667752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ounded Rectangle 42"/>
          <p:cNvSpPr/>
          <p:nvPr/>
        </p:nvSpPr>
        <p:spPr>
          <a:xfrm>
            <a:off x="5505275" y="2476384"/>
            <a:ext cx="702852" cy="569831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ounded Rectangle 40"/>
          <p:cNvSpPr/>
          <p:nvPr/>
        </p:nvSpPr>
        <p:spPr>
          <a:xfrm>
            <a:off x="3019426" y="2363808"/>
            <a:ext cx="702852" cy="664053"/>
          </a:xfrm>
          <a:prstGeom prst="roundRect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860728" y="2220688"/>
            <a:ext cx="2799825" cy="743398"/>
          </a:xfrm>
          <a:prstGeom prst="roundRect">
            <a:avLst/>
          </a:prstGeom>
          <a:solidFill>
            <a:srgbClr val="FFE5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28366" y="517295"/>
            <a:ext cx="8715633" cy="392729"/>
          </a:xfrm>
          <a:prstGeom prst="rect">
            <a:avLst/>
          </a:prstGeom>
          <a:solidFill>
            <a:srgbClr val="C2F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440726" y="509057"/>
            <a:ext cx="2840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สาเหตุความขัดแย้งในครอบครัว</a:t>
            </a:r>
            <a:endParaRPr lang="th-TH" sz="2400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3709" y="1177923"/>
            <a:ext cx="30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สาเหตุความขัดแย้งระหว่าง</a:t>
            </a:r>
            <a:r>
              <a:rPr lang="th-TH" sz="2000" b="1" dirty="0">
                <a:solidFill>
                  <a:srgbClr val="FF5050"/>
                </a:solidFill>
                <a:latin typeface="TH Sarabun New" pitchFamily="34" charset="-34"/>
                <a:cs typeface="TH Sarabun New" pitchFamily="34" charset="-34"/>
              </a:rPr>
              <a:t>สามีภรรยา</a:t>
            </a:r>
          </a:p>
        </p:txBody>
      </p:sp>
      <p:sp>
        <p:nvSpPr>
          <p:cNvPr id="23" name="Oval 22"/>
          <p:cNvSpPr/>
          <p:nvPr/>
        </p:nvSpPr>
        <p:spPr>
          <a:xfrm>
            <a:off x="672328" y="1187448"/>
            <a:ext cx="325328" cy="325328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672328" y="1116368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pic>
        <p:nvPicPr>
          <p:cNvPr id="25" name="Picture 2" descr="C:\Users\TSM3-A_Taksaporn\Desktop\Family-Icon-Collection\29806-NXOI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2" t="6872" r="67489" b="67808"/>
          <a:stretch/>
        </p:blipFill>
        <p:spPr bwMode="auto">
          <a:xfrm>
            <a:off x="3596673" y="2964086"/>
            <a:ext cx="2222416" cy="216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988418" y="2601912"/>
            <a:ext cx="1033042" cy="871811"/>
            <a:chOff x="2305050" y="2319401"/>
            <a:chExt cx="908902" cy="823849"/>
          </a:xfrm>
        </p:grpSpPr>
        <p:pic>
          <p:nvPicPr>
            <p:cNvPr id="15362" name="Picture 2" descr="C:\Users\TSM3-A_Taksaporn\Desktop\Family-Icon-Collection\29806-NXOI2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1" r="78920" b="93129"/>
            <a:stretch/>
          </p:blipFill>
          <p:spPr bwMode="auto">
            <a:xfrm>
              <a:off x="2305050" y="2319401"/>
              <a:ext cx="908902" cy="823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Lightning Bolt 5"/>
            <p:cNvSpPr/>
            <p:nvPr/>
          </p:nvSpPr>
          <p:spPr>
            <a:xfrm rot="1263538">
              <a:off x="2650510" y="2341431"/>
              <a:ext cx="224176" cy="54642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Rectangle 9"/>
          <p:cNvSpPr/>
          <p:nvPr/>
        </p:nvSpPr>
        <p:spPr>
          <a:xfrm>
            <a:off x="933456" y="2420543"/>
            <a:ext cx="2769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นิสัยและความเคยชินส่วนตัวที่แตกต่างกัน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85252" y="2235598"/>
            <a:ext cx="2799825" cy="743398"/>
          </a:xfrm>
          <a:prstGeom prst="roundRect">
            <a:avLst/>
          </a:prstGeom>
          <a:solidFill>
            <a:srgbClr val="FFE5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ounded Rectangle 34"/>
          <p:cNvSpPr/>
          <p:nvPr/>
        </p:nvSpPr>
        <p:spPr>
          <a:xfrm>
            <a:off x="5537627" y="5134145"/>
            <a:ext cx="2799825" cy="743398"/>
          </a:xfrm>
          <a:prstGeom prst="roundRect">
            <a:avLst/>
          </a:prstGeom>
          <a:solidFill>
            <a:srgbClr val="FFE5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890781" y="5141598"/>
            <a:ext cx="2799825" cy="743398"/>
          </a:xfrm>
          <a:prstGeom prst="roundRect">
            <a:avLst/>
          </a:prstGeom>
          <a:solidFill>
            <a:srgbClr val="FFE5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5702507" y="2320905"/>
            <a:ext cx="262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ขาดความตระหนักในบทบาทและหน้าที่ของตน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40507" y="5238117"/>
            <a:ext cx="2850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ไม่มีเวลาให้กันและกัน เนื่องมาจากต่างฝ่ายต่างก็มีภารกิจที่ต้องทำงาน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73154" y="5348041"/>
            <a:ext cx="2565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ใช้ความรุนแรงตัดสินปัญหาในครอบครัว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722278" y="3021899"/>
            <a:ext cx="130398" cy="160239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38750" y="4966262"/>
            <a:ext cx="206802" cy="140201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782902" y="4966262"/>
            <a:ext cx="150923" cy="127064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342151" y="3038486"/>
            <a:ext cx="170711" cy="181921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3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77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2989103" y="4904770"/>
            <a:ext cx="772099" cy="667752"/>
          </a:xfrm>
          <a:prstGeom prst="roundRect">
            <a:avLst/>
          </a:prstGeom>
          <a:solidFill>
            <a:srgbClr val="FF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ounded Rectangle 43"/>
          <p:cNvSpPr/>
          <p:nvPr/>
        </p:nvSpPr>
        <p:spPr>
          <a:xfrm>
            <a:off x="5445552" y="4895245"/>
            <a:ext cx="772099" cy="667752"/>
          </a:xfrm>
          <a:prstGeom prst="roundRect">
            <a:avLst/>
          </a:prstGeom>
          <a:solidFill>
            <a:srgbClr val="FF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ounded Rectangle 42"/>
          <p:cNvSpPr/>
          <p:nvPr/>
        </p:nvSpPr>
        <p:spPr>
          <a:xfrm>
            <a:off x="5505275" y="2082234"/>
            <a:ext cx="702852" cy="569831"/>
          </a:xfrm>
          <a:prstGeom prst="roundRect">
            <a:avLst/>
          </a:prstGeom>
          <a:solidFill>
            <a:srgbClr val="FF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ounded Rectangle 40"/>
          <p:cNvSpPr/>
          <p:nvPr/>
        </p:nvSpPr>
        <p:spPr>
          <a:xfrm>
            <a:off x="2826327" y="1779658"/>
            <a:ext cx="1104406" cy="999173"/>
          </a:xfrm>
          <a:prstGeom prst="roundRect">
            <a:avLst/>
          </a:prstGeom>
          <a:solidFill>
            <a:srgbClr val="FF9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860728" y="1660288"/>
            <a:ext cx="2997635" cy="10400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933709" y="720709"/>
            <a:ext cx="3047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dirty="0">
                <a:solidFill>
                  <a:schemeClr val="accent2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สาเหตุความขัดแย้งระหว่าง</a:t>
            </a:r>
            <a:r>
              <a:rPr lang="th-TH" sz="20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พ่อแม่กับลูก</a:t>
            </a:r>
          </a:p>
        </p:txBody>
      </p:sp>
      <p:sp>
        <p:nvSpPr>
          <p:cNvPr id="23" name="Oval 22"/>
          <p:cNvSpPr/>
          <p:nvPr/>
        </p:nvSpPr>
        <p:spPr>
          <a:xfrm>
            <a:off x="672328" y="730234"/>
            <a:ext cx="325328" cy="325328"/>
          </a:xfrm>
          <a:prstGeom prst="ellipse">
            <a:avLst/>
          </a:prstGeom>
          <a:solidFill>
            <a:srgbClr val="FF8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680566" y="659154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7831" y="1888968"/>
            <a:ext cx="3009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นิสัยจู้จี้จุกจิกขี้บ่นของพ่อแม่ อาจเป็นเหตุให้ลูกก้าวร้าวถกเถียง และเกิดความขัดแย้งกัน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577014" y="1841448"/>
            <a:ext cx="2799825" cy="7433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ounded Rectangle 34"/>
          <p:cNvSpPr/>
          <p:nvPr/>
        </p:nvSpPr>
        <p:spPr>
          <a:xfrm>
            <a:off x="5537627" y="4960719"/>
            <a:ext cx="2839212" cy="7433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890781" y="4968172"/>
            <a:ext cx="2799825" cy="7433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5637119" y="1926755"/>
            <a:ext cx="262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พ่อแม่คาดหวังกับลูกมากเกินไป ทำให้ลูกรู้สึกกดดัน เก็บกด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2407" y="5064691"/>
            <a:ext cx="2850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พ่อแม่ห้ามลูกคบเพื่อนต่างเพศ ทำให้ลูกรู้สึกไม่พอใจ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44580" y="5041265"/>
            <a:ext cx="2756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พ่อแม่ไม่ปล่อยให้ลูกคิดหรือตัดสินใจด้วยตนเอง ทำให้ลูกรู้สึกอึดอัด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15582" y="2746128"/>
            <a:ext cx="130398" cy="160239"/>
          </a:xfrm>
          <a:prstGeom prst="line">
            <a:avLst/>
          </a:prstGeom>
          <a:ln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238750" y="4792836"/>
            <a:ext cx="206802" cy="140201"/>
          </a:xfrm>
          <a:prstGeom prst="line">
            <a:avLst/>
          </a:prstGeom>
          <a:ln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782902" y="4792836"/>
            <a:ext cx="150923" cy="127064"/>
          </a:xfrm>
          <a:prstGeom prst="line">
            <a:avLst/>
          </a:prstGeom>
          <a:ln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342151" y="2644336"/>
            <a:ext cx="170711" cy="181921"/>
          </a:xfrm>
          <a:prstGeom prst="line">
            <a:avLst/>
          </a:prstGeom>
          <a:ln>
            <a:solidFill>
              <a:srgbClr val="FF8A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C:\Users\TSM3-A_Taksaporn\Desktop\Family-Icon-Collection\29806-NXOI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2" t="7117" b="68824"/>
          <a:stretch/>
        </p:blipFill>
        <p:spPr bwMode="auto">
          <a:xfrm>
            <a:off x="3370853" y="2882671"/>
            <a:ext cx="2460748" cy="18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4049081" y="2781455"/>
            <a:ext cx="1033042" cy="871811"/>
            <a:chOff x="2305050" y="2319401"/>
            <a:chExt cx="908902" cy="823849"/>
          </a:xfrm>
        </p:grpSpPr>
        <p:pic>
          <p:nvPicPr>
            <p:cNvPr id="32" name="Picture 2" descr="C:\Users\TSM3-A_Taksaporn\Desktop\Family-Icon-Collection\29806-NXOI2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91" r="78920" b="93129"/>
            <a:stretch/>
          </p:blipFill>
          <p:spPr bwMode="auto">
            <a:xfrm>
              <a:off x="2305050" y="2319401"/>
              <a:ext cx="908902" cy="823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Lightning Bolt 32"/>
            <p:cNvSpPr/>
            <p:nvPr/>
          </p:nvSpPr>
          <p:spPr>
            <a:xfrm rot="1263538">
              <a:off x="2650510" y="2341431"/>
              <a:ext cx="224176" cy="546428"/>
            </a:xfrm>
            <a:prstGeom prst="lightningBol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2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4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39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3000376" y="5149920"/>
            <a:ext cx="1013196" cy="72183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ounded Rectangle 42"/>
          <p:cNvSpPr/>
          <p:nvPr/>
        </p:nvSpPr>
        <p:spPr>
          <a:xfrm>
            <a:off x="5246009" y="5150705"/>
            <a:ext cx="992865" cy="75302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ounded Rectangle 40"/>
          <p:cNvSpPr/>
          <p:nvPr/>
        </p:nvSpPr>
        <p:spPr>
          <a:xfrm>
            <a:off x="2901523" y="1609623"/>
            <a:ext cx="3289526" cy="99917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ounded Rectangle 12"/>
          <p:cNvSpPr/>
          <p:nvPr/>
        </p:nvSpPr>
        <p:spPr>
          <a:xfrm>
            <a:off x="2795394" y="1500441"/>
            <a:ext cx="3462531" cy="1040060"/>
          </a:xfrm>
          <a:prstGeom prst="roundRect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933709" y="720709"/>
            <a:ext cx="2613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H Sarabun New" pitchFamily="34" charset="-34"/>
                <a:cs typeface="TH Sarabun New" pitchFamily="34" charset="-34"/>
              </a:rPr>
              <a:t>…..</a:t>
            </a: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สาเหตุความขัดแย้งระหว่าง</a:t>
            </a:r>
            <a:r>
              <a:rPr lang="th-TH" sz="2000" b="1" dirty="0">
                <a:solidFill>
                  <a:srgbClr val="006600"/>
                </a:solidFill>
                <a:latin typeface="TH Sarabun New" pitchFamily="34" charset="-34"/>
                <a:cs typeface="TH Sarabun New" pitchFamily="34" charset="-34"/>
              </a:rPr>
              <a:t>พี่น้อง</a:t>
            </a:r>
          </a:p>
        </p:txBody>
      </p:sp>
      <p:sp>
        <p:nvSpPr>
          <p:cNvPr id="23" name="Oval 22"/>
          <p:cNvSpPr/>
          <p:nvPr/>
        </p:nvSpPr>
        <p:spPr>
          <a:xfrm>
            <a:off x="672328" y="730234"/>
            <a:ext cx="325328" cy="3253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667009" y="656702"/>
            <a:ext cx="59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9365" y="1727735"/>
            <a:ext cx="336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ความห่างระหว่างอายุ ย่อมมีแนวโน้มของการทะเลาะกันอยู่เสมอ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05165" y="5210761"/>
            <a:ext cx="3153035" cy="1100969"/>
          </a:xfrm>
          <a:prstGeom prst="roundRect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827584" y="5221772"/>
            <a:ext cx="3118052" cy="1050270"/>
          </a:xfrm>
          <a:prstGeom prst="roundRect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5412894" y="5343694"/>
            <a:ext cx="3140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การหย่าร้างของพ่อแม่และความแตกแยกของครอบครัว อาจนำมาสู่ความขัดแย้งกันระหว่าง    พี่กับน้อง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54780" y="5315932"/>
            <a:ext cx="31266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ความลำเอียงหรือการเลือกที่รักมักที่ชัง บ่อยครั้งที่พ่อแม่บางท่านอาจชื่นชอบและชื่นชมลูกคนใดคนหนึ่งมากเป็นพิเศษในบางเรื่อง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936250" y="4961544"/>
            <a:ext cx="257378" cy="189161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85791" y="4961544"/>
            <a:ext cx="260218" cy="24921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495006" y="2608796"/>
            <a:ext cx="0" cy="37832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95"/>
          <a:stretch/>
        </p:blipFill>
        <p:spPr>
          <a:xfrm>
            <a:off x="3528687" y="2976657"/>
            <a:ext cx="1886840" cy="1865870"/>
          </a:xfrm>
          <a:prstGeom prst="rect">
            <a:avLst/>
          </a:prstGeom>
        </p:spPr>
      </p:pic>
      <p:sp>
        <p:nvSpPr>
          <p:cNvPr id="25" name="สี่เหลี่ยมผืนผ้า 39"/>
          <p:cNvSpPr/>
          <p:nvPr/>
        </p:nvSpPr>
        <p:spPr>
          <a:xfrm>
            <a:off x="787017" y="6771886"/>
            <a:ext cx="7868923" cy="45719"/>
          </a:xfrm>
          <a:prstGeom prst="rect">
            <a:avLst/>
          </a:prstGeom>
          <a:solidFill>
            <a:srgbClr val="604A7B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ordia New"/>
            </a:endParaRPr>
          </a:p>
        </p:txBody>
      </p:sp>
      <p:pic>
        <p:nvPicPr>
          <p:cNvPr id="2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" descr="K:\TSM 3-A\Logo Aksorn\Aksorn Charoen Tat_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00" y="6651201"/>
            <a:ext cx="580764" cy="16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8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6988</TotalTime>
  <Words>2659</Words>
  <Application>Microsoft Office PowerPoint</Application>
  <PresentationFormat>นำเสนอทางหน้าจอ (4:3)</PresentationFormat>
  <Paragraphs>204</Paragraphs>
  <Slides>20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6" baseType="lpstr">
      <vt:lpstr>Cordia New</vt:lpstr>
      <vt:lpstr>TH Sarabun New</vt:lpstr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Taksaporn Seemek</cp:lastModifiedBy>
  <cp:revision>504</cp:revision>
  <dcterms:created xsi:type="dcterms:W3CDTF">2017-01-07T10:48:09Z</dcterms:created>
  <dcterms:modified xsi:type="dcterms:W3CDTF">2022-06-09T03:09:56Z</dcterms:modified>
</cp:coreProperties>
</file>