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9"/>
  </p:notesMasterIdLst>
  <p:sldIdLst>
    <p:sldId id="337" r:id="rId2"/>
    <p:sldId id="336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2" r:id="rId17"/>
    <p:sldId id="333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ordia New" panose="020B0304020202020204" pitchFamily="34" charset="-34"/>
      <p:regular r:id="rId26"/>
      <p:bold r:id="rId27"/>
      <p:italic r:id="rId28"/>
      <p:boldItalic r:id="rId29"/>
    </p:embeddedFont>
    <p:embeddedFont>
      <p:font typeface="TH Sarabun New" panose="020B0500040200020003" pitchFamily="34" charset="-34"/>
      <p:regular r:id="rId30"/>
      <p:bold r:id="rId31"/>
      <p:italic r:id="rId32"/>
      <p:boldItalic r:id="rId3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B"/>
    <a:srgbClr val="E8D1FF"/>
    <a:srgbClr val="FF7C80"/>
    <a:srgbClr val="FF9933"/>
    <a:srgbClr val="FFCCCC"/>
    <a:srgbClr val="FFBA8B"/>
    <a:srgbClr val="F9F9F9"/>
    <a:srgbClr val="D7F6FD"/>
    <a:srgbClr val="C4F1FC"/>
    <a:srgbClr val="90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5113" autoAdjust="0"/>
  </p:normalViewPr>
  <p:slideViewPr>
    <p:cSldViewPr snapToGrid="0"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E7BA-C4DE-40F5-B47E-3D65081E0182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F1A5-F025-4678-B013-E36CABB1D4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3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39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3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9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4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14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2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39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45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9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48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52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9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585;&#3634;&#3619;&#3648;&#3592;&#3655;&#3610;&#3611;&#3656;&#3623;&#3618;&#3649;&#3621;&#3632;&#3585;&#3634;&#3619;&#3605;&#3634;&#3618;&#3586;&#3629;&#3591;&#3588;&#3609;&#3652;&#3607;&#3618;.pptx" TargetMode="External"/><Relationship Id="rId3" Type="http://schemas.openxmlformats.org/officeDocument/2006/relationships/image" Target="../media/image2.png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626;&#3636;&#3607;&#3608;&#3636;&#3612;&#3641;&#3657;&#3610;&#3619;&#3636;&#3650;&#3616;&#3588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07;&#3633;&#3585;&#3625;&#3632;&#3651;&#3609;&#3585;&#3634;&#3619;&#3611;&#3657;&#3629;&#3591;&#3585;&#3633;&#3609;%20&#3621;&#3604;&#3588;&#3623;&#3634;&#3617;&#3586;&#3633;&#3604;&#3649;&#3618;&#3657;&#3591;&#3631;.pptx" TargetMode="External"/><Relationship Id="rId20" Type="http://schemas.openxmlformats.org/officeDocument/2006/relationships/hyperlink" Target="../&#3627;&#3609;&#3656;&#3623;&#3618;7/&#3627;&#3609;&#3656;&#3623;&#3618;7_&#3611;&#3633;&#3592;&#3592;&#3633;&#3618;&#3607;&#3637;&#3656;&#3617;&#3637;&#3612;&#3621;&#3605;&#3656;&#3629;&#3588;&#3623;&#3634;&#3617;&#3619;&#3640;&#3609;&#3649;&#3619;&#3591;&#3586;&#3629;&#3591;&#3588;&#3609;&#3652;&#3607;&#3618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&#3649;&#3621;&#3632;&#3588;&#3619;&#3629;&#3610;&#3588;&#3619;&#3633;&#3623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626;&#3617;&#3619;&#3619;&#3606;&#3616;&#3634;&#3614;&#3607;&#3634;&#3591;&#3585;&#3634;&#3618;&#3649;&#3621;&#3632;&#3607;&#3634;&#3591;&#3585;&#3621;&#3652;&#3585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619;&#3632;&#3610;&#3610;&#3627;&#3634;&#3618;&#3651;&#3592;%20&#3619;&#3632;&#3610;&#3610;&#3652;&#3627;&#3621;&#3648;&#3623;&#3637;&#3618;&#3609;&#3650;&#3621;&#3627;&#3636;&#3605;&#3631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๕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1760561"/>
            <a:ext cx="6458459" cy="4272508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3" name="สี่เหลี่ยมผืนผ้า 28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39206" y="1335490"/>
            <a:ext cx="117839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4" name="สี่เหลี่ยมผืนผ้า 29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419774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5" name="สี่เหลี่ยมผืนผ้า 30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647034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6" name="สี่เหลี่ยมผืนผ้า 31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04602" y="1335490"/>
            <a:ext cx="1266070" cy="29331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7" name="สี่เหลี่ยมผืนผ้า 32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75355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72" name="สี่เหลี่ยมผืนผ้า 33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393800" y="1335490"/>
            <a:ext cx="1235619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81" name="สี่เหลี่ยมผืนผ้า 34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7631856" y="1332076"/>
            <a:ext cx="1266045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39205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8885745" y="1331710"/>
            <a:ext cx="24873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736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18913"/>
            <a:ext cx="9143999" cy="391153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56" name="Rounded Rectangle 2055"/>
          <p:cNvSpPr/>
          <p:nvPr/>
        </p:nvSpPr>
        <p:spPr>
          <a:xfrm>
            <a:off x="687472" y="971043"/>
            <a:ext cx="7980277" cy="988492"/>
          </a:xfrm>
          <a:prstGeom prst="roundRect">
            <a:avLst/>
          </a:prstGeom>
          <a:solidFill>
            <a:srgbClr val="F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2554014" y="427489"/>
            <a:ext cx="4007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พระราชบัญญัติคุ้มครองผู้บริโภค พ.ศ. ๒๕๒๒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6779" y="1160029"/>
            <a:ext cx="7850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ระราชบัญญัติฉบับนี้มีจุดมุ่งหมายเพื่อคุ้มครองผู้บริโภคมิให้ถูกเอารัดเอาเปรียบจากผู้ประกอบธุรกิจ โดยมีหน่วยงานของรัฐ คือ สำนักงานคณะกรรมการคุ้มครองผู้บริโภคสำนักนายกรัฐมนตรี ทำหน้าที่ควบคุมดูแลให้มีการปฏิบัติตามกฎหมายอย่างเคร่งครัด</a:t>
            </a:r>
            <a:endParaRPr lang="th-TH" sz="18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52" name="Rectangle 2051"/>
          <p:cNvSpPr/>
          <p:nvPr/>
        </p:nvSpPr>
        <p:spPr>
          <a:xfrm>
            <a:off x="744537" y="1972408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u="sng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ตัวอย่างบางมาตรา</a:t>
            </a:r>
            <a:endParaRPr lang="th-TH" sz="1800" u="sng" dirty="0">
              <a:solidFill>
                <a:srgbClr val="CC0099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2" name="Picture 4" descr="C:\Users\TSM3-A_Taksaporn\Desktop\Law-icons\10867-NMSMV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8" r="74976" b="10347"/>
          <a:stretch/>
        </p:blipFill>
        <p:spPr bwMode="auto">
          <a:xfrm>
            <a:off x="687387" y="2322690"/>
            <a:ext cx="900752" cy="9700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9519" y="2290241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มาตรา ๑</a:t>
            </a:r>
            <a:r>
              <a:rPr lang="en-US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o</a:t>
            </a:r>
            <a:endParaRPr lang="th-TH" sz="2000" dirty="0">
              <a:solidFill>
                <a:srgbClr val="CC0099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3246" y="2294115"/>
            <a:ext cx="4084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ได้กำหนดให้คณะกรรมการมีอำนาจและหน้าที่ ดังต่อไปนี้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7035" y="2672642"/>
            <a:ext cx="6461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thaiNumParenBoth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ิจารณาเรื่องราวร้องทุกข์จากผู้บริโภคที่ได้รับความเดือดร้อนหรือเสียหายอันเนื่องมาจากการกระทำของผู้ประกอบธุรกิจ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87037" y="3294611"/>
            <a:ext cx="4923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(๒)   ดำเนินการเกี่ยวกับสินค้าที่อาจเป็นอันตรายแก่ผู้บริโภคตามมาตรา ๓๖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7036" y="3659405"/>
            <a:ext cx="6361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thaiNumParenBoth" startAt="3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จ้งหรือโฆษณาข่าวสารเกี่ยวกับสินค้าหรือบริการที่อาจก่อให้เกิดความเสียหายหรือเสื่อมเสียแก่สิทธิของผู้บริโภคในการนี้จะระบุชื่อสินค้าหรือบริการ หรือชื่อของผู้ประกอบธุรกิจด้วยก็ได้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87036" y="4328999"/>
            <a:ext cx="6275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(๔)   ให้คำปรึกษาและแนะนำแก่คณะกรรมการเฉพาะเรื่อง และพิจารณาวินิจฉัยการอุทธรณ์ คำสั่งของ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คณะกรรมการเฉพาะเรื่อง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87036" y="4957649"/>
            <a:ext cx="6275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(๕)   วางระเบียบเกี่ยวกับการปฏิบัติหน้าที่ของคณะกรรมการเฉพาะเรื่องและคณะอนุกรรมการ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8910" y="5308565"/>
            <a:ext cx="6349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thaiNumParenBoth" startAt="6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สอดส่องเร่งรัดพนักงานเจ้าหน้าที่ส่วนราชการ หรือหน่วยงานอื่นของรัฐให้ปฏิบัติการตามอำนาจ และหน้าที่ที่กฎหมายกำหนด ตลอดจนเร่งรัดพนักงานเจ้าหน้าที่ให้ดำเนินคดีในความผิดเกี่ยวกับการละเมิดสิทธิของผู้บริโภค</a:t>
            </a:r>
          </a:p>
        </p:txBody>
      </p:sp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06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18913"/>
            <a:ext cx="9143999" cy="391153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Picture 4" descr="C:\Users\TSM3-A_Taksaporn\Desktop\Law-icons\10867-NMSMV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8" r="74976" b="10347"/>
          <a:stretch/>
        </p:blipFill>
        <p:spPr bwMode="auto">
          <a:xfrm>
            <a:off x="469555" y="814565"/>
            <a:ext cx="900752" cy="9700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1687" y="782116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มาตรา ๑</a:t>
            </a:r>
            <a:r>
              <a:rPr lang="en-US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o</a:t>
            </a:r>
            <a:endParaRPr lang="th-TH" sz="2000" dirty="0">
              <a:solidFill>
                <a:srgbClr val="CC0099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5414" y="785990"/>
            <a:ext cx="111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(ต่อ)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9202" y="1200142"/>
            <a:ext cx="6656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(๗)   ดำเนินคดีเกี่ยวกับการละเมิดสิทธิของผู้บริโภคที่คณะกรรมการเห็นสมควรหรือมีผู้ร้องขอตามมาตรา ๓๙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74683" y="1560861"/>
            <a:ext cx="4923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(๘)   รับรองสมาคมตามมาตรา ๔๐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69204" y="1913155"/>
            <a:ext cx="6529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thaiNumParenBoth" startAt="9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เสนอความเห็นต่อคณะรัฐมนตรีเกี่ยวกับนโยบายและมาตรการในการคุ้มครองผู้บริโภค และพิจารณาให้ความเห็นในเรื่องใดๆ ที่เกี่ยวกับการคุ้มครองผู้บริโภคตามที่คณะรัฐมนตรีหรือรัฐมนตรีมอบหมาย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69203" y="2563699"/>
            <a:ext cx="6760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thaiNumParenBoth" startAt="10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ปฏิบัติการอื่นใดตามที่มีกฎหมายกำหนดให้ไว้เป็นอำนาจและหน้าที่ของคณะกรรมการในการปฏิบัติ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หน้าที่ตามมาตรานี้คณะกรรมการอาจมอบหมายให้สำนักงานคณะกรรมการคุ้มครองผู้บริโภคเป็น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ผู้ปฏิบัติการหรือเตรียมข้อเสนอมายังคณะกรรมการเพื่อพิจารณาดำเนินการต่อไปได้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95701" y="3878182"/>
            <a:ext cx="1290090" cy="2151745"/>
            <a:chOff x="3657600" y="3984377"/>
            <a:chExt cx="1290090" cy="2151745"/>
          </a:xfrm>
        </p:grpSpPr>
        <p:sp>
          <p:nvSpPr>
            <p:cNvPr id="7" name="Oval 6"/>
            <p:cNvSpPr/>
            <p:nvPr/>
          </p:nvSpPr>
          <p:spPr>
            <a:xfrm>
              <a:off x="3714538" y="4902970"/>
              <a:ext cx="1233152" cy="1233152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984377"/>
              <a:ext cx="1241378" cy="1973817"/>
            </a:xfrm>
            <a:prstGeom prst="rect">
              <a:avLst/>
            </a:prstGeom>
          </p:spPr>
        </p:pic>
      </p:grpSp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K:\TSM 3-A\Logo Aksorn\Aksorn Charoen Tat_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00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18913"/>
            <a:ext cx="9143999" cy="3911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8" y="413439"/>
            <a:ext cx="4323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หน่วยงานดูแลคุ้มครองผู้บริโภค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44244"/>
            <a:ext cx="452846" cy="2385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523876" y="1001990"/>
            <a:ext cx="8620124" cy="453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564095" y="1040090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หน่วยงานภาครัฐ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9170"/>
            <a:ext cx="1876425" cy="124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4553" y="17539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สำนักงานคณะกรรมการคุ้มครองผู้บริโภค (</a:t>
            </a:r>
            <a:r>
              <a:rPr lang="th-TH" sz="2000" b="1" dirty="0" err="1">
                <a:latin typeface="TH Sarabun New" pitchFamily="34" charset="-34"/>
                <a:cs typeface="TH Sarabun New" pitchFamily="34" charset="-34"/>
              </a:rPr>
              <a:t>สคบ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.)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0889" y="2105170"/>
            <a:ext cx="5903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เป็นหน่วยงานกลางในการดำเนินการคุ้มครองสิทธิผู้บริโภค เป็นศูนย์กลางข้อมูลข่าวสารเกี่ยวกับการคุ้มครองผู้บริโภคโดยใช้เทคโนโลยีที่ทันสมัย และส่งเสริมการมีส่วนร่วมของผู้บริโภค เพื่อให้เกิดประสิทธิภาพและประโยชน์สูงสุดอย่างโปร่งใส เป็นธรรม</a:t>
            </a:r>
          </a:p>
        </p:txBody>
      </p:sp>
      <p:sp>
        <p:nvSpPr>
          <p:cNvPr id="7" name="Rectangle 6"/>
          <p:cNvSpPr/>
          <p:nvPr/>
        </p:nvSpPr>
        <p:spPr>
          <a:xfrm>
            <a:off x="734887" y="3255135"/>
            <a:ext cx="1144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บทบาทหน้าที่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9644" y="3594986"/>
            <a:ext cx="7963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พิจารณาเรื่องราวร้องทุกข์จากผู้บริโภคที่ได้รับความเดือดร้อนหรือเสียหาย อันเนื่องมาจากการกระทำของผู้ประกอบธุรกิจ หรือถูกเอารัดเอาเปรียบ หรือได้รับอันตรายจากสินค้าหรือบริการใด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9643" y="4214111"/>
            <a:ext cx="8080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ดำเนินการเกี่ยวกับสินค้าที่อาจเป็นอันตรายแก่ผู้บริโภค โดยติดตามและสอดส่องพฤติการณ์ของผู้ประกอบธุรกิจที่กระทำการใดๆ อันมีลักษณะเป็นการละเมิดสิทธิของผู้บริโภค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9643" y="4814186"/>
            <a:ext cx="8175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สนับสนุน หรือทำการศึกษาและวิจัยปัญหาเกี่ยวกับการคุ้มครองผู้บริโภคร่วมกับสถาบันการศึกษาและหน่วยงานอื่น เพื่อดำเนินการช่วยเหลือผู้บริโภคได้ตรงกับปัญหาและความต้องการ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49643" y="5442836"/>
            <a:ext cx="8175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่งเสริมและสนับสนุนให้มีการศึกษาแก่ผู้บริโภคเกี่ยวกับการคุ้มครองผู้บริโภคในทุกระดับการศึกษาเกี่ยวกับความปลอดภัยและอันตรายที่อาจได้รับจากสินค้าหรือบริการ ซึ่งผู้บริโภคควรจะได้เรียนรู้และเข้าใจถึงปัญหา ตลอดจนรู้วิธีการป้องกันหรือหลีกเลี่ยง</a:t>
            </a:r>
          </a:p>
        </p:txBody>
      </p:sp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36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18913"/>
            <a:ext cx="9143999" cy="3911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8645"/>
            <a:ext cx="1876425" cy="124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4887" y="1796985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บทบาทหน้าที่ (ต่อ)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9644" y="2136836"/>
            <a:ext cx="7963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ดำเนินการเผยแพร่วิชาการโดยการให้ความรู้และการศึกษาแก่ผู้บริโภคทั้งทางหนังสือพิมพ์ วิทยุ โทรทัศน์ เอกสารบทความ ข่าวสารต่างๆ เพื่อให้ผู้บริโภคมีความรู้พื้นฐานในด้านต่างๆ อย่างกว้างขวางในการดำเนินชีวิตประจำวัน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9643" y="2755961"/>
            <a:ext cx="8080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ประสานงานกับส่วนงานราชการหน่วยงานอื่นของรัฐ ที่มีอำนาจหน้าที่เกี่ยวกับการควบคุม ส่งเสริม หรือ กำหนดมาตรฐานของสินค้าหรือบริการ โดยเฉพาะอย่างยิ่งสินค้าประเภทอุปโภคบริโภค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9643" y="3364662"/>
            <a:ext cx="8175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ปฏิบัติงานอื่นๆ ตามที่คณะกรรมการหรือคณะกรรมการเฉพาะเรื่องมอบหมายที่สำคัญและเป็นประโยชน์อย่างยิ่ง คือ การแจ้งหรือโฆษณาข่าวสารเกี่ยวกับสินค้าหรือบริการที่อาจก่อให้เกิดความเสียหายหรือเสื่อมเสียแก่สิทธิของผู้บริโภค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49643" y="3993312"/>
            <a:ext cx="8175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ดำเนินคดีเกี่ยวกับการละเมิดสิทธิของผู้บริโภค ที่คณะกรรมการเห็นสมควรหรือมีผู้ร้องขอและเห็นว่าการดำเนินคดีนั้นจะเป็นประโยชน์แก่ผู้บริโภคโดยรว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82121" y="5114927"/>
            <a:ext cx="1552352" cy="968285"/>
            <a:chOff x="1127605" y="3611812"/>
            <a:chExt cx="1165153" cy="698159"/>
          </a:xfrm>
        </p:grpSpPr>
        <p:pic>
          <p:nvPicPr>
            <p:cNvPr id="18" name="Picture 5" descr="C:\Users\TSM3-A_Taksaporn\Desktop\Customer-support-background\OIHHF7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50" t="19695" b="49861"/>
            <a:stretch/>
          </p:blipFill>
          <p:spPr bwMode="auto">
            <a:xfrm>
              <a:off x="1656784" y="3617680"/>
              <a:ext cx="635974" cy="692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TSM3-A_Taksaporn\Desktop\Customer-support-background\OIHHF7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18" t="19695" r="38845" b="49861"/>
            <a:stretch/>
          </p:blipFill>
          <p:spPr bwMode="auto">
            <a:xfrm>
              <a:off x="1127605" y="3611812"/>
              <a:ext cx="561440" cy="69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6473051" y="5252129"/>
            <a:ext cx="1862195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6473051" y="5273395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สายด่วนร้องทุกข์ ๑๑๖๖</a:t>
            </a:r>
          </a:p>
        </p:txBody>
      </p:sp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K:\TSM 3-A\Logo Aksorn\Aksorn Charoen Tat_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0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591647" y="5784116"/>
            <a:ext cx="1552352" cy="968285"/>
            <a:chOff x="1127605" y="3611812"/>
            <a:chExt cx="1165153" cy="698159"/>
          </a:xfrm>
        </p:grpSpPr>
        <p:pic>
          <p:nvPicPr>
            <p:cNvPr id="20" name="Picture 5" descr="C:\Users\TSM3-A_Taksaporn\Desktop\Customer-support-background\OIHHF70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50" t="19695" b="49861"/>
            <a:stretch/>
          </p:blipFill>
          <p:spPr bwMode="auto">
            <a:xfrm>
              <a:off x="1656784" y="3617680"/>
              <a:ext cx="635974" cy="692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TSM3-A_Taksaporn\Desktop\Customer-support-background\OIHHF70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18" t="19695" r="38845" b="49861"/>
            <a:stretch/>
          </p:blipFill>
          <p:spPr bwMode="auto">
            <a:xfrm>
              <a:off x="1127605" y="3611812"/>
              <a:ext cx="561440" cy="69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730227" y="5921318"/>
            <a:ext cx="1614545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734887" y="2117074"/>
            <a:ext cx="1144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บทบาทหน้าที่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9644" y="2499457"/>
            <a:ext cx="7963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ดำเนินการตามกฎหมายว่าด้วยอาหาร ยา เครื่องสำอาง วัตถุอันตราย วัตถุที่ออกฤทธิ์ต่อจิตและประสาท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ยาเสพติด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ให้โทษเครื่องมือแพทย์ การป้องกันการใช้สารระเหยและกฎหมายอื่นที่เกี่ยวข้อง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9644" y="3118582"/>
            <a:ext cx="5805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พัฒนาระบบและกลไก เพื่อให้มีการดำเนินการบังคับใช้กฎหมายที่อยู่ในความรับผิดชอบ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0276" y="3493357"/>
            <a:ext cx="7952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เฝ้าระวังกำกับและตรวจสอบคุณภาพมาตรฐานของผลิตภัณฑ์สถานประกอบการและการโฆษณา รวมทั้งผลอันไม่พึงประสงค์ของผลิตภัณฑ์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0276" y="4122007"/>
            <a:ext cx="804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ศึกษา วิเคราะห์ วิจัยและพัฒนาองค์ความรู้ เทคโนโลยี และระบบงานคุ้มครองผู้บริโภคด้านผลิตภัณฑ์สุขภาพให้มีประสิทธิภาพและประสิทธิผล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2661" y="565192"/>
            <a:ext cx="3623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สำนักงานคณะกรรมการอาหารและยา (</a:t>
            </a:r>
            <a:r>
              <a:rPr lang="th-TH" sz="2000" b="1" dirty="0" err="1">
                <a:latin typeface="TH Sarabun New" pitchFamily="34" charset="-34"/>
                <a:cs typeface="TH Sarabun New" pitchFamily="34" charset="-34"/>
              </a:rPr>
              <a:t>อย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.)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5704" y="932217"/>
            <a:ext cx="5874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องค์กรในสังกัดกระทรวงสาธารณสุขด้านการปกป้องคุ้มครองและส่งเสริมสุขภาพประชาชนจากการบริโภคผลิตภัณฑ์สุขภาพ เพื่อให้ประชาชนได้บริโภคผลิตภัณฑ์สุขภาพที่ปลอดภัยและ  สมประโยชน์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3" y="448684"/>
            <a:ext cx="1592055" cy="150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3814" y="4774158"/>
            <a:ext cx="804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ส่งเสริมและพัฒนาผู้บริโภคให้มีศักยภาพในการเลือกบริโภคผลิตภัณฑ์สุขภาพที่ถูกต้องเหมาะสม ปลอดภัย และคุ้มค่า รวมทั้งเพื่อให้ผู้บริโภคนั้นมีการร้องเรียน เพื่อปกป้องสิทธิของตนได้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6719" y="5405043"/>
            <a:ext cx="804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พัฒนาและส่งเสริมการดำเนินงานคุ้มครองผู้บริโภคด้านผลิตภัณฑ์สุขภาพ โดยการมีส่วนร่วมของภาครัฐ ภาคเอกชน ประชาชน และเครือข่ายประชาคมสุขภาพ</a:t>
            </a:r>
          </a:p>
        </p:txBody>
      </p:sp>
      <p:sp>
        <p:nvSpPr>
          <p:cNvPr id="4" name="Rectangle 3"/>
          <p:cNvSpPr/>
          <p:nvPr/>
        </p:nvSpPr>
        <p:spPr>
          <a:xfrm>
            <a:off x="6730227" y="5942584"/>
            <a:ext cx="1614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สายด่วน </a:t>
            </a:r>
            <a:r>
              <a:rPr lang="th-TH" sz="2000" b="1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อย</a:t>
            </a:r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. ๑๕๕๖</a:t>
            </a:r>
          </a:p>
        </p:txBody>
      </p:sp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K:\TSM 3-A\Logo Aksorn\Aksorn Charoen Tat_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30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ผลการค้นหารูปภาพสำหรับ กรมการค้าภายใ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2" y="565192"/>
            <a:ext cx="2216810" cy="1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591647" y="5784116"/>
            <a:ext cx="1552352" cy="968285"/>
            <a:chOff x="1127605" y="3611812"/>
            <a:chExt cx="1165153" cy="698159"/>
          </a:xfrm>
        </p:grpSpPr>
        <p:pic>
          <p:nvPicPr>
            <p:cNvPr id="20" name="Picture 5" descr="C:\Users\TSM3-A_Taksaporn\Desktop\Customer-support-background\OIHHF7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50" t="19695" b="49861"/>
            <a:stretch/>
          </p:blipFill>
          <p:spPr bwMode="auto">
            <a:xfrm>
              <a:off x="1656784" y="3617680"/>
              <a:ext cx="635974" cy="692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TSM3-A_Taksaporn\Desktop\Customer-support-background\OIHHF7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18" t="19695" r="38845" b="49861"/>
            <a:stretch/>
          </p:blipFill>
          <p:spPr bwMode="auto">
            <a:xfrm>
              <a:off x="1127605" y="3611812"/>
              <a:ext cx="561440" cy="69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686492" y="5921318"/>
            <a:ext cx="365828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734887" y="2155174"/>
            <a:ext cx="2773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มาตรการในการดูแลคุ้มครองผู้บริโภค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9644" y="2585182"/>
            <a:ext cx="7963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รับเรื่องร้องเรียนเกี่ยวกับราคา ปริมาณ หรือพฤติกรรมทางการค้าที่ไม่เป็นธรรมรวมทั้งสืบสวน สอบสวน และดำเนินการตามกฎหมายกับผู้ประกอบธุรกิจที่ฝ่าฝืน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9643" y="3225573"/>
            <a:ext cx="7873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ติดตามความเคลื่อนไหวของราคาสินค้าและบริการ รวมทั้งสอดส่องพฤติกรรมของผู้ประกอบธุรกิจที่จะมีผลกระทบต่อผู้บริโภค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0276" y="3579082"/>
            <a:ext cx="7952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ศึกษา วิเคราะห์ต้นทุนและพิจารณาความเหมาะสมของราคาสินค้าเพื่อมิให้ผู้ประกอบการฉวยโอกาสขึ้นราคาสินค้า โดยไม่มีเหตุอันสมควร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0276" y="4207732"/>
            <a:ext cx="804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กำกับดูแลให้ผู้ประกอบการปฏิบัติตามกฎหมาย เช่น การปิดป้ายแสดงราคาจำหน่าย การห้ามกักตุน การห้ามปฏิเสธการจำหน่ายโดยไม่มีเหตุผล เป็นต้น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6459" y="597091"/>
            <a:ext cx="3623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กรมการค้าภายใน กระทรวงพาณิชย์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8868" y="932217"/>
            <a:ext cx="6058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เป็นหน่วยงานที่ให้ความคุ้มครองดูแลผู้บริโภค ในการกำกับดูแลให้ผู้บริโภคได้ซื้อสินค้าและบริการ  ในราคาที่เป็นธรรมและได้ปริมาณหรือคุณค่าเหมาะสมกับจำนวนเงินที่จะต้องจ่ายไป อีกทั้งยังส่งเสริมและสนับสนุนให้ผู้บริโภคเข้ามามีบทบาทในการดูแลรักษาประโยชน์ของตนเอง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3814" y="4859883"/>
            <a:ext cx="804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กำหนดมาตรการคุ้มครองผู้บริโภคในการซื้อสินค้าและบริการ รวมทั้งลักษณะการซื้อขายที่เกิดขึ้นตามพัฒนาการทางการค้า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5021" y="5942584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สายด่วนศูนย์รับเรื่องร้องเรียนราคาสินค้า ๑๕๖๙</a:t>
            </a:r>
            <a:endParaRPr lang="th-TH" sz="2000" b="1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K:\TSM 3-A\Logo Aksorn\Aksorn Charoen Tat_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34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23876" y="574493"/>
            <a:ext cx="8620124" cy="453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564095" y="612593"/>
            <a:ext cx="1949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หน่วยงานภาคเอกชน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399" y="1341845"/>
            <a:ext cx="2962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(ตัวอย่างของหน่วยงานภาคเอกชน)</a:t>
            </a:r>
          </a:p>
        </p:txBody>
      </p:sp>
      <p:pic>
        <p:nvPicPr>
          <p:cNvPr id="12290" name="Picture 2" descr="C:\Users\TSM3-A_Taksaporn\Desktop\Business-meeting-characters\meeting_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5" t="6706" r="33301" b="73325"/>
          <a:stretch/>
        </p:blipFill>
        <p:spPr bwMode="auto">
          <a:xfrm>
            <a:off x="485899" y="1696564"/>
            <a:ext cx="1185776" cy="8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26760" y="1919276"/>
            <a:ext cx="0" cy="45207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 descr="C:\Users\TSM3-A_Taksaporn\Desktop\Geolocation-map-pin-set\vacations_08 [Converted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656" r="50000" b="66289"/>
          <a:stretch/>
        </p:blipFill>
        <p:spPr bwMode="auto">
          <a:xfrm>
            <a:off x="4671623" y="1693797"/>
            <a:ext cx="1153180" cy="83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20768" y="1919276"/>
            <a:ext cx="3005991" cy="524961"/>
          </a:xfrm>
          <a:prstGeom prst="rect">
            <a:avLst/>
          </a:prstGeom>
          <a:solidFill>
            <a:srgbClr val="FFA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5846069" y="1919275"/>
            <a:ext cx="3297929" cy="524961"/>
          </a:xfrm>
          <a:prstGeom prst="rect">
            <a:avLst/>
          </a:prstGeom>
          <a:solidFill>
            <a:srgbClr val="FFA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2286418" y="2004339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หน่วยงานเอกชน</a:t>
            </a:r>
            <a:endParaRPr lang="th-TH" sz="2000" dirty="0">
              <a:solidFill>
                <a:schemeClr val="accent2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77082" y="2021525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ที่ตั้ง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/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ที่ติดต่อ</a:t>
            </a:r>
            <a:endParaRPr lang="th-TH" sz="2000" dirty="0">
              <a:solidFill>
                <a:schemeClr val="accent2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892" y="2632432"/>
            <a:ext cx="24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สมาคมพิทักษ์ประโยชน์ผู้บริโภค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35421" y="2645628"/>
            <a:ext cx="4249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ตั้งอยู่ที่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อาคาร ๔ ตึกวังพลเรือเอกกรมหลวงสิง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หวิ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กรมเกรียงไกร      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      ภายในกรมประชาสงเคราะห์ ถนนกรุงเกษม กรุงเทพฯ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      ๑๐๑๐๐</a:t>
            </a:r>
          </a:p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โทร.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๐-๒๒๘๒-๗๗๑๖      โทรสาร ๐-๒๒๘๑-๒๓๘๖</a:t>
            </a:r>
          </a:p>
        </p:txBody>
      </p:sp>
      <p:cxnSp>
        <p:nvCxnSpPr>
          <p:cNvPr id="2048" name="Straight Connector 2047"/>
          <p:cNvCxnSpPr/>
          <p:nvPr/>
        </p:nvCxnSpPr>
        <p:spPr>
          <a:xfrm>
            <a:off x="581057" y="3845957"/>
            <a:ext cx="8403457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/>
          <p:cNvSpPr/>
          <p:nvPr/>
        </p:nvSpPr>
        <p:spPr>
          <a:xfrm>
            <a:off x="549158" y="3971618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สมาคมพลังผู้บริโภคแห่งประเทศไทย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38959" y="3999557"/>
            <a:ext cx="4249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ตั้งอยู่ที่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๖๔๕/๖๔ ถนนเพชรบุรี แขวงถนนพญาไท เขตราชเทวี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       กรุงเทพฯ ๑๐๔๐๐</a:t>
            </a:r>
          </a:p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โทร.   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๐-๒๓๓๑-๑๓๐๘      โทรสาร ๐-๒๓๘๑-๕๐๐๐-๒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81056" y="4997318"/>
            <a:ext cx="8403457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42063" y="5091621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มูลนิธิเพื่อผู้บริโภค (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มพบ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.)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31864" y="5130193"/>
            <a:ext cx="4249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ตั้งอยู่ที่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๔/๒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ซอยวัฒน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โยธิน แขวงถนนพญาไท เขตราชเทวี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       กรุงเทพฯ ๑๐๔๐๐</a:t>
            </a:r>
          </a:p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โทร.   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๐-๒๒๔๘-๓๗๓๗</a:t>
            </a:r>
          </a:p>
          <a:p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www. Consumerthai.org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5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K:\TSM 3-A\Logo Aksorn\Aksorn Charoen Tat_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436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6" t="38570" r="45245" b="27786"/>
          <a:stretch/>
        </p:blipFill>
        <p:spPr bwMode="auto">
          <a:xfrm>
            <a:off x="3622118" y="5162364"/>
            <a:ext cx="1718521" cy="129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TSM3-A_Taksaporn\Desktop\Business-meeting-characters\meeting_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5" t="6706" r="33301" b="73325"/>
          <a:stretch/>
        </p:blipFill>
        <p:spPr bwMode="auto">
          <a:xfrm>
            <a:off x="485899" y="861680"/>
            <a:ext cx="1185776" cy="8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26760" y="1084392"/>
            <a:ext cx="0" cy="3857248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 descr="C:\Users\TSM3-A_Taksaporn\Desktop\Geolocation-map-pin-set\vacations_08 [Converted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656" r="50000" b="66289"/>
          <a:stretch/>
        </p:blipFill>
        <p:spPr bwMode="auto">
          <a:xfrm>
            <a:off x="4671623" y="858913"/>
            <a:ext cx="1153180" cy="83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20768" y="1084392"/>
            <a:ext cx="3005991" cy="524961"/>
          </a:xfrm>
          <a:prstGeom prst="rect">
            <a:avLst/>
          </a:prstGeom>
          <a:solidFill>
            <a:srgbClr val="FFA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5846069" y="1084391"/>
            <a:ext cx="3297929" cy="524961"/>
          </a:xfrm>
          <a:prstGeom prst="rect">
            <a:avLst/>
          </a:prstGeom>
          <a:solidFill>
            <a:srgbClr val="FFA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2286418" y="1169455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หน่วยงานเอกชน</a:t>
            </a:r>
            <a:endParaRPr lang="th-TH" sz="2000" dirty="0">
              <a:solidFill>
                <a:schemeClr val="accent2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77082" y="1186641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ที่ตั้ง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/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ที่ติดต่อ</a:t>
            </a:r>
            <a:endParaRPr lang="th-TH" sz="2000" dirty="0">
              <a:solidFill>
                <a:schemeClr val="accent2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892" y="1871979"/>
            <a:ext cx="225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ชมรมมุสลิมคุ้มครองผู้บริโภค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35421" y="1885175"/>
            <a:ext cx="4249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ตั้งอยู่ที่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๔๓๙ ถนนลาดพร้าว ๑๑๒ เขตบางกะปิ กรุงเทพฯ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      ๑๐๒๓๐</a:t>
            </a:r>
          </a:p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โทร.   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๐-๒๕๓๙-๔๖๙๓     โทรสาร ๐-๒๕๓๙-๔๖๙๖</a:t>
            </a:r>
          </a:p>
        </p:txBody>
      </p:sp>
      <p:cxnSp>
        <p:nvCxnSpPr>
          <p:cNvPr id="2048" name="Straight Connector 2047"/>
          <p:cNvCxnSpPr/>
          <p:nvPr/>
        </p:nvCxnSpPr>
        <p:spPr>
          <a:xfrm>
            <a:off x="581057" y="2915376"/>
            <a:ext cx="8403457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/>
          <p:cNvSpPr/>
          <p:nvPr/>
        </p:nvSpPr>
        <p:spPr>
          <a:xfrm>
            <a:off x="549158" y="3072936"/>
            <a:ext cx="348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คณะกรรมการประสานงานสิทธิมนุษยชน (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กปส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.)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38959" y="3100875"/>
            <a:ext cx="4249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ตั้งอยู่ที่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๑๐๙ ถนนสุทธิสารวินิจฉัย แขวงสามเสนนอก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       เขตห้วยขวาง กรุงเทพฯ ๑๐๓๑๐</a:t>
            </a:r>
          </a:p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โทร.   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๐-๒๒๗๕-๔๒๓๑-๓ โทรสาร ๐-๒๒๗๕-๔๒๓๐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81056" y="4162434"/>
            <a:ext cx="8403457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42063" y="4256737"/>
            <a:ext cx="3296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โครงการทางเลือกเพื่อเกษตรกรและผู้บริโภค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31864" y="4295309"/>
            <a:ext cx="4249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ตั้งอยู่ที่  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๔๑๘๓ ตึกรี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เจนน์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เฮาส์ ถนนราชดำริ เขตปทุมวัน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       กรุงเทพฯ ๑๐๓๓๐</a:t>
            </a:r>
          </a:p>
        </p:txBody>
      </p:sp>
      <p:sp>
        <p:nvSpPr>
          <p:cNvPr id="22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3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K:\TSM 3-A\Logo Aksorn\Aksorn Charoen Tat_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94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6663498" y="1468292"/>
            <a:ext cx="2480504" cy="45719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 w="19050">
            <a:solidFill>
              <a:srgbClr val="604A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11760" y="856758"/>
            <a:ext cx="6388195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สิทธิผู้บริโภค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435932"/>
            <a:ext cx="9144000" cy="369332"/>
          </a:xfrm>
          <a:prstGeom prst="rect">
            <a:avLst/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466710"/>
            <a:ext cx="7714736" cy="914618"/>
            <a:chOff x="601680" y="5687622"/>
            <a:chExt cx="4978432" cy="914618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687622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6263686"/>
              <a:ext cx="49567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ปฏิบัติตนตามสิทธิของผู้บริโภคได้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rgbClr val="604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๔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94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85084" y="4631380"/>
            <a:ext cx="7782024" cy="1258783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732584" y="4667005"/>
            <a:ext cx="7698899" cy="11875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7" y="518214"/>
            <a:ext cx="4929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สิทธิพื้นฐานและบทบาทของผู้บริโภค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9019"/>
            <a:ext cx="452846" cy="2385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23876" y="1065821"/>
            <a:ext cx="8620124" cy="453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564095" y="1103921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สิทธิพื้นฐานของผู้บริโภค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C:\Users\TSM3-A_Taksaporn\Desktop\Students-icons\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3" r="37189" b="70090"/>
          <a:stretch/>
        </p:blipFill>
        <p:spPr bwMode="auto">
          <a:xfrm>
            <a:off x="3458443" y="2541311"/>
            <a:ext cx="2033463" cy="22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095" y="1734381"/>
            <a:ext cx="624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รัฐธรรมนูญแห่งราชอาณาจักรไทย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พุทธศักราช ๒๕๕๐ มาตรา ๖๑ ได้บัญญัติไว้ว่า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433" y="4972834"/>
            <a:ext cx="7496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“สิทธิของบุคคลซึ่งเป็นผู้บริโภคย่อมได้รับการคุ้มครองในการได้รับข้อมูลที่เป็นความจริง และมีสิทธิร้องเรียนเพื่อให้ได้รับการแก้ไขเยียวยาความเสียหาย รวมทั้งมีสิทธิรวมตัวกันเพื่อพิทักษ์สิทธิผู้บริโภค”</a:t>
            </a:r>
          </a:p>
        </p:txBody>
      </p:sp>
      <p:sp>
        <p:nvSpPr>
          <p:cNvPr id="18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5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flipV="1">
            <a:off x="552450" y="1849991"/>
            <a:ext cx="8124825" cy="4274473"/>
          </a:xfrm>
          <a:prstGeom prst="round2SameRect">
            <a:avLst>
              <a:gd name="adj1" fmla="val 2285"/>
              <a:gd name="adj2" fmla="val 0"/>
            </a:avLst>
          </a:prstGeom>
          <a:solidFill>
            <a:srgbClr val="D7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6567" y="438507"/>
            <a:ext cx="5782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พระราชบัญญัติคุ้มครองผู้บริโภค พ.ศ. ๒๕๒๒ แก้ไขเพิ่มเติม (ฉบับที่ ๒) พ.ศ. ๒๕๔๑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6567" y="762365"/>
            <a:ext cx="8086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ได้บัญญัติสิทธิของผู้บริโภคที่จะได้รับความคุ้มครองตามกฎหมายไว้ ๕ ประการ</a:t>
            </a:r>
          </a:p>
        </p:txBody>
      </p:sp>
      <p:sp>
        <p:nvSpPr>
          <p:cNvPr id="2" name="Round Same Side Corner Rectangle 1"/>
          <p:cNvSpPr/>
          <p:nvPr/>
        </p:nvSpPr>
        <p:spPr>
          <a:xfrm>
            <a:off x="552450" y="1343025"/>
            <a:ext cx="8124825" cy="485775"/>
          </a:xfrm>
          <a:prstGeom prst="round2SameRect">
            <a:avLst/>
          </a:prstGeom>
          <a:solidFill>
            <a:srgbClr val="90E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849312" y="1430893"/>
            <a:ext cx="2562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สิทธิของผู้บริโภคที่ได้รับการคุ้มครอง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3725" y="1430893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450" y="1951346"/>
            <a:ext cx="2990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สิทธิที่จะได้รับข่าวสารรวมทั้งคำพรรณนาคุณภาพ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ที่ถูกต้องและเพียงพอเกี่ยวกับสินค้าและบริการ   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ต่างๆ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43300" y="1343025"/>
            <a:ext cx="0" cy="47814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52825" y="1940362"/>
            <a:ext cx="5124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ได้แก่ สิทธิที่จะได้รับการโฆษณาหรือการแสดงฉลากตามความเป็นจริงและปราศจากพิษภัย  แก่ผู้บริโภค รวมตลอดถึงสิทธิที่จะได้รับทราบข้อมูลเกี่ยวกับสินค้าหรือบริการอย่างถูกต้องและเพียงพอที่จะไม่หลงผิดในการซื้อสินค้าหรือรับบริการโดยไม่เป็นธรรม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52450" y="2818984"/>
            <a:ext cx="81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61975" y="2932421"/>
            <a:ext cx="2990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สิทธิที่จะมีอิสระในการเลือกสินค้าหรือบริการ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62350" y="2921437"/>
            <a:ext cx="5124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ได้แก่ สิทธิที่จะเลือกซื้อสินค้าหรือรับบริการโดยความสมัครใจของผู้บริโภคและปราศจากการชักจูงใจอันไม่เป็นธรรม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51817" y="3544312"/>
            <a:ext cx="81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1500" y="3665870"/>
            <a:ext cx="2990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๓. สิทธิที่จะได้รับความปลอดภัยจากการใช้สินค้า</a:t>
            </a:r>
          </a:p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หรือบริการ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71875" y="3654886"/>
            <a:ext cx="5124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ได้แก่ สิทธิที่จะได้รับสินค้าหรือบริการที่ปลอดภัย มีสภาพและคุณภาพได้มาตรฐาน เหมาะสมแก่การใช้ ไม่ก่อให้เกิดอันตรายต่อชีวิตร่างกายหรือทรัพย์สิน ในกรณีใช้ตามคำแนะนำหรือระมัดระวังตามสภาพของสินค้าหรือบริการนั้นแล้ว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61975" y="4524995"/>
            <a:ext cx="81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1975" y="4665393"/>
            <a:ext cx="2990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๔. สิทธิที่จะได้รับความเป็นธรรมในการทำสัญญา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62350" y="4654409"/>
            <a:ext cx="5124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หากผู้บริโภคได้รับอันตรายจากสินค้าหรือบริการที่ซื้อไป ถือว่าผู้ประกอบธุรกิจกระทำผิดกฎหมาย และผู้บริโภคมีสิทธิที่จะเรียกร้องให้ผู้ประกอบธุรกิจชดใช้ค่าเสียหายได้ตามกฎหมาย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51817" y="5315570"/>
            <a:ext cx="81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1500" y="5466565"/>
            <a:ext cx="2990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๕. สิทธิที่จะได้รับการพิจารณาและชดเชยค่าเสียหาย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71875" y="5455581"/>
            <a:ext cx="5124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ได้แก่ สิทธิที่จะได้รับการคุ้มครองและชดใช้ค่าเสียหาย เมื่อมีการละเมิดสิทธิของผู้บริโภค    ตามข้อ ๑. ๒. ๓. และ ๔. ดังกล่าว</a:t>
            </a:r>
          </a:p>
        </p:txBody>
      </p:sp>
      <p:sp>
        <p:nvSpPr>
          <p:cNvPr id="3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2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79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5992" y="1924488"/>
            <a:ext cx="6209422" cy="1028579"/>
          </a:xfrm>
          <a:prstGeom prst="roundRect">
            <a:avLst>
              <a:gd name="adj" fmla="val 7583"/>
            </a:avLst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23876" y="574493"/>
            <a:ext cx="8620124" cy="453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564095" y="612593"/>
            <a:ext cx="4003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บทบาทของผู้บริโภคในการปกป้องสิทธิของตน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9919" y="1346528"/>
            <a:ext cx="343971" cy="343971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063250" y="13319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474B"/>
                </a:solidFill>
                <a:latin typeface="TH Sarabun New" pitchFamily="34" charset="-34"/>
                <a:cs typeface="TH Sarabun New" pitchFamily="34" charset="-34"/>
              </a:rPr>
              <a:t>มีความรู้ที่ถูกต้องเกี่ยวกับการเลือกซื้อสินค้าและบริการ</a:t>
            </a:r>
            <a:endParaRPr lang="th-TH" sz="2000" dirty="0">
              <a:solidFill>
                <a:srgbClr val="FF474B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8528" y="2136068"/>
            <a:ext cx="6273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ก่อนการตัดสินใจเลือกซื้อสินค้าหรือบริการ ผู้บริโภคต้องตรวจดูฉลากของสินค้า เช่น วันหมดอายุ      วันเดือนปีที่ผลิต เป็นต้น หากพบว่าสินค้าหรือบริการขาดคุณภาพควรแจ้งหน่วยงานที่เกี่ยวข้อง</a:t>
            </a:r>
          </a:p>
        </p:txBody>
      </p:sp>
      <p:pic>
        <p:nvPicPr>
          <p:cNvPr id="2051" name="Picture 3" descr="C:\Users\TSM3-A_Taksaporn\Desktop\Business-man-with-magnifying-glass\OAIEOU0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8" t="27493" r="33964" b="22387"/>
          <a:stretch/>
        </p:blipFill>
        <p:spPr bwMode="auto">
          <a:xfrm>
            <a:off x="1270437" y="1737709"/>
            <a:ext cx="918035" cy="139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641" y="1240780"/>
            <a:ext cx="40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21" name="Oval 20"/>
          <p:cNvSpPr/>
          <p:nvPr/>
        </p:nvSpPr>
        <p:spPr>
          <a:xfrm>
            <a:off x="733457" y="3168309"/>
            <a:ext cx="343971" cy="343971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066787" y="3153772"/>
            <a:ext cx="6078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474B"/>
                </a:solidFill>
                <a:latin typeface="TH Sarabun New" pitchFamily="34" charset="-34"/>
                <a:cs typeface="TH Sarabun New" pitchFamily="34" charset="-34"/>
              </a:rPr>
              <a:t>มีความรู้และเข้าใจถึงสิทธิผู้บริโภคที่บัญญัติไว้ในกฎหมายคุ้มครองผู้บริโภค</a:t>
            </a:r>
            <a:endParaRPr lang="th-TH" sz="2000" dirty="0">
              <a:solidFill>
                <a:srgbClr val="FF474B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7179" y="3084935"/>
            <a:ext cx="40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291750" y="3724454"/>
            <a:ext cx="6209422" cy="1028579"/>
          </a:xfrm>
          <a:prstGeom prst="roundRect">
            <a:avLst>
              <a:gd name="adj" fmla="val 7583"/>
            </a:avLst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Group 12"/>
          <p:cNvGrpSpPr/>
          <p:nvPr/>
        </p:nvGrpSpPr>
        <p:grpSpPr>
          <a:xfrm>
            <a:off x="1041640" y="3742559"/>
            <a:ext cx="1251120" cy="761544"/>
            <a:chOff x="1127605" y="3611812"/>
            <a:chExt cx="1165153" cy="698159"/>
          </a:xfrm>
        </p:grpSpPr>
        <p:pic>
          <p:nvPicPr>
            <p:cNvPr id="2053" name="Picture 5" descr="C:\Users\TSM3-A_Taksaporn\Desktop\Customer-support-background\OIHHF7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50" t="19695" b="49861"/>
            <a:stretch/>
          </p:blipFill>
          <p:spPr bwMode="auto">
            <a:xfrm>
              <a:off x="1656784" y="3617680"/>
              <a:ext cx="635974" cy="692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TSM3-A_Taksaporn\Desktop\Customer-support-background\OIHHF7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18" t="19695" r="38845" b="49861"/>
            <a:stretch/>
          </p:blipFill>
          <p:spPr bwMode="auto">
            <a:xfrm>
              <a:off x="1127605" y="3611812"/>
              <a:ext cx="561440" cy="69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2338387" y="3944152"/>
            <a:ext cx="6109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ากผู้บริโภคพบว่ามีการละเมิดสิทธิผู้บริโภคหรือถูกเอารัดเอาเปรียบโดยไม่ได้รับความเป็นธรรมจากผู้ประกอบการ ผู้บริโภคสามารถดำเนินการร้องเรียนไปยังหน่วยงานที่เกี่ยวข้องเพื่อให้ช่วยแก้ปัญหาได้</a:t>
            </a:r>
          </a:p>
        </p:txBody>
      </p:sp>
      <p:sp>
        <p:nvSpPr>
          <p:cNvPr id="24" name="Oval 23"/>
          <p:cNvSpPr/>
          <p:nvPr/>
        </p:nvSpPr>
        <p:spPr>
          <a:xfrm>
            <a:off x="736995" y="4926292"/>
            <a:ext cx="343971" cy="343971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1070326" y="4911755"/>
            <a:ext cx="2577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474B"/>
                </a:solidFill>
                <a:latin typeface="TH Sarabun New" pitchFamily="34" charset="-34"/>
                <a:cs typeface="TH Sarabun New" pitchFamily="34" charset="-34"/>
              </a:rPr>
              <a:t>ให้คำแนะนำเกี่ยวกับสิทธิผู้บริโภค</a:t>
            </a:r>
            <a:endParaRPr lang="th-TH" sz="2000" dirty="0">
              <a:solidFill>
                <a:srgbClr val="FF474B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0717" y="4833393"/>
            <a:ext cx="40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291750" y="5353229"/>
            <a:ext cx="6209422" cy="1028579"/>
          </a:xfrm>
          <a:prstGeom prst="roundRect">
            <a:avLst>
              <a:gd name="adj" fmla="val 7583"/>
            </a:avLst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2338387" y="5439577"/>
            <a:ext cx="6109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รวมทั้งความรู้เกี่ยวกับการเลือกซื้อสินค้าและบริการแก่บุคคลอื่นๆ เพื่อให้ทุกคนมีความรู้ความเข้าใจถึงสิทธิผู้บริโภค และฉลาดในการเลือกซื้อสินค้าและบริการอย่างถูกต้อง ไม่ถูกเอารัดเอาเปรียบจาก  ผู้ประกอบธุรกิจ</a:t>
            </a:r>
          </a:p>
        </p:txBody>
      </p:sp>
      <p:pic>
        <p:nvPicPr>
          <p:cNvPr id="1026" name="Picture 2" descr="C:\Users\TSM3-A_Taksaporn\Desktop\Customer-support-background\OIHHF7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 t="66905" r="64789" b="9051"/>
          <a:stretch/>
        </p:blipFill>
        <p:spPr bwMode="auto">
          <a:xfrm>
            <a:off x="1251386" y="5197623"/>
            <a:ext cx="867103" cy="11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3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K:\TSM 3-A\Logo Aksorn\Aksorn Charoen Tat_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32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18913"/>
            <a:ext cx="9143999" cy="3911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8" y="518214"/>
            <a:ext cx="3043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กฎหมายคุ้มครองผู้บริโภค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9019"/>
            <a:ext cx="452846" cy="2385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181098" y="1357435"/>
            <a:ext cx="7115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การที่รัฐตรากฎหมายคุ้มครองผู้บริโภคขึ้นมา มี</a:t>
            </a:r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วัตถุประสงค์สำคัญอยู่  ๓ ประการ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97547" y="2449780"/>
            <a:ext cx="3725839" cy="821028"/>
          </a:xfrm>
          <a:prstGeom prst="roundRect">
            <a:avLst/>
          </a:prstGeom>
          <a:solidFill>
            <a:srgbClr val="82DDFA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813203" y="2667261"/>
            <a:ext cx="310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เพื่อให้ผู้บริโภคได้รับความปลอดภัย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13467" y="3495981"/>
            <a:ext cx="3725839" cy="821028"/>
          </a:xfrm>
          <a:prstGeom prst="roundRect">
            <a:avLst/>
          </a:prstGeom>
          <a:solidFill>
            <a:srgbClr val="82DDFA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2515739" y="4559953"/>
            <a:ext cx="3725839" cy="821028"/>
          </a:xfrm>
          <a:prstGeom prst="roundRect">
            <a:avLst/>
          </a:prstGeom>
          <a:solidFill>
            <a:srgbClr val="82DDFA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2831395" y="4777434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เพื่อให้ผู้บริโภคได้รับความประหยัด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20019" y="3718006"/>
            <a:ext cx="311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เพื่อให้ผู้บริโภคได้รับความเป็นธรรม</a:t>
            </a:r>
          </a:p>
        </p:txBody>
      </p:sp>
      <p:pic>
        <p:nvPicPr>
          <p:cNvPr id="2050" name="Picture 2" descr="C:\Users\TSM3-A_Taksaporn\Desktop\Woman-shopping-online\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86" b="13708"/>
          <a:stretch/>
        </p:blipFill>
        <p:spPr bwMode="auto">
          <a:xfrm flipH="1">
            <a:off x="7238428" y="2481591"/>
            <a:ext cx="1727133" cy="42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SM3-A_Taksaporn\Desktop\Light-bulb-icon\LightBulb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879">
            <a:off x="7106026" y="2387200"/>
            <a:ext cx="576500" cy="6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Arrow 30"/>
          <p:cNvSpPr/>
          <p:nvPr/>
        </p:nvSpPr>
        <p:spPr>
          <a:xfrm>
            <a:off x="2315714" y="2229111"/>
            <a:ext cx="361950" cy="438150"/>
          </a:xfrm>
          <a:prstGeom prst="rightArrow">
            <a:avLst/>
          </a:prstGeom>
          <a:solidFill>
            <a:srgbClr val="B2E5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ight Arrow 34"/>
          <p:cNvSpPr/>
          <p:nvPr/>
        </p:nvSpPr>
        <p:spPr>
          <a:xfrm>
            <a:off x="2325239" y="3276861"/>
            <a:ext cx="361950" cy="438150"/>
          </a:xfrm>
          <a:prstGeom prst="rightArrow">
            <a:avLst/>
          </a:prstGeom>
          <a:solidFill>
            <a:srgbClr val="B2E5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ight Arrow 35"/>
          <p:cNvSpPr/>
          <p:nvPr/>
        </p:nvSpPr>
        <p:spPr>
          <a:xfrm>
            <a:off x="2334764" y="4345162"/>
            <a:ext cx="361950" cy="438150"/>
          </a:xfrm>
          <a:prstGeom prst="rightArrow">
            <a:avLst/>
          </a:prstGeom>
          <a:solidFill>
            <a:srgbClr val="B2E5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48" name="TextBox 2047"/>
          <p:cNvSpPr txBox="1"/>
          <p:nvPr/>
        </p:nvSpPr>
        <p:spPr>
          <a:xfrm>
            <a:off x="2325239" y="2234605"/>
            <a:ext cx="327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39623" y="3301361"/>
            <a:ext cx="327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36755" y="4359491"/>
            <a:ext cx="327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2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 descr="K:\TSM 3-A\Logo Aksorn\Aksorn Charoen Tat_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59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ounded Rectangle 2055"/>
          <p:cNvSpPr/>
          <p:nvPr/>
        </p:nvSpPr>
        <p:spPr>
          <a:xfrm>
            <a:off x="1017554" y="2412716"/>
            <a:ext cx="7275838" cy="743566"/>
          </a:xfrm>
          <a:prstGeom prst="roundRect">
            <a:avLst/>
          </a:prstGeom>
          <a:solidFill>
            <a:srgbClr val="DA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0" y="425159"/>
            <a:ext cx="9144000" cy="616681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055612" y="534161"/>
            <a:ext cx="592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กฎหมายที่มีบทบาทเกี่ยวข้องอย่างมากกับการดำเนินชีวิตประจำวัน</a:t>
            </a:r>
          </a:p>
        </p:txBody>
      </p:sp>
      <p:pic>
        <p:nvPicPr>
          <p:cNvPr id="3074" name="Picture 2" descr="C:\Users\TSM3-A_Taksaporn\Desktop\Law-icons\10867-NMSMV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2" r="78138" b="39897"/>
          <a:stretch/>
        </p:blipFill>
        <p:spPr bwMode="auto">
          <a:xfrm rot="21153572">
            <a:off x="367409" y="326255"/>
            <a:ext cx="639953" cy="8144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086928" y="1083213"/>
            <a:ext cx="8057071" cy="0"/>
          </a:xfrm>
          <a:prstGeom prst="line">
            <a:avLst/>
          </a:prstGeom>
          <a:ln>
            <a:solidFill>
              <a:srgbClr val="DBF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86929" y="383786"/>
            <a:ext cx="8057071" cy="0"/>
          </a:xfrm>
          <a:prstGeom prst="line">
            <a:avLst/>
          </a:prstGeom>
          <a:ln>
            <a:solidFill>
              <a:srgbClr val="DBF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9776" y="12564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b="1" u="sng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ตัวอย่าง</a:t>
            </a:r>
            <a:r>
              <a:rPr lang="th-TH" sz="18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 พระราชบัญญัติเกี่ยวกับการคุ้มครองผู้บริโภค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19325" y="1900315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พระราชบัญญัติยา พ.ศ. ๒๕๑๐ และฉบับแก้ไขเพิ่มเติม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075" name="Picture 3" descr="C:\Users\TSM3-A_Taksaporn\Desktop\Medical-Icon-Collection\pre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5379" r="71332" b="77056"/>
          <a:stretch/>
        </p:blipFill>
        <p:spPr bwMode="auto">
          <a:xfrm>
            <a:off x="7053550" y="5438466"/>
            <a:ext cx="1481870" cy="1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102618" y="2497780"/>
            <a:ext cx="7162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พระราชบัญญัติฉบับนี้เน้นการควบคุมกิจการเกี่ยวกับการผลิตยา การขายยา การนำหรือสั่งยาเข้ามาในราชอาณาจักร ตลอดจนการควบคุมให้มีเภสัชกรรับผิดชอบเกี่ยวกับการขายยาอันตราย</a:t>
            </a:r>
          </a:p>
        </p:txBody>
      </p:sp>
      <p:sp>
        <p:nvSpPr>
          <p:cNvPr id="2052" name="Rectangle 2051"/>
          <p:cNvSpPr/>
          <p:nvPr/>
        </p:nvSpPr>
        <p:spPr>
          <a:xfrm>
            <a:off x="979411" y="3408582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u="sng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ตัวอย่างบางมาตรา</a:t>
            </a:r>
            <a:endParaRPr lang="th-TH" sz="2000" u="sng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076" name="Picture 4" descr="C:\Users\TSM3-A_Taksaporn\Desktop\Law-icons\10867-NMSMV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8" r="74976" b="10347"/>
          <a:stretch/>
        </p:blipFill>
        <p:spPr bwMode="auto">
          <a:xfrm>
            <a:off x="884146" y="3875727"/>
            <a:ext cx="900752" cy="9700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/>
          <p:cNvSpPr/>
          <p:nvPr/>
        </p:nvSpPr>
        <p:spPr>
          <a:xfrm>
            <a:off x="1746278" y="3854171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มาตรา ๑๒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99405" y="3861853"/>
            <a:ext cx="6348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ห้ามมิให้ผู้ใดผลิต ขาย หรือนำหรือสั่งเข้ามาในราชอาณาจักร ซึ่งยาแผนปัจจุบัน เว้นแต่</a:t>
            </a: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จะได้รับใบอนุญาต จากผู้อนุญาต การขออนุญาต และการอนุญาตให้เป็นไปตามหลักเกณฑ์   </a:t>
            </a: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วิธีการ และเงื่อนไข ที่กำหนดในกฎกระทรวง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36753" y="4919936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มาตรา ๓๒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89880" y="4927618"/>
            <a:ext cx="632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ห้ามมิให้ผู้รับอนุญาตขายยาอันตรายหรือยาควบคุมพิเศษ ในระหว่างที่เภสัชกร หรือ</a:t>
            </a: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ผู้ประกอบการบำบัดโรคสัตว์ ไม่อยู่ปฏิบัติหน้าที่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7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20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18913"/>
            <a:ext cx="9143999" cy="391153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56" name="Rounded Rectangle 2055"/>
          <p:cNvSpPr/>
          <p:nvPr/>
        </p:nvSpPr>
        <p:spPr>
          <a:xfrm>
            <a:off x="687473" y="1157985"/>
            <a:ext cx="7893130" cy="1008394"/>
          </a:xfrm>
          <a:prstGeom prst="round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2802688" y="626251"/>
            <a:ext cx="336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พระราชบัญญัติอาหาร พ.ศ. ๒๕๒๒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7255" y="1373223"/>
            <a:ext cx="7811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พระราชบัญญัตินี้มีจุดมุ่งหมายเพื่อให้การผลิตและจำหน่ายอาหาร ได้คุณภาพและมาตรฐาน สร้างความปลอดภัยต่อสุขภาพของผู้บริโภค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52" name="Rectangle 2051"/>
          <p:cNvSpPr/>
          <p:nvPr/>
        </p:nvSpPr>
        <p:spPr>
          <a:xfrm>
            <a:off x="744537" y="2394082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u="sng" dirty="0">
                <a:solidFill>
                  <a:srgbClr val="FF474B"/>
                </a:solidFill>
                <a:latin typeface="TH Sarabun New" pitchFamily="34" charset="-34"/>
                <a:cs typeface="TH Sarabun New" pitchFamily="34" charset="-34"/>
              </a:rPr>
              <a:t>ตัวอย่างบางมาตรา</a:t>
            </a:r>
            <a:endParaRPr lang="th-TH" sz="1800" u="sng" dirty="0">
              <a:solidFill>
                <a:srgbClr val="FF474B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2" name="Picture 4" descr="C:\Users\TSM3-A_Taksaporn\Desktop\Law-icons\10867-NMSMV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8" r="74976" b="10347"/>
          <a:stretch/>
        </p:blipFill>
        <p:spPr bwMode="auto">
          <a:xfrm>
            <a:off x="687387" y="2849139"/>
            <a:ext cx="900752" cy="9700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9519" y="2826215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474B"/>
                </a:solidFill>
                <a:latin typeface="TH Sarabun New" pitchFamily="34" charset="-34"/>
                <a:cs typeface="TH Sarabun New" pitchFamily="34" charset="-34"/>
              </a:rPr>
              <a:t>มาตรา ๒๖</a:t>
            </a:r>
            <a:endParaRPr lang="th-TH" sz="2000" dirty="0">
              <a:solidFill>
                <a:srgbClr val="FF474B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3246" y="282056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474B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dirty="0">
                <a:solidFill>
                  <a:srgbClr val="FF474B"/>
                </a:solidFill>
                <a:latin typeface="TH Sarabun New" pitchFamily="34" charset="-34"/>
                <a:cs typeface="TH Sarabun New" pitchFamily="34" charset="-34"/>
              </a:rPr>
              <a:t>อาหารที่มีลักษณะดังต่อไปนี้ให้ถือว่าเป็นอาหารไม่บริสุทธิ์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7037" y="3216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(๑)  อาหารที่มีสิ่งที่น่าจะเป็นอันตรายแก่สุขภาพเจือปนอยู่ด้วย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87037" y="3610169"/>
            <a:ext cx="6228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(๒)  อาหารที่มีสารหรือวัตถุเคมีเจือปนอยู่ในอัตราที่อาจเป็นเหตุให้คุณภาพของอาหารนั้นลดลงเว้นแต่  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การเจือปนเป็นการจำเป็นต่อกรรมวิธีผลิต การผลิต และได้รับอนุญาตจากพนักงานเจ้าหน้าที่แล้ว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7037" y="42607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(๓)  อาหารที่ได้ผลิต บรรจุหรือเก็บรักษาไว้โดยไม่ถูกสุขลักษณะ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87037" y="466360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(๔)  อาหารที่ผลิตจากสัตว์ที่เป็นโรคอันอาจติดต่อถึงคนได้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87037" y="5085551"/>
            <a:ext cx="512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(๕)  อาหารที่มีภาชนะบรรจุประกอบด้วยวัตถุที่น่าจะเป็นอันตรายแก่สุขภาพ</a:t>
            </a:r>
          </a:p>
        </p:txBody>
      </p:sp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5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18913"/>
            <a:ext cx="9143999" cy="3911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56" name="Rounded Rectangle 2055"/>
          <p:cNvSpPr/>
          <p:nvPr/>
        </p:nvSpPr>
        <p:spPr>
          <a:xfrm>
            <a:off x="687473" y="1091310"/>
            <a:ext cx="7893130" cy="6512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2611616" y="559576"/>
            <a:ext cx="4007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พระราชบัญญัติเครื่องสำอาง พ.ศ. ๒๕๓๕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0105" y="1258923"/>
            <a:ext cx="793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พระราชบัญญัตินี้มีจุดมุ่งหมายเพื่อกำกับดูแลผลิตภัณฑ์เครื่องสำอางที่จำหน่ายในประเทศให้มีคุณภาพ ปลอดภัย และได้มาตรฐาน</a:t>
            </a:r>
            <a:endParaRPr lang="th-TH" sz="18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52" name="Rectangle 2051"/>
          <p:cNvSpPr/>
          <p:nvPr/>
        </p:nvSpPr>
        <p:spPr>
          <a:xfrm>
            <a:off x="744537" y="1955932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u="sng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ตัวอย่างบางมาตรา</a:t>
            </a:r>
            <a:endParaRPr lang="th-TH" sz="1800" u="sng" dirty="0">
              <a:solidFill>
                <a:schemeClr val="accent2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2" name="Picture 4" descr="C:\Users\TSM3-A_Taksaporn\Desktop\Law-icons\10867-NMSMV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8" r="74976" b="10347"/>
          <a:stretch/>
        </p:blipFill>
        <p:spPr bwMode="auto">
          <a:xfrm>
            <a:off x="687387" y="2449089"/>
            <a:ext cx="900752" cy="9700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9519" y="2416640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มาตรา ๓๓</a:t>
            </a:r>
            <a:endParaRPr lang="th-TH" sz="2000" dirty="0">
              <a:solidFill>
                <a:schemeClr val="accent2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3246" y="2420514"/>
            <a:ext cx="6294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เครื่องสำอางที่มีลักษณะอย่างหนึ่งอย่างใดในต่อไปนี้ ให้ถือว่าเป็นเครื่องสำอางที่ไม่ปลอดภัย  </a:t>
            </a:r>
          </a:p>
          <a:p>
            <a:r>
              <a:rPr lang="th-TH" sz="20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  ในการใช้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7036" y="3103841"/>
            <a:ext cx="413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(๑)  เครื่องสำอางที่มีสารที่อาจเป็นอันตรายต่อผู้ใช้เจือปนอยู่ด้วย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87036" y="3497210"/>
            <a:ext cx="6180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(๒)  เครื่องสำอางที่มีวัตถุที่ห้ามใช้ตามมาตรา ๕ (๔) กำหนดชื่อวัตถุที่ห้ามใช้เป็นส่วนผสมใน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การผลิตเครื่องสำอาง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87037" y="4147754"/>
            <a:ext cx="609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(๓)  เครื่องสำอางที่ผลิตหรือใช้ภาชนะบรรจุไม่ถูกสุขลักษณะอันอาจเป็นอันตรายต่อผู้ใช้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87036" y="4550648"/>
            <a:ext cx="6028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(๔)  เครื่องสำอางที่มีสารอันสลายตัวทั้งหมดหรือแต่บางส่วน ภายหลังที่บรรจุภาชนะแล้ว และทำให้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เกิดเป็นพิษอันอาจเป็นอันตรายต่อผู้ใช้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06" y="5445882"/>
            <a:ext cx="1590738" cy="998972"/>
          </a:xfrm>
          <a:prstGeom prst="rect">
            <a:avLst/>
          </a:prstGeom>
        </p:spPr>
      </p:pic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K:\TSM 3-A\Logo Aksorn\Aksorn Charoen Tat_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700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6980</TotalTime>
  <Words>2410</Words>
  <Application>Microsoft Office PowerPoint</Application>
  <PresentationFormat>นำเสนอทางหน้าจอ (4:3)</PresentationFormat>
  <Paragraphs>187</Paragraphs>
  <Slides>17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3" baseType="lpstr">
      <vt:lpstr>Cordia New</vt:lpstr>
      <vt:lpstr>TH Sarabun New</vt:lpstr>
      <vt:lpstr>Arial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Taksaporn Seemek</cp:lastModifiedBy>
  <cp:revision>504</cp:revision>
  <dcterms:created xsi:type="dcterms:W3CDTF">2017-01-07T10:48:09Z</dcterms:created>
  <dcterms:modified xsi:type="dcterms:W3CDTF">2022-06-09T03:11:30Z</dcterms:modified>
</cp:coreProperties>
</file>