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26"/>
  </p:notesMasterIdLst>
  <p:sldIdLst>
    <p:sldId id="407" r:id="rId2"/>
    <p:sldId id="406" r:id="rId3"/>
    <p:sldId id="306" r:id="rId4"/>
    <p:sldId id="307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92" r:id="rId13"/>
    <p:sldId id="316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ordia New" panose="020B0304020202020204" pitchFamily="34" charset="-34"/>
      <p:regular r:id="rId33"/>
      <p:bold r:id="rId34"/>
      <p:italic r:id="rId35"/>
      <p:boldItalic r:id="rId36"/>
    </p:embeddedFont>
    <p:embeddedFont>
      <p:font typeface="TH Sarabun New" panose="020B0500040200020003" pitchFamily="34" charset="-34"/>
      <p:regular r:id="rId37"/>
      <p:bold r:id="rId38"/>
      <p:italic r:id="rId39"/>
      <p:boldItalic r:id="rId4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6600"/>
    <a:srgbClr val="FFB7B7"/>
    <a:srgbClr val="FF0066"/>
    <a:srgbClr val="FFE1D1"/>
    <a:srgbClr val="E8D1FF"/>
    <a:srgbClr val="FF9933"/>
    <a:srgbClr val="FFCCCC"/>
    <a:srgbClr val="FFBA8B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113" autoAdjust="0"/>
  </p:normalViewPr>
  <p:slideViewPr>
    <p:cSldViewPr snapToGrid="0">
      <p:cViewPr varScale="1">
        <p:scale>
          <a:sx n="109" d="100"/>
          <a:sy n="109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CE7BA-C4DE-40F5-B47E-3D65081E0182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BF1A5-F025-4678-B013-E36CABB1D4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132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39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23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09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248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814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321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339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145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9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248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152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90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5_&#3651;&#3610;&#3591;&#3634;&#3609;_&#3648;&#3593;&#3621;&#3618;" TargetMode="External"/><Relationship Id="rId13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18" Type="http://schemas.openxmlformats.org/officeDocument/2006/relationships/hyperlink" Target="../&#3627;&#3609;&#3656;&#3623;&#3618;5/&#3627;&#3609;&#3656;&#3623;&#3618;5_&#3585;&#3634;&#3619;&#3648;&#3592;&#3655;&#3610;&#3611;&#3656;&#3623;&#3618;&#3649;&#3621;&#3632;&#3585;&#3634;&#3619;&#3605;&#3634;&#3618;&#3586;&#3629;&#3591;&#3588;&#3609;&#3652;&#3607;&#3618;.pptx" TargetMode="External"/><Relationship Id="rId3" Type="http://schemas.openxmlformats.org/officeDocument/2006/relationships/image" Target="../media/image2.png"/><Relationship Id="rId7" Type="http://schemas.openxmlformats.org/officeDocument/2006/relationships/hyperlink" Target="../../4_Clip" TargetMode="External"/><Relationship Id="rId12" Type="http://schemas.openxmlformats.org/officeDocument/2006/relationships/image" Target="../media/image3.jpeg"/><Relationship Id="rId17" Type="http://schemas.openxmlformats.org/officeDocument/2006/relationships/hyperlink" Target="../&#3627;&#3609;&#3656;&#3623;&#3618;4/&#3627;&#3609;&#3656;&#3623;&#3618;4_&#3626;&#3636;&#3607;&#3608;&#3636;&#3612;&#3641;&#3657;&#3610;&#3619;&#3636;&#3650;&#3616;&#3588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3/&#3627;&#3609;&#3656;&#3623;&#3618;3_&#3607;&#3633;&#3585;&#3625;&#3632;&#3651;&#3609;&#3585;&#3634;&#3619;&#3611;&#3657;&#3629;&#3591;&#3585;&#3633;&#3609;%20&#3621;&#3604;&#3588;&#3623;&#3634;&#3617;&#3586;&#3633;&#3604;&#3649;&#3618;&#3657;&#3591;&#3631;.pptx" TargetMode="External"/><Relationship Id="rId20" Type="http://schemas.openxmlformats.org/officeDocument/2006/relationships/hyperlink" Target="../&#3627;&#3609;&#3656;&#3623;&#3618;7/&#3627;&#3609;&#3656;&#3623;&#3618;7_&#3611;&#3633;&#3592;&#3592;&#3633;&#3618;&#3607;&#3637;&#3656;&#3617;&#3637;&#3612;&#3621;&#3605;&#3656;&#3629;&#3588;&#3623;&#3634;&#3617;&#3619;&#3640;&#3609;&#3649;&#3619;&#3591;&#3586;&#3629;&#3591;&#3588;&#3609;&#3652;&#3607;&#3618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3_PowerPoint_&#3611;&#3619;&#3632;&#3585;&#3629;&#3610;&#3585;&#3634;&#3619;&#3626;&#3629;&#3609;" TargetMode="External"/><Relationship Id="rId11" Type="http://schemas.openxmlformats.org/officeDocument/2006/relationships/hyperlink" Target="../../8_&#3648;&#3626;&#3619;&#3636;&#3617;&#3626;&#3634;&#3619;&#3632;" TargetMode="External"/><Relationship Id="rId5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5" Type="http://schemas.openxmlformats.org/officeDocument/2006/relationships/hyperlink" Target="../&#3627;&#3609;&#3656;&#3623;&#3618;2/&#3627;&#3609;&#3656;&#3623;&#3618;2_&#3585;&#3634;&#3619;&#3623;&#3634;&#3591;&#3649;&#3612;&#3609;&#3604;&#3641;&#3649;&#3621;&#3626;&#3640;&#3586;&#3616;&#3634;&#3614;&#3586;&#3629;&#3591;&#3605;&#3609;&#3648;&#3629;&#3591;&#3649;&#3621;&#3632;&#3588;&#3619;&#3629;&#3610;&#3588;&#3619;&#3633;&#3623;.pptx" TargetMode="External"/><Relationship Id="rId10" Type="http://schemas.openxmlformats.org/officeDocument/2006/relationships/hyperlink" Target="../../7_&#3585;&#3634;&#3619;&#3623;&#3633;&#3604;&#3649;&#3621;&#3632;&#3611;&#3619;&#3632;&#3648;&#3617;&#3636;&#3609;&#3612;&#3621;" TargetMode="External"/><Relationship Id="rId19" Type="http://schemas.openxmlformats.org/officeDocument/2006/relationships/hyperlink" Target="../&#3627;&#3609;&#3656;&#3623;&#3618;6/&#3627;&#3609;&#3656;&#3623;&#3618;6_&#3626;&#3617;&#3619;&#3619;&#3606;&#3616;&#3634;&#3614;&#3607;&#3634;&#3591;&#3585;&#3634;&#3618;&#3649;&#3621;&#3632;&#3607;&#3634;&#3591;&#3585;&#3621;&#3652;&#3585;.pptx" TargetMode="External"/><Relationship Id="rId4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9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4" Type="http://schemas.openxmlformats.org/officeDocument/2006/relationships/hyperlink" Target="../&#3627;&#3609;&#3656;&#3623;&#3618;1/&#3627;&#3609;&#3656;&#3623;&#3618;1_&#3619;&#3632;&#3610;&#3610;&#3627;&#3634;&#3618;&#3651;&#3592;%20&#3619;&#3632;&#3610;&#3610;&#3652;&#3627;&#3621;&#3648;&#3623;&#3637;&#3618;&#3609;&#3650;&#3621;&#3627;&#3636;&#3605;&#3631;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jpeg"/><Relationship Id="rId7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2.png"/><Relationship Id="rId7" Type="http://schemas.openxmlformats.org/officeDocument/2006/relationships/slide" Target="slide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png"/><Relationship Id="rId7" Type="http://schemas.openxmlformats.org/officeDocument/2006/relationships/slide" Target="slide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250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650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049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4492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8488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248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648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047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rgbClr val="604A7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683236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2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</a:t>
                </a:r>
                <a:r>
                  <a:rPr lang="th-TH" sz="2400" b="1" kern="0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๕</a:t>
                </a:r>
                <a:endParaRPr lang="en-US" sz="48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algn="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4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</a:t>
                </a: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rgbClr val="604A7B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rgbClr val="604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24">
            <a:hlinkClick r:id="rId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07643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sp>
        <p:nvSpPr>
          <p:cNvPr id="74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41498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แผนการจัดการเรียนรู้</a:t>
            </a:r>
          </a:p>
        </p:txBody>
      </p:sp>
      <p:sp>
        <p:nvSpPr>
          <p:cNvPr id="75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7535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14096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487003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ใบงาน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8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8422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ข้อสอบประจำหน่วย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9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21807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sp>
        <p:nvSpPr>
          <p:cNvPr id="80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60261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45" name="Picture 2" descr="C:\Users\TSM3-A_Taksaporn\Desktop\pic สุขศึกษา ม.4-6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8"/>
          <a:stretch/>
        </p:blipFill>
        <p:spPr bwMode="auto">
          <a:xfrm>
            <a:off x="2465337" y="1760561"/>
            <a:ext cx="6458459" cy="4272508"/>
          </a:xfrm>
          <a:prstGeom prst="roundRect">
            <a:avLst>
              <a:gd name="adj" fmla="val 25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94355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24">
            <a:hlinkClick r:id="rId13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97192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  <p:sp>
        <p:nvSpPr>
          <p:cNvPr id="63" name="สี่เหลี่ยมผืนผ้า 28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39206" y="1335490"/>
            <a:ext cx="117839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4" name="สี่เหลี่ยมผืนผ้า 29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419774" y="133549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5" name="สี่เหลี่ยมผืนผ้า 30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647034" y="133549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6" name="สี่เหลี่ยมผืนผ้า 31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04602" y="133549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7" name="สี่เหลี่ยมผืนผ้า 32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75355" y="1335490"/>
            <a:ext cx="1219964" cy="293310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72" name="สี่เหลี่ยมผืนผ้า 33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393800" y="1335490"/>
            <a:ext cx="1235619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sp>
        <p:nvSpPr>
          <p:cNvPr id="81" name="สี่เหลี่ยมผืนผ้า 34">
            <a:hlinkClick r:id="rId2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7631856" y="1332076"/>
            <a:ext cx="1266045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28"/>
          <p:cNvSpPr/>
          <p:nvPr/>
        </p:nvSpPr>
        <p:spPr>
          <a:xfrm>
            <a:off x="0" y="1335490"/>
            <a:ext cx="239205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3" name="สี่เหลี่ยมผืนผ้า 28"/>
          <p:cNvSpPr/>
          <p:nvPr/>
        </p:nvSpPr>
        <p:spPr>
          <a:xfrm>
            <a:off x="8885745" y="1331710"/>
            <a:ext cx="24873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736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148734" y="1288407"/>
            <a:ext cx="2505693" cy="461665"/>
          </a:xfrm>
          <a:prstGeom prst="round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77437" y="526046"/>
            <a:ext cx="8271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ลักษณะการถ่ายทอดทางพันธุกรรมของ</a:t>
            </a:r>
            <a:r>
              <a:rPr lang="th-TH" sz="2200" b="1" dirty="0" err="1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โรคธาลัส</a:t>
            </a:r>
            <a:r>
              <a:rPr lang="th-TH" sz="22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ซีเมีย โดยถ้าพ่อแม่เป็นพาหะก็มีโอกาสถ่ายทอดมาสู่ลูกได้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75676" y="956933"/>
            <a:ext cx="8345451" cy="0"/>
          </a:xfrm>
          <a:prstGeom prst="line">
            <a:avLst/>
          </a:prstGeom>
          <a:ln>
            <a:solidFill>
              <a:srgbClr val="0066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43523" y="1315406"/>
            <a:ext cx="265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บิดาและมารดาเป็นพาหะ</a:t>
            </a:r>
          </a:p>
        </p:txBody>
      </p:sp>
      <p:pic>
        <p:nvPicPr>
          <p:cNvPr id="4099" name="Picture 3" descr="C:\Users\TSM3-A_Taksaporn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39" y="1787879"/>
            <a:ext cx="4194705" cy="43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76340" y="2294166"/>
            <a:ext cx="113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บิดาและมารดา</a:t>
            </a:r>
          </a:p>
        </p:txBody>
      </p:sp>
      <p:cxnSp>
        <p:nvCxnSpPr>
          <p:cNvPr id="10" name="Straight Connector 9"/>
          <p:cNvCxnSpPr>
            <a:endCxn id="18" idx="1"/>
          </p:cNvCxnSpPr>
          <p:nvPr/>
        </p:nvCxnSpPr>
        <p:spPr>
          <a:xfrm>
            <a:off x="3572753" y="2478832"/>
            <a:ext cx="3035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32851" y="2478832"/>
            <a:ext cx="3035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3014" y="3731901"/>
            <a:ext cx="67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พาหะ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65654" y="3737659"/>
            <a:ext cx="67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พาหะ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4044" y="4033698"/>
            <a:ext cx="67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บุตร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655477" y="4224205"/>
            <a:ext cx="14585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36370" y="4224258"/>
            <a:ext cx="14585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55477" y="4225188"/>
            <a:ext cx="0" cy="123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0606" y="4225188"/>
            <a:ext cx="0" cy="123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15532" y="4225188"/>
            <a:ext cx="0" cy="123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97485" y="4225188"/>
            <a:ext cx="0" cy="123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21400" y="5851128"/>
            <a:ext cx="45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โรค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72208" y="5846576"/>
            <a:ext cx="61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พาหะ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7048" y="5848848"/>
            <a:ext cx="57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พาหะ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92448" y="5857944"/>
            <a:ext cx="71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ปกติ</a:t>
            </a:r>
          </a:p>
        </p:txBody>
      </p:sp>
      <p:sp>
        <p:nvSpPr>
          <p:cNvPr id="27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5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53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400800"/>
            <a:ext cx="9143999" cy="3092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520995" y="1053937"/>
            <a:ext cx="7889582" cy="567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520994" y="648135"/>
            <a:ext cx="7889583" cy="3927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566106" y="651772"/>
            <a:ext cx="237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โรคจากการประกอบอาชีพ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106" y="1117998"/>
            <a:ext cx="5407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โรคหรืออาการผิดปกติทางสุขภาพใดๆ ที่เกิดขณะทำงาน หรือเป็นผลจากการทำงาน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20995" y="1864776"/>
            <a:ext cx="1653439" cy="476789"/>
            <a:chOff x="520993" y="2679795"/>
            <a:chExt cx="1653439" cy="476789"/>
          </a:xfrm>
        </p:grpSpPr>
        <p:sp>
          <p:nvSpPr>
            <p:cNvPr id="28" name="Rounded Rectangle 27"/>
            <p:cNvSpPr/>
            <p:nvPr/>
          </p:nvSpPr>
          <p:spPr>
            <a:xfrm>
              <a:off x="520993" y="2679795"/>
              <a:ext cx="1653439" cy="39120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5001" y="2694919"/>
              <a:ext cx="15776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โรคตะกั่วเป็นพิษ</a:t>
              </a:r>
              <a:endPara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14801" y="2531895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สาเหตุ 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: 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7269" y="2552765"/>
            <a:ext cx="73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ร่างกายสะสมสารตะกั่วมากเกินขีดความปลอดภัย ซึ่งอาจได้รับจากการสูดดม การรับประทาน หรือการสัมผัสตะกั่วสะสมเป็นเวลานาน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11933" y="3266732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อาการ 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: 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7270" y="3292532"/>
            <a:ext cx="7063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ปวดบิดในท้องอย่างรุนแรงโดยหาสาเหตุไม่พบ ถ่ายเป็นเลือด ร่วมกับมีอาการท้องผูก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93735" y="3585510"/>
            <a:ext cx="4092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ซีดเนื่องจากมีการทำลายของเม็ดเลือดแดง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90866" y="3927682"/>
            <a:ext cx="6943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ปลายประสาทอักเสบ ข้อมือตกเหยียดไม่ขึ้น หรือประสาทเท้าเป็นอัมพาต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196624" y="4282076"/>
            <a:ext cx="7585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มีความผิดปกติทางสมอง ซึ่งพบมากในเด็ก โดยจะมีอาการเดินเซ อาเจียน ซึม และบางรายอาจมีอาการเพ้อ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193756" y="4615622"/>
            <a:ext cx="7302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ในรายที่เรื้อรัง อาจมีอาการต่างๆ เช่น อ่อนเพลีย ปวดศีรษะ เบื่ออาหาร ปวดตามข้อ ขาเป็นตะคริว เป็นต้น</a:t>
            </a:r>
          </a:p>
        </p:txBody>
      </p:sp>
      <p:pic>
        <p:nvPicPr>
          <p:cNvPr id="23" name="Picture 4" descr="C:\Users\TSM3-A~1\AppData\Local\Temp\Rar$DRa0.407\45121-O4E3A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0" b="55733"/>
          <a:stretch/>
        </p:blipFill>
        <p:spPr bwMode="auto">
          <a:xfrm>
            <a:off x="3925099" y="5368220"/>
            <a:ext cx="1045720" cy="12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5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49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400800"/>
            <a:ext cx="9143999" cy="3092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759344" y="739026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แนวทางการป้องกัน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72764" y="659911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A7D00"/>
                </a:solidFill>
                <a:latin typeface="TH Sarabun New" pitchFamily="34" charset="-34"/>
                <a:cs typeface="TH Sarabun New" pitchFamily="34" charset="-34"/>
              </a:rPr>
              <a:t>โรคตะกั่วเป็นพิษ</a:t>
            </a:r>
            <a:endParaRPr lang="th-TH" sz="3200" dirty="0">
              <a:solidFill>
                <a:srgbClr val="FA7D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68528" y="1385133"/>
            <a:ext cx="7524846" cy="614149"/>
          </a:xfrm>
          <a:prstGeom prst="roundRect">
            <a:avLst/>
          </a:prstGeom>
          <a:solidFill>
            <a:srgbClr val="FFFFAF"/>
          </a:solidFill>
          <a:ln w="3175">
            <a:solidFill>
              <a:srgbClr val="FFB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ounded Rectangle 24"/>
          <p:cNvSpPr/>
          <p:nvPr/>
        </p:nvSpPr>
        <p:spPr>
          <a:xfrm>
            <a:off x="868528" y="2092540"/>
            <a:ext cx="7524846" cy="614149"/>
          </a:xfrm>
          <a:prstGeom prst="roundRect">
            <a:avLst/>
          </a:prstGeom>
          <a:solidFill>
            <a:srgbClr val="FFFFAF"/>
          </a:solidFill>
          <a:ln w="3175">
            <a:solidFill>
              <a:srgbClr val="FFB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ounded Rectangle 25"/>
          <p:cNvSpPr/>
          <p:nvPr/>
        </p:nvSpPr>
        <p:spPr>
          <a:xfrm>
            <a:off x="868528" y="2811320"/>
            <a:ext cx="7524846" cy="614149"/>
          </a:xfrm>
          <a:prstGeom prst="roundRect">
            <a:avLst/>
          </a:prstGeom>
          <a:solidFill>
            <a:srgbClr val="FFFFAF"/>
          </a:solidFill>
          <a:ln w="3175">
            <a:solidFill>
              <a:srgbClr val="FFB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ounded Rectangle 26"/>
          <p:cNvSpPr/>
          <p:nvPr/>
        </p:nvSpPr>
        <p:spPr>
          <a:xfrm>
            <a:off x="868528" y="3518727"/>
            <a:ext cx="7524846" cy="614149"/>
          </a:xfrm>
          <a:prstGeom prst="roundRect">
            <a:avLst/>
          </a:prstGeom>
          <a:solidFill>
            <a:srgbClr val="FFFFAF"/>
          </a:solidFill>
          <a:ln w="3175">
            <a:solidFill>
              <a:srgbClr val="FFB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ounded Rectangle 27"/>
          <p:cNvSpPr/>
          <p:nvPr/>
        </p:nvSpPr>
        <p:spPr>
          <a:xfrm>
            <a:off x="868528" y="4230681"/>
            <a:ext cx="7524846" cy="614149"/>
          </a:xfrm>
          <a:prstGeom prst="roundRect">
            <a:avLst/>
          </a:prstGeom>
          <a:solidFill>
            <a:srgbClr val="FFFFAF"/>
          </a:solidFill>
          <a:ln w="3175">
            <a:solidFill>
              <a:srgbClr val="FFB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1072340" y="1415977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A7D00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3327" y="2124439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A7D00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83326" y="2815373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A7D00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82972" y="3555554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A7D00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71147" y="4260055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A7D00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85922" y="1410506"/>
            <a:ext cx="6638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จัดสภาพการทำงานให้ปลอดภัย เช่น สวมเสื้อคลุมป้องกันพิษตะกั่ว มีอ่างน้ำและห้องอาบน้ำอย่างพอเพียง     มีการระบายอากาศอย่างต่อเนื่อง เพื่อไม่ให้มีการสะสมของฝุ่นตะกั่ว เป็นต้น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85923" y="2244899"/>
            <a:ext cx="387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ไม่ควรรับประทานอาหารหรือสูบบุหรี่ในห้องที่มีสารตะกั่ว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89460" y="2953986"/>
            <a:ext cx="387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พนักงานควรได้รับการตรวจสารตะกั่วในเลือดทุกๆ ๖ เดือน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03631" y="3528168"/>
            <a:ext cx="6546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หากพบสารตะกั่วในเลือดสูง ควรให้หยุดงานหรือเปลี่ยนไปทำงานที่ไม่ต้องสัมผัสกับสารตะกั่ว ซึ่งหากปริมาณสารตะกั่วในเลือดสูงมาก ควรนำส่งสถานพยาบาลเพื่อทำการรักษา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696537" y="4244117"/>
            <a:ext cx="6553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ผู้ผลิตควรจัดให้มีการอบรม เพื่อให้คำแนะนำแก่ผู้บริโภคทั่วไป ให้ทราบถึงอันตรายของตะกั่วที่เจือปนอยู่ในอุปกรณ์ต่างๆ เช่น แบตเตอรี่ ถ่านไฟฉาย สีทาบ้าน เป็นต้น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07202" y="1391456"/>
            <a:ext cx="0" cy="34533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C:\Users\TSM3-A_Taksaporn\Desktop\Flat-Medical-Consulting-Illustrations\39956-O2B7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9" b="6518"/>
          <a:stretch/>
        </p:blipFill>
        <p:spPr bwMode="auto">
          <a:xfrm>
            <a:off x="3566532" y="5319161"/>
            <a:ext cx="1672218" cy="13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7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78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400800"/>
            <a:ext cx="9143999" cy="309266"/>
          </a:xfrm>
          <a:prstGeom prst="rect">
            <a:avLst/>
          </a:prstGeom>
          <a:solidFill>
            <a:srgbClr val="A1E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9" name="Group 28"/>
          <p:cNvGrpSpPr/>
          <p:nvPr/>
        </p:nvGrpSpPr>
        <p:grpSpPr>
          <a:xfrm>
            <a:off x="520995" y="665401"/>
            <a:ext cx="1960948" cy="464914"/>
            <a:chOff x="520993" y="2679795"/>
            <a:chExt cx="1960948" cy="464914"/>
          </a:xfrm>
        </p:grpSpPr>
        <p:sp>
          <p:nvSpPr>
            <p:cNvPr id="28" name="Rounded Rectangle 27"/>
            <p:cNvSpPr/>
            <p:nvPr/>
          </p:nvSpPr>
          <p:spPr>
            <a:xfrm>
              <a:off x="520993" y="2679795"/>
              <a:ext cx="1960948" cy="39120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0626" y="2683044"/>
              <a:ext cx="17988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โรคกระเพาะอาหาร</a:t>
              </a:r>
              <a:endPara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14801" y="1334334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สาเหตุ</a:t>
            </a:r>
            <a:r>
              <a:rPr lang="th-TH" sz="20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: 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7268" y="1355204"/>
            <a:ext cx="7750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อาจเกิดจากสาเหตุสำคัญ ๒ ประการ คือ การมีกรดในกระเพาะอาหารมาก และการที่ผนังเยื่อบุกระเพาะอาหารและลำไส้ ผิดปกติ โดยปัจจัยที่อาจเกี่ยวข้องกับการเกิดโรคกระเพาะอาหาร เช่น อายุ เพศ ฐานะทางเศรษฐกิจ การสูบบุหรี่                การรับประทานยาแก้ปวดที่ทำให้ระคายเคืองกับกระเพาะอาหาร ความเครียดและความกังวลใจ การรับประทานอาหารไม่เป็นเวลา ชอบรับประทานอาหารที่มีรสเปรี้ยวจัด หรือมีรสเผ็ดจัดเป็นประจำ เป็นต้น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11933" y="2639071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อาการ </a:t>
            </a:r>
            <a:r>
              <a:rPr lang="en-US" sz="20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20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endParaRPr lang="th-TH" sz="2000" dirty="0">
              <a:solidFill>
                <a:srgbClr val="00B0F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7270" y="2664871"/>
            <a:ext cx="7063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ปวดท้อง มีลมดันในท้อง แน่นท้อง ท้องอืด โดยอาการปวดท้องมักจะเกิดเวลาหิว ท้องว่าง และเวลากลางคืน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93735" y="2975101"/>
            <a:ext cx="4092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อาการปวดจะเริ่มดีขึ้นหลังการรับประทานอาหาร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90866" y="3300021"/>
            <a:ext cx="750545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บางครั้งจะปวดมากขึ้นหากเกิดความเครียด รับประทานอาหารรสจัด หรือดื่มเครื่องดื่มที่มีแอลกอฮอล์ บางรายอาจมี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อาการคลื่นไส้ เบื่ออาหาร และอาเจียน</a:t>
            </a:r>
          </a:p>
        </p:txBody>
      </p:sp>
      <p:pic>
        <p:nvPicPr>
          <p:cNvPr id="11266" name="Picture 2" descr="C:\Users\TSM3-A_Taksaporn\Desktop\Sick-characters (1)\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1" t="50000" r="33335" b="9650"/>
          <a:stretch/>
        </p:blipFill>
        <p:spPr bwMode="auto">
          <a:xfrm>
            <a:off x="7019925" y="4346137"/>
            <a:ext cx="1496299" cy="20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0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04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400800"/>
            <a:ext cx="9143999" cy="309266"/>
          </a:xfrm>
          <a:prstGeom prst="rect">
            <a:avLst/>
          </a:prstGeom>
          <a:solidFill>
            <a:srgbClr val="A1E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759344" y="739026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แนวทางการป้องกัน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72764" y="659911"/>
            <a:ext cx="2334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โรคกระเพาะอาหาร</a:t>
            </a:r>
            <a:endParaRPr lang="th-TH" sz="32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68528" y="1385133"/>
            <a:ext cx="7524846" cy="614149"/>
          </a:xfrm>
          <a:prstGeom prst="roundRect">
            <a:avLst/>
          </a:prstGeom>
          <a:solidFill>
            <a:srgbClr val="DAF7FE"/>
          </a:solidFill>
          <a:ln w="3175">
            <a:solidFill>
              <a:srgbClr val="A1E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ounded Rectangle 24"/>
          <p:cNvSpPr/>
          <p:nvPr/>
        </p:nvSpPr>
        <p:spPr>
          <a:xfrm>
            <a:off x="868528" y="2092540"/>
            <a:ext cx="7524846" cy="614149"/>
          </a:xfrm>
          <a:prstGeom prst="roundRect">
            <a:avLst/>
          </a:prstGeom>
          <a:solidFill>
            <a:srgbClr val="DAF7FE"/>
          </a:solidFill>
          <a:ln w="3175">
            <a:solidFill>
              <a:srgbClr val="A1E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ounded Rectangle 25"/>
          <p:cNvSpPr/>
          <p:nvPr/>
        </p:nvSpPr>
        <p:spPr>
          <a:xfrm>
            <a:off x="868528" y="2811320"/>
            <a:ext cx="7524846" cy="614149"/>
          </a:xfrm>
          <a:prstGeom prst="roundRect">
            <a:avLst/>
          </a:prstGeom>
          <a:solidFill>
            <a:srgbClr val="DAF7FE"/>
          </a:solidFill>
          <a:ln w="3175">
            <a:solidFill>
              <a:srgbClr val="A1E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ounded Rectangle 26"/>
          <p:cNvSpPr/>
          <p:nvPr/>
        </p:nvSpPr>
        <p:spPr>
          <a:xfrm>
            <a:off x="868528" y="3518727"/>
            <a:ext cx="7524846" cy="614149"/>
          </a:xfrm>
          <a:prstGeom prst="roundRect">
            <a:avLst/>
          </a:prstGeom>
          <a:solidFill>
            <a:srgbClr val="DAF7FE"/>
          </a:solidFill>
          <a:ln w="3175">
            <a:solidFill>
              <a:srgbClr val="A1E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ounded Rectangle 27"/>
          <p:cNvSpPr/>
          <p:nvPr/>
        </p:nvSpPr>
        <p:spPr>
          <a:xfrm>
            <a:off x="868528" y="4230681"/>
            <a:ext cx="7524846" cy="614149"/>
          </a:xfrm>
          <a:prstGeom prst="roundRect">
            <a:avLst/>
          </a:prstGeom>
          <a:solidFill>
            <a:srgbClr val="DAF7FE"/>
          </a:solidFill>
          <a:ln w="3175">
            <a:solidFill>
              <a:srgbClr val="A1E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1072340" y="1415977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3327" y="2124439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83326" y="2815373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82972" y="3555554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71147" y="4260055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85922" y="1410506"/>
            <a:ext cx="6714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ลดปัจจัยต่างๆ ที่เชื่อว่าอาจทำให้เกิดโรค เช่น รู้จักจัดการความเครียด งดสูบบุหรี่ งดการดื่มสุราหรือเครื่องดื่ม  ที่มีแอลกอฮอล์ เป็นต้น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85922" y="2244899"/>
            <a:ext cx="6785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ถ้าจำเป็นต้องรับประทานยาแก้ปวด ควรรับประทานหลังอาหาร เพื่อป้องกันการระคายเคืองในกระเพาะอาหาร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89460" y="2953986"/>
            <a:ext cx="387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รับประทานอาหารให้ตรงเวลา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03631" y="3692062"/>
            <a:ext cx="442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ไม่ควรรับประทานอาหารที่มีรสจัด เช่น เปรี้ยวจัด เผ็ดจัด เป็นต้น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696537" y="4373507"/>
            <a:ext cx="6553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หลีกเลี่ยงการดื่มชา กาแฟ เพราะจะกระตุ้นให้เกิดการหลั่งกรดในกระเพาะอาหารมากขึ้น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75179" y="4943771"/>
            <a:ext cx="7524846" cy="614149"/>
          </a:xfrm>
          <a:prstGeom prst="roundRect">
            <a:avLst/>
          </a:prstGeom>
          <a:solidFill>
            <a:srgbClr val="DAF7FE"/>
          </a:solidFill>
          <a:ln w="3175">
            <a:solidFill>
              <a:srgbClr val="A1EB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TextBox 36"/>
          <p:cNvSpPr txBox="1"/>
          <p:nvPr/>
        </p:nvSpPr>
        <p:spPr>
          <a:xfrm>
            <a:off x="1077798" y="4973145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03188" y="4974459"/>
            <a:ext cx="6553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ควรดื่มน้ำมากๆ เพื่อป้องกันอาการท้องผูก และควรเคี้ยวอาหารให้ละเอียดเพื่อไม่ให้กระเพาะอาหารทำงานหนักมากเกินไป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07202" y="1391456"/>
            <a:ext cx="0" cy="41664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46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88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400800"/>
            <a:ext cx="9143999" cy="309266"/>
          </a:xfrm>
          <a:prstGeom prst="rect">
            <a:avLst/>
          </a:prstGeom>
          <a:solidFill>
            <a:srgbClr val="D1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520995" y="1006437"/>
            <a:ext cx="7889582" cy="710392"/>
          </a:xfrm>
          <a:prstGeom prst="rect">
            <a:avLst/>
          </a:prstGeom>
          <a:solidFill>
            <a:srgbClr val="E6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520994" y="530471"/>
            <a:ext cx="7889583" cy="462894"/>
          </a:xfrm>
          <a:prstGeom prst="rect">
            <a:avLst/>
          </a:prstGeom>
          <a:solidFill>
            <a:srgbClr val="D1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566106" y="584892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โรคติดเชื้ออุบัติซ้ำ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681" y="1212998"/>
            <a:ext cx="6684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โรคที่เคยเกิดขึ้นมาเป็นเวลานานแล้วกลับมาระบาดซ้ำอีก และในปัจจุบันมีอัตราการป่วยสูงขึ้นอย่างเห็นได้ชัด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20995" y="1946780"/>
            <a:ext cx="1653439" cy="468163"/>
            <a:chOff x="520993" y="2679795"/>
            <a:chExt cx="1653439" cy="468163"/>
          </a:xfrm>
        </p:grpSpPr>
        <p:sp>
          <p:nvSpPr>
            <p:cNvPr id="28" name="Rounded Rectangle 27"/>
            <p:cNvSpPr/>
            <p:nvPr/>
          </p:nvSpPr>
          <p:spPr>
            <a:xfrm>
              <a:off x="520993" y="2679795"/>
              <a:ext cx="1653439" cy="391209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96757" y="2686293"/>
              <a:ext cx="14654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โรควัณโรคปอด</a:t>
              </a:r>
              <a:endPara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93535" y="2550936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สาเหตุ </a:t>
            </a:r>
            <a:r>
              <a:rPr lang="en-US" sz="20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 : </a:t>
            </a:r>
            <a:endParaRPr lang="th-TH" sz="2000" dirty="0">
              <a:solidFill>
                <a:srgbClr val="00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6003" y="2571806"/>
            <a:ext cx="73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เกิดจากเชื้อแบคทีเรีย ไมโค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แบคทีเรียม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ทูเบอร์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คูโลซิส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Mycobacterium Tuberculosis)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ซึ่งติดต่อโดยการหายใจสูดดมเอาฝอยละอองเสมหะของผู้ป่วยที่ปล่อยออกมาขณะที่ผู้ป่วยไอ จาม พูด หัวเราะ หรือร้องเพลง โดยผู้ที่ใกล้ชิดกับผู้ป่วยเป็นระยะเวลานาน จะมีโอกาสเสี่ยงต่อการได้รับเชื้อในปริมาณมากจนถึงขั้นติดเชื้อเป็นโรควัณโรคปอดได้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00192" y="3600117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อาการ </a:t>
            </a:r>
            <a:r>
              <a:rPr lang="en-US" sz="20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 : </a:t>
            </a:r>
            <a:endParaRPr lang="th-TH" sz="2000" dirty="0">
              <a:solidFill>
                <a:srgbClr val="00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5530" y="3625917"/>
            <a:ext cx="4503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มีไข้ และไอเรื้อรังเป็นระยะเวลานาน ซึ่งอาจเป็นสัปดาห์หรือเป็นเดือน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81994" y="3918895"/>
            <a:ext cx="74095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อาการเริ่มแรกจะมีอาการคล้ายไข้หวัด หรือหลอดลมอักเสบ ไอแห้งๆ ต่อมาก็จะไอแบบมีเสมหะ มีไข้ต่ำ ส่วนมากมักเป็น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ในช่วงบ่าย เบื่ออาหาร อ่อนเพลีย และอาจมีเหงื่อออกในเวลากลางคืน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81994" y="4552870"/>
            <a:ext cx="7409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ระยะต่อมา ผู้ป่วยอาจมีอาการรุนแรง คือ ไอออกมาเป็นเลือดสีแดงหรือสีดำในปริมาณไม่มาก</a:t>
            </a:r>
          </a:p>
        </p:txBody>
      </p:sp>
      <p:pic>
        <p:nvPicPr>
          <p:cNvPr id="22" name="Picture 2" descr="C:\Users\TSM3-A~1\AppData\Local\Temp\Rar$DRa0.380\45121-O4E3A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4" r="2149" b="54192"/>
          <a:stretch/>
        </p:blipFill>
        <p:spPr bwMode="auto">
          <a:xfrm>
            <a:off x="3971498" y="5289977"/>
            <a:ext cx="1017635" cy="133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5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400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400800"/>
            <a:ext cx="9143999" cy="309266"/>
          </a:xfrm>
          <a:prstGeom prst="rect">
            <a:avLst/>
          </a:prstGeom>
          <a:solidFill>
            <a:srgbClr val="D1F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759344" y="739026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แนวทางการป้องกัน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72764" y="659911"/>
            <a:ext cx="1895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โรควัณโรคปอด</a:t>
            </a:r>
            <a:endParaRPr lang="th-TH" sz="3200" dirty="0">
              <a:solidFill>
                <a:srgbClr val="00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68528" y="1385133"/>
            <a:ext cx="7524846" cy="614149"/>
          </a:xfrm>
          <a:prstGeom prst="roundRect">
            <a:avLst/>
          </a:prstGeom>
          <a:solidFill>
            <a:srgbClr val="E6FFCD"/>
          </a:solidFill>
          <a:ln w="3175">
            <a:solidFill>
              <a:srgbClr val="D1F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ounded Rectangle 24"/>
          <p:cNvSpPr/>
          <p:nvPr/>
        </p:nvSpPr>
        <p:spPr>
          <a:xfrm>
            <a:off x="868528" y="2092540"/>
            <a:ext cx="7524846" cy="942339"/>
          </a:xfrm>
          <a:prstGeom prst="roundRect">
            <a:avLst>
              <a:gd name="adj" fmla="val 10602"/>
            </a:avLst>
          </a:prstGeom>
          <a:solidFill>
            <a:srgbClr val="E6FFCD"/>
          </a:solidFill>
          <a:ln w="3175">
            <a:solidFill>
              <a:srgbClr val="D1F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ounded Rectangle 26"/>
          <p:cNvSpPr/>
          <p:nvPr/>
        </p:nvSpPr>
        <p:spPr>
          <a:xfrm>
            <a:off x="868528" y="3137727"/>
            <a:ext cx="7524846" cy="982365"/>
          </a:xfrm>
          <a:prstGeom prst="roundRect">
            <a:avLst>
              <a:gd name="adj" fmla="val 9880"/>
            </a:avLst>
          </a:prstGeom>
          <a:solidFill>
            <a:srgbClr val="E6FFCD"/>
          </a:solidFill>
          <a:ln w="3175">
            <a:solidFill>
              <a:srgbClr val="D1F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1072340" y="1415977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3327" y="2286364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82972" y="3365054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85922" y="1410506"/>
            <a:ext cx="6564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พาบุตรหลานไปรับการฉีดวัคซีน บี ซี จี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B C G)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ตั้งแต่แรกเกิด ซึ่งเป็นวัคซีนที่ช่วยป้องกันโรควัณโรคในเด็ก แต่ไม่ช่วยป้องกันโรควัณโรคในผู้ใหญ่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85922" y="2130599"/>
            <a:ext cx="6785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รักษาสุขภาพให้แข็งแรง โดยนอนหลับพักผ่อนให้เพียงพอ รับประทานอาหารที่มีประโยชน์ ออกกำลังกายอย่างสม่ำเสมอ หลีกเลี่ยงการสูบบุหรี่ เครื่องดื่มที่มีแอลกอฮอล์ การใช้สารเสพติด และพฤติกรรมเสี่ยงต่อการติดเชื้อ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เอช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ไอวี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HIV)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03630" y="3206287"/>
            <a:ext cx="6689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เมื่อต้องใกล้ชิดกับผู้ป่วยที่ป่วยเป็นโรควัณโรคปอด ควรสวมหน้ากากอนามัยเพื่อป้องกันการติดเชื้อ และควร เข้ารับการทดสอบทูเบอร์คู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ลิน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Tuberculin)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ซึ่งเป็นการทดสอบเพื่อตรวจหาเชื้อวัณโรค โดยถ้าผลการทดสอบเป็นบวก แสดงว่าติดเชื้อวัณโรค หรือจำเป็นต้องอยู่บ้านเดียวกันก็ควรปฏิบัติตนตามคำแนะนำของแพทย์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07202" y="1391456"/>
            <a:ext cx="0" cy="41664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C:\Users\TSM3-A~1\AppData\Local\Temp\Rar$DRa0.380\45121-O4E3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4" r="2149" b="54192"/>
          <a:stretch/>
        </p:blipFill>
        <p:spPr bwMode="auto">
          <a:xfrm>
            <a:off x="3756829" y="4609083"/>
            <a:ext cx="1211381" cy="159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334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66173" y="5870184"/>
            <a:ext cx="4428584" cy="5176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ounded Rectangle 3"/>
          <p:cNvSpPr/>
          <p:nvPr/>
        </p:nvSpPr>
        <p:spPr>
          <a:xfrm>
            <a:off x="713840" y="4667670"/>
            <a:ext cx="1893142" cy="1719869"/>
          </a:xfrm>
          <a:prstGeom prst="roundRect">
            <a:avLst>
              <a:gd name="adj" fmla="val 80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ectangle 36"/>
          <p:cNvSpPr/>
          <p:nvPr/>
        </p:nvSpPr>
        <p:spPr>
          <a:xfrm>
            <a:off x="0" y="6400800"/>
            <a:ext cx="9143999" cy="309266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9" name="Group 28"/>
          <p:cNvGrpSpPr/>
          <p:nvPr/>
        </p:nvGrpSpPr>
        <p:grpSpPr>
          <a:xfrm>
            <a:off x="520995" y="624457"/>
            <a:ext cx="1676295" cy="464914"/>
            <a:chOff x="520993" y="2679795"/>
            <a:chExt cx="1676295" cy="464914"/>
          </a:xfrm>
        </p:grpSpPr>
        <p:sp>
          <p:nvSpPr>
            <p:cNvPr id="28" name="Rounded Rectangle 27"/>
            <p:cNvSpPr/>
            <p:nvPr/>
          </p:nvSpPr>
          <p:spPr>
            <a:xfrm>
              <a:off x="520993" y="2679795"/>
              <a:ext cx="1676295" cy="391209"/>
            </a:xfrm>
            <a:prstGeom prst="roundRect">
              <a:avLst/>
            </a:prstGeom>
            <a:solidFill>
              <a:srgbClr val="FF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7021" y="2683044"/>
              <a:ext cx="14895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โรคไข้เลือดออก</a:t>
              </a:r>
              <a:endPara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14801" y="1242674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สาเหตุ 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: 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7268" y="1263544"/>
            <a:ext cx="7549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เกิดจากเชื้อ</a:t>
            </a:r>
            <a:r>
              <a:rPr lang="th-TH" sz="1800" dirty="0" err="1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ไวรัส</a:t>
            </a:r>
            <a:r>
              <a:rPr lang="th-TH" sz="18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 ซึ่งมีอยู่ ๒ ชนิด คือ เชื้อ</a:t>
            </a:r>
            <a:r>
              <a:rPr lang="th-TH" sz="1800" dirty="0" err="1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ไวรัส</a:t>
            </a:r>
            <a:r>
              <a:rPr lang="th-TH" sz="18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 err="1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เด็งกี</a:t>
            </a:r>
            <a:r>
              <a:rPr lang="th-TH" sz="18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Dengue) </a:t>
            </a:r>
            <a:r>
              <a:rPr lang="th-TH" sz="18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และเชื้อ</a:t>
            </a:r>
            <a:r>
              <a:rPr lang="th-TH" sz="1800" dirty="0" err="1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ไวรัส</a:t>
            </a:r>
            <a:r>
              <a:rPr lang="th-TH" sz="18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 ชิกุน</a:t>
            </a:r>
            <a:r>
              <a:rPr lang="th-TH" sz="1800" dirty="0" err="1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คุน</a:t>
            </a:r>
            <a:r>
              <a:rPr lang="th-TH" sz="18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ยา</a:t>
            </a:r>
            <a:r>
              <a:rPr lang="en-US" sz="18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dirty="0" err="1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Chigunkunya</a:t>
            </a:r>
            <a:r>
              <a:rPr lang="en-US" sz="1800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ซึ่งในประเทศไทยจะพบเชื้อ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ไวรัส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ชนิด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เด็งกี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เป็นส่วนใหญ่ โดยมียุงลายเป็นพาหะ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11933" y="2066466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อาการ </a:t>
            </a:r>
            <a:r>
              <a:rPr lang="en-US" sz="20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20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endParaRPr lang="th-TH" sz="2000" dirty="0">
              <a:solidFill>
                <a:srgbClr val="00B0F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7270" y="2092266"/>
            <a:ext cx="7434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/>
              <a:t>มักเกิดขึ้นอย่างทันทีทันใด โดยมีอาการไข้สูงตลอดเวลา หน้าแดง ตาแดง เบื่ออาหาร กระหายน้ำ และอาจมีอาการ   ปวดท้อง คลื่นไส้ อาเจียน ถ่ายเหลว เจ็บคอ หรือไอแห้งๆ ร่วมด้วย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4338" name="Picture 2" descr="C:\Users\TSM3-A_Taksaporn\Desktop\7ae84df63645bc7aca6eb3b60f63de25-cartoon-mosquito-flying-insec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6044"/>
          <a:stretch/>
        </p:blipFill>
        <p:spPr bwMode="auto">
          <a:xfrm>
            <a:off x="7037257" y="4708295"/>
            <a:ext cx="1734893" cy="8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194869" y="2692341"/>
            <a:ext cx="7701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ต่อมาอีก ๓-๔ วัน จะมีอาการซึม ตัวเย็น เหงื่อออกตามตัว ปัสสาวะน้อย กระวนกระวาย และอาจมีจุดแดงๆ หรือจ้ำเขียวๆ 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ขึ้นตามหน้า ลำตัว แขนและขา บางคนอาจมีเลือดกำเดาไหลออกมา สำหรับในรายที่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เป็นมาก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อาจอาเจียนเป็นสีกาแฟ      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และถ่ายอุจจาระสีดำตลอดจนเกิดอาการช็อกขึ้นได้</a:t>
            </a:r>
          </a:p>
        </p:txBody>
      </p:sp>
      <p:pic>
        <p:nvPicPr>
          <p:cNvPr id="19" name="Picture 2" descr="C:\Users\TSM3-A_Taksaporn\Desktop\7ae84df63645bc7aca6eb3b60f63de25-cartoon-mosquito-flying-insec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6044"/>
          <a:stretch/>
        </p:blipFill>
        <p:spPr bwMode="auto">
          <a:xfrm>
            <a:off x="5487688" y="4929253"/>
            <a:ext cx="1260327" cy="5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SM3-A_Taksaporn\Desktop\7ae84df63645bc7aca6eb3b60f63de25-cartoon-mosquito-flying-insec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4" b="16044"/>
          <a:stretch/>
        </p:blipFill>
        <p:spPr bwMode="auto">
          <a:xfrm>
            <a:off x="4221209" y="5088837"/>
            <a:ext cx="917575" cy="42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0" y="4724821"/>
            <a:ext cx="1779383" cy="160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05867" y="5877499"/>
            <a:ext cx="4336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TH Sarabun New" pitchFamily="34" charset="-34"/>
                <a:cs typeface="TH Sarabun New" pitchFamily="34" charset="-34"/>
              </a:rPr>
              <a:t>ลักษณะอาการของโรคไข้เลือดออกที่เห็นได้เด่นชัดนอกจากอาการไข้สูงแล้วบริเวณผิวหนังยังอาจมีจุดแดงๆ ปรากฏขึ้นด้วย</a:t>
            </a:r>
          </a:p>
        </p:txBody>
      </p:sp>
      <p:sp>
        <p:nvSpPr>
          <p:cNvPr id="2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4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" descr="K:\TSM 3-A\Logo Aksorn\Aksorn Charoen Tat_2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434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3999" cy="309266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759344" y="739026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แนวทางการป้องกัน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72764" y="659911"/>
            <a:ext cx="1923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53FF"/>
                </a:solidFill>
                <a:latin typeface="TH Sarabun New" pitchFamily="34" charset="-34"/>
                <a:cs typeface="TH Sarabun New" pitchFamily="34" charset="-34"/>
              </a:rPr>
              <a:t>โรคไข้เลือดออก</a:t>
            </a:r>
            <a:endParaRPr lang="th-TH" sz="3200" dirty="0">
              <a:solidFill>
                <a:srgbClr val="FF53FF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68528" y="1459564"/>
            <a:ext cx="7524846" cy="671704"/>
          </a:xfrm>
          <a:prstGeom prst="roundRect">
            <a:avLst/>
          </a:prstGeom>
          <a:solidFill>
            <a:srgbClr val="FFEBEB"/>
          </a:solidFill>
          <a:ln w="3175">
            <a:solidFill>
              <a:srgbClr val="FF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ounded Rectangle 24"/>
          <p:cNvSpPr/>
          <p:nvPr/>
        </p:nvSpPr>
        <p:spPr>
          <a:xfrm>
            <a:off x="868528" y="2210102"/>
            <a:ext cx="7524846" cy="598904"/>
          </a:xfrm>
          <a:prstGeom prst="roundRect">
            <a:avLst>
              <a:gd name="adj" fmla="val 10602"/>
            </a:avLst>
          </a:prstGeom>
          <a:solidFill>
            <a:srgbClr val="FFEBEB"/>
          </a:solidFill>
          <a:ln w="3175">
            <a:solidFill>
              <a:srgbClr val="FF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ounded Rectangle 26"/>
          <p:cNvSpPr/>
          <p:nvPr/>
        </p:nvSpPr>
        <p:spPr>
          <a:xfrm>
            <a:off x="868528" y="2892996"/>
            <a:ext cx="7524846" cy="714891"/>
          </a:xfrm>
          <a:prstGeom prst="roundRect">
            <a:avLst>
              <a:gd name="adj" fmla="val 9880"/>
            </a:avLst>
          </a:prstGeom>
          <a:solidFill>
            <a:srgbClr val="FFEBEB"/>
          </a:solidFill>
          <a:ln w="3175">
            <a:solidFill>
              <a:srgbClr val="FF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1072340" y="1490408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53FF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3327" y="2222779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53FF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4346" y="2956429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53FF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16914" y="1510815"/>
            <a:ext cx="6750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กำจัดแหล่งเพาะพันธุ์ยุงลาย เช่น ภาชนะเก็บน้ำต้องมีฝาปิด ใส่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ทรายอะเบทลง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ในจานรองขาตู้กับข้าว         หมั่นเปลี่ยนน้ำในภาชนะที่ใส่น้ำสำหรับปลูกต้นไม้เป็นประจำ คว่ำภาชนะ ยางรถยนต์ เพื่อไม่ให้มีน้ำขัง เป็นต้น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16914" y="2360298"/>
            <a:ext cx="6785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นอนกางมุ้ง สวมใส่เสื้อแขนยาวและกางเกงขายาว หลีกเลี่ยงการอยู่ในบริเวณมุมอับชื้นเพื่อป้องกันมิให้โดนยุงกัด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34622" y="2961556"/>
            <a:ext cx="6802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ใช้สารสกัดจากพืชธรรมชาติ ฉีดพ่น ทาตัว ในการไล่ยุง เพื่อป้องกันยุงกัด เนื่องจากมีกลิ่นที่ยุงไม่ชอบ โดยสารนั้นอาจเป็นพิษหรือไม่เป็นพิษต่อยุงก็ได้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07202" y="1465887"/>
            <a:ext cx="0" cy="214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519406" y="4256668"/>
            <a:ext cx="1914361" cy="1770086"/>
            <a:chOff x="3275457" y="4055566"/>
            <a:chExt cx="2302585" cy="2129052"/>
          </a:xfrm>
        </p:grpSpPr>
        <p:sp>
          <p:nvSpPr>
            <p:cNvPr id="4" name="Oval 3"/>
            <p:cNvSpPr/>
            <p:nvPr/>
          </p:nvSpPr>
          <p:spPr>
            <a:xfrm>
              <a:off x="3275457" y="4055566"/>
              <a:ext cx="2129052" cy="21290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Oval 4"/>
            <p:cNvSpPr/>
            <p:nvPr/>
          </p:nvSpPr>
          <p:spPr>
            <a:xfrm>
              <a:off x="3383548" y="4163657"/>
              <a:ext cx="1912870" cy="19128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1" name="Picture 2" descr="C:\Users\TSM3-A_Taksaporn\Desktop\7ae84df63645bc7aca6eb3b60f63de25-cartoon-mosquito-flying-insect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74" b="16044"/>
            <a:stretch/>
          </p:blipFill>
          <p:spPr bwMode="auto">
            <a:xfrm>
              <a:off x="3424492" y="4585649"/>
              <a:ext cx="2153550" cy="1115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>
              <a:stCxn id="5" idx="3"/>
              <a:endCxn id="4" idx="7"/>
            </p:cNvCxnSpPr>
            <p:nvPr/>
          </p:nvCxnSpPr>
          <p:spPr>
            <a:xfrm flipV="1">
              <a:off x="3663681" y="4367358"/>
              <a:ext cx="1429036" cy="142903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8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548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400800"/>
            <a:ext cx="9143999" cy="309266"/>
          </a:xfrm>
          <a:prstGeom prst="rect">
            <a:avLst/>
          </a:prstGeom>
          <a:solidFill>
            <a:srgbClr val="FFE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ounded Rectangle 3"/>
          <p:cNvSpPr/>
          <p:nvPr/>
        </p:nvSpPr>
        <p:spPr>
          <a:xfrm>
            <a:off x="7924800" y="5648325"/>
            <a:ext cx="952500" cy="1061741"/>
          </a:xfrm>
          <a:prstGeom prst="roundRect">
            <a:avLst>
              <a:gd name="adj" fmla="val 1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520994" y="1006437"/>
            <a:ext cx="7993277" cy="710392"/>
          </a:xfrm>
          <a:prstGeom prst="rect">
            <a:avLst/>
          </a:prstGeom>
          <a:solidFill>
            <a:srgbClr val="FFE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520994" y="530471"/>
            <a:ext cx="7993278" cy="462894"/>
          </a:xfrm>
          <a:prstGeom prst="rect">
            <a:avLst/>
          </a:prstGeom>
          <a:solidFill>
            <a:srgbClr val="FFC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566106" y="584892"/>
            <a:ext cx="1779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โรคติดเชื้ออุบัติใหม่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680" y="1070498"/>
            <a:ext cx="7996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โรคติดต่อที่เกิดจากเชื้อใหม่ ซึ่งพบในพื้นที่ใหม่ รวมถึงโรคติดต่อที่เกิดกับมนุษย์ในช่วงที่ผ่านมา หรือมีแนวโน้มที่จะเพิ่มขึ้นในอนาคต และโรคติดเชื้อที่เคยควบคุมได้ด้วยยาปฏิชีวนะ แต่เกิดการดื้อยา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20995" y="2119300"/>
            <a:ext cx="4126873" cy="468163"/>
            <a:chOff x="520993" y="2679795"/>
            <a:chExt cx="4126873" cy="468163"/>
          </a:xfrm>
        </p:grpSpPr>
        <p:sp>
          <p:nvSpPr>
            <p:cNvPr id="28" name="Rounded Rectangle 27"/>
            <p:cNvSpPr/>
            <p:nvPr/>
          </p:nvSpPr>
          <p:spPr>
            <a:xfrm>
              <a:off x="520993" y="2679795"/>
              <a:ext cx="4114619" cy="391209"/>
            </a:xfrm>
            <a:prstGeom prst="round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96757" y="2686293"/>
              <a:ext cx="40511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โรคไข้หวัดใหญ่สายพันธุ์ใหม่ (</a:t>
              </a:r>
              <a:r>
                <a: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A/H1N1) 2009</a:t>
              </a:r>
              <a:endPara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93535" y="2739378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สาเหตุ 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: 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6003" y="2760248"/>
            <a:ext cx="73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เกิดจากเชื้อ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ไวรัส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ไข้หวัดใหญ่สายพันธุ์ใหม่ ชนิด เอ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เอช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๑ เอ็น ๑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A/H1N1)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ที่เกิดจากการผสมสารพันธุกรรมระหว่างเชื้อไข้หวัดใหญ่ของคน สุกร และนก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00192" y="4093359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อาการ</a:t>
            </a:r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: 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5529" y="4119159"/>
            <a:ext cx="7541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จะใกล้เคียงกับโรคไข้หวัดใหญ่ที่เกิดขึ้นโดยทั่วไป เช่น มีไข้ ปวดศีรษะ ปวดเมื่อยกล้ามเนื้อ อ่อนเพลีย ไอ เจ็บคอ เบื่ออาหาร คลื่นไส้อาเจียน หรือท้องเสียร่วมด้วย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81994" y="4697887"/>
            <a:ext cx="74095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ผู้ป่วยส่วนใหญ่มักจะมีอาการที่ไม่รุนแรง หายป่วยได้ภายใน ๕-๗ วัน แต่ในบางรายที่มีอาการปอดอักเสบรุนแรง จะมี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อาการเหนื่อยหอบ หายใจลำบาก ซึ่งอาจทำให้เสียชีวิตได้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72468" y="3354862"/>
            <a:ext cx="79252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โรคนี้สามารถติดต่อจากคนหนึ่งไปยังอีกคนหนึ่งจากการที่ถูกผู้ป่วยด้วยโรคดังกล่าว ไอ จาม ใส่โดยตรงแต่ก็มีบางรายที่ได้รับเชื้อ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ทางอ้อมผ่านทางการสัมผัสหรือสิ่งของเครื่องใช้ที่ปนเปื้อนเชื้อ ซึ่งเชื้อสามารถเข้าสู่ร่างกายทางเยื่อบุจมูก ตา และปากได้</a:t>
            </a:r>
          </a:p>
        </p:txBody>
      </p:sp>
      <p:pic>
        <p:nvPicPr>
          <p:cNvPr id="15362" name="Picture 2" descr="C:\Users\TSM3-A_Taksaporn\Desktop\Flu-symptoms-pack\43038-O3Q17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43" b="31727"/>
          <a:stretch/>
        </p:blipFill>
        <p:spPr bwMode="auto">
          <a:xfrm>
            <a:off x="8067675" y="5712201"/>
            <a:ext cx="723901" cy="9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3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>
            <a:off x="6831106" y="1468292"/>
            <a:ext cx="2312896" cy="45719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 w="19050">
            <a:solidFill>
              <a:srgbClr val="604A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2411760" y="856758"/>
            <a:ext cx="6388195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 eaLnBrk="0" hangingPunct="0"/>
            <a:r>
              <a:rPr lang="th-TH" sz="44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การเจ็บป่วย</a:t>
            </a:r>
            <a:br>
              <a:rPr lang="th-TH" sz="44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2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และการตายของคนไทย</a:t>
            </a:r>
          </a:p>
          <a:p>
            <a:pPr algn="r" eaLnBrk="0" hangingPunct="0"/>
            <a:endParaRPr lang="th-TH" sz="3200" b="1" dirty="0">
              <a:solidFill>
                <a:srgbClr val="7030A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435932"/>
            <a:ext cx="9144000" cy="369332"/>
          </a:xfrm>
          <a:prstGeom prst="rect">
            <a:avLst/>
          </a:prstGeom>
          <a:solidFill>
            <a:srgbClr val="604A7B"/>
          </a:solidFill>
          <a:ln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601680" y="5466710"/>
            <a:ext cx="7714736" cy="914618"/>
            <a:chOff x="601680" y="5687622"/>
            <a:chExt cx="4978432" cy="914618"/>
          </a:xfrm>
        </p:grpSpPr>
        <p:sp>
          <p:nvSpPr>
            <p:cNvPr id="3" name="TextBox 2"/>
            <p:cNvSpPr txBox="1"/>
            <p:nvPr/>
          </p:nvSpPr>
          <p:spPr>
            <a:xfrm>
              <a:off x="601680" y="5687622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จุดประสงค์การเรียนรู้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3358" y="6263686"/>
              <a:ext cx="49567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วิเคราะห์สาเหตุและเสนอแนวทางการป้องกันการเจ็บป่วยและการตายของคนไทยได้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rgbClr val="604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๕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3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034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0800"/>
            <a:ext cx="9143999" cy="30926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759344" y="547954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แนวทางการป้องกัน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72764" y="468839"/>
            <a:ext cx="5335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7C80"/>
                </a:solidFill>
                <a:latin typeface="TH Sarabun New" pitchFamily="34" charset="-34"/>
                <a:cs typeface="TH Sarabun New" pitchFamily="34" charset="-34"/>
              </a:rPr>
              <a:t>โรคไข้หวัดใหญ่สายพันธุ์ใหม่ (</a:t>
            </a:r>
            <a:r>
              <a:rPr lang="en-US" sz="3200" b="1" dirty="0">
                <a:solidFill>
                  <a:srgbClr val="FF7C80"/>
                </a:solidFill>
                <a:latin typeface="TH Sarabun New" pitchFamily="34" charset="-34"/>
                <a:cs typeface="TH Sarabun New" pitchFamily="34" charset="-34"/>
              </a:rPr>
              <a:t>A/H1N1) 2009</a:t>
            </a:r>
            <a:endParaRPr lang="th-TH" sz="3200" dirty="0">
              <a:solidFill>
                <a:srgbClr val="FF7C8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68528" y="1145660"/>
            <a:ext cx="7524846" cy="6717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ounded Rectangle 24"/>
          <p:cNvSpPr/>
          <p:nvPr/>
        </p:nvSpPr>
        <p:spPr>
          <a:xfrm>
            <a:off x="868528" y="1877148"/>
            <a:ext cx="7524846" cy="598904"/>
          </a:xfrm>
          <a:prstGeom prst="roundRect">
            <a:avLst>
              <a:gd name="adj" fmla="val 10602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ounded Rectangle 26"/>
          <p:cNvSpPr/>
          <p:nvPr/>
        </p:nvSpPr>
        <p:spPr>
          <a:xfrm>
            <a:off x="868528" y="2531467"/>
            <a:ext cx="7524846" cy="542667"/>
          </a:xfrm>
          <a:prstGeom prst="roundRect">
            <a:avLst>
              <a:gd name="adj" fmla="val 9880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1072340" y="1176504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3327" y="1889825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4346" y="2509175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42792" y="1196911"/>
            <a:ext cx="6712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หลีกเลี่ยงการคลุกคลีกับผู้ป่วยที่เป็นโรคไข้หวัดใหญ่ ซึ่งหากจำเป็นต้องดูแลผู้ป่วยควรสวมหน้ากากอนามัย และควรให้ผู้ป่วยสวมด้วย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68670" y="1901320"/>
            <a:ext cx="6785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หลังดูแลผู้ป่วยทุกครั้ง ควรรีบล้างมือด้วยน้ำและสบู่ให้สะอาดทันที ห้ามไปแตะต้องบุคคลหรือสิ่งของก่อน     เพื่อป้องกันการแพร่เชื้อ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65530" y="2647652"/>
            <a:ext cx="6689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ไม่ใช้แก้วน้ำ หลอดดูดน้ำ ช้อนอาหาร ผ้าเช็ดมือ ผ้าเช็ดหน้าร่วมกับผู้อื่น โดยเฉพาะผู้ป่วยที่เป็นโรคไข้หวัดใหญ่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74068" y="3132050"/>
            <a:ext cx="7524846" cy="542667"/>
          </a:xfrm>
          <a:prstGeom prst="roundRect">
            <a:avLst>
              <a:gd name="adj" fmla="val 9880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6" name="Rectangle 25"/>
          <p:cNvSpPr/>
          <p:nvPr/>
        </p:nvSpPr>
        <p:spPr>
          <a:xfrm>
            <a:off x="1694106" y="3247292"/>
            <a:ext cx="6689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ควรรับประทานอาหารที่ปรุงสุกใหม่ๆ และควรใช้ช้อนกลางทุกครั้ง เมื่อต้องรับประทานอาหารร่วมกับผู้อื่น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4346" y="3118775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74068" y="3731867"/>
            <a:ext cx="7524846" cy="542667"/>
          </a:xfrm>
          <a:prstGeom prst="roundRect">
            <a:avLst>
              <a:gd name="adj" fmla="val 9880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2" name="Rectangle 31"/>
          <p:cNvSpPr/>
          <p:nvPr/>
        </p:nvSpPr>
        <p:spPr>
          <a:xfrm>
            <a:off x="1684581" y="3828317"/>
            <a:ext cx="6689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หมั่นล้างมือ ด้วยน้ำและสบู่บ่อยๆ โดยเฉพาะอย่างยิ่งหลังไอ หรือจาม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4346" y="3728375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68528" y="4334479"/>
            <a:ext cx="7524846" cy="625944"/>
          </a:xfrm>
          <a:prstGeom prst="roundRect">
            <a:avLst>
              <a:gd name="adj" fmla="val 9880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7" name="Rectangle 36"/>
          <p:cNvSpPr/>
          <p:nvPr/>
        </p:nvSpPr>
        <p:spPr>
          <a:xfrm>
            <a:off x="1684581" y="4361717"/>
            <a:ext cx="6689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รักษาสุขภาพให้แข็งแรง โดยรับประทานอาหารที่มีประโยชน์ รวมทั้งไข่ นม ผัก และผลไม้ อีกทั้งควรดื่มน้ำสะอาดและนอนหลับพักผ่อนให้เพียงพอ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4346" y="4376075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๖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83593" y="5017742"/>
            <a:ext cx="7524846" cy="639269"/>
          </a:xfrm>
          <a:prstGeom prst="roundRect">
            <a:avLst>
              <a:gd name="adj" fmla="val 9880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3" name="Rectangle 42"/>
          <p:cNvSpPr/>
          <p:nvPr/>
        </p:nvSpPr>
        <p:spPr>
          <a:xfrm>
            <a:off x="1694106" y="5045184"/>
            <a:ext cx="6689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ระหว่างการเดินทาง ควรใช้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เจล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แอลกอฮอล์เช็ดทำความสะอาดมือบ่อยๆ และไม่ใช้มือแคะจมูก จับปาก ขยี้ตา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หรือจับต้องใบหน้า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83871" y="5014250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๗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607202" y="1151983"/>
            <a:ext cx="0" cy="5141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46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68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7104088" y="4129380"/>
            <a:ext cx="545266" cy="3534555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ABFFA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0" y="5628022"/>
            <a:ext cx="3505421" cy="545266"/>
          </a:xfrm>
          <a:prstGeom prst="rect">
            <a:avLst/>
          </a:prstGeom>
          <a:solidFill>
            <a:srgbClr val="AB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3430990" y="4413941"/>
            <a:ext cx="2268058" cy="1801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21" y="4467106"/>
            <a:ext cx="2133156" cy="170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0" y="6400800"/>
            <a:ext cx="9143999" cy="30926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9" name="Group 28"/>
          <p:cNvGrpSpPr/>
          <p:nvPr/>
        </p:nvGrpSpPr>
        <p:grpSpPr>
          <a:xfrm>
            <a:off x="520995" y="679049"/>
            <a:ext cx="1676295" cy="464914"/>
            <a:chOff x="520993" y="2679795"/>
            <a:chExt cx="1676295" cy="464914"/>
          </a:xfrm>
        </p:grpSpPr>
        <p:sp>
          <p:nvSpPr>
            <p:cNvPr id="28" name="Rounded Rectangle 27"/>
            <p:cNvSpPr/>
            <p:nvPr/>
          </p:nvSpPr>
          <p:spPr>
            <a:xfrm>
              <a:off x="520993" y="2679795"/>
              <a:ext cx="1676295" cy="39120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60344" y="2683044"/>
              <a:ext cx="13211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โรคไข้หวัดนก</a:t>
              </a:r>
              <a:endPara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46561" y="1365506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339966"/>
                </a:solidFill>
                <a:latin typeface="TH Sarabun New" pitchFamily="34" charset="-34"/>
                <a:cs typeface="TH Sarabun New" pitchFamily="34" charset="-34"/>
              </a:rPr>
              <a:t>สาเหตุ</a:t>
            </a:r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: 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9028" y="1386376"/>
            <a:ext cx="7549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เกิดจากเชื้อ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ไวรัส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Virus) Avian Influenza type A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ที่พบในนก แล้วแพร่มายังสัตว์ปีกในฟาร์ม ซึ่งคนสามารถติดเชื้อจากการ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สัมผัสกับน้ำมูก น้ำลาย และมูลของสัตว์ปีกที่ป่วยหรือตาย ส่งผลให้เชื้อติดมากับมือ และเข้าสู่ร่างกายทางเยื่อบุจมูกและตา  ทำให้เกิดโรคคล้ายกับไข้หวัดใหญ่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43693" y="2394018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อาการ </a:t>
            </a:r>
            <a:r>
              <a:rPr lang="en-US" sz="20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20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endParaRPr lang="th-TH" sz="2000" dirty="0">
              <a:solidFill>
                <a:srgbClr val="00B0F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9030" y="2419818"/>
            <a:ext cx="7434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มีอาการทางระบบทางเดินหายใจแบบเฉียบพลัน มีไข้สูง หนาวสั่น ปวดศีรษะ ปวดเมื่อยกล้ามเนื้อ อ่อนเพลีย มีน้ำมูก ไอ และเจ็บคอ บางครั้งอาจมีอาการตาแดงร่วมด้วย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45679" y="3019893"/>
            <a:ext cx="77014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อาการเหล่านี้จะหายเป็นปกติได้เองภายใน ๒-๗ วัน หากมีการติดเชื้อหรือมีอาการแทรกซ้อนขึ้น อาจส่งผลให้มีอาการรุนแรง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ถึงขั้นปอดบวม และระบบหายใจล้มเหลวถึงขั้นเสียชีวิต โดยเฉพาะผู้ป่วยที่เป็นเด็กและผู้สูงอายุ</a:t>
            </a:r>
          </a:p>
        </p:txBody>
      </p:sp>
      <p:pic>
        <p:nvPicPr>
          <p:cNvPr id="1026" name="Picture 2" descr="C:\Users\TSM3-A_Taksaporn\Desktop\Birds-silhouettes-collection\OBFGFT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3" b="67595"/>
          <a:stretch/>
        </p:blipFill>
        <p:spPr bwMode="auto">
          <a:xfrm>
            <a:off x="2197290" y="5838072"/>
            <a:ext cx="585892" cy="43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SM3-A_Taksaporn\Desktop\Birds-silhouettes-collection\OBFGFT0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3" b="67595"/>
          <a:stretch/>
        </p:blipFill>
        <p:spPr bwMode="auto">
          <a:xfrm>
            <a:off x="5773479" y="5233243"/>
            <a:ext cx="441601" cy="32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SM3-A_Taksaporn\Desktop\Birds-silhouettes-collection\OBFGFT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3" b="67595"/>
          <a:stretch/>
        </p:blipFill>
        <p:spPr bwMode="auto">
          <a:xfrm>
            <a:off x="3104601" y="5679565"/>
            <a:ext cx="400820" cy="29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SM3-A_Taksaporn\Desktop\Birds-silhouettes-collection\OBFGFT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3" b="67595"/>
          <a:stretch/>
        </p:blipFill>
        <p:spPr bwMode="auto">
          <a:xfrm>
            <a:off x="6379535" y="4808861"/>
            <a:ext cx="594078" cy="43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59843" y="5656521"/>
            <a:ext cx="2754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TH Sarabun New" pitchFamily="34" charset="-34"/>
                <a:cs typeface="TH Sarabun New" pitchFamily="34" charset="-34"/>
              </a:rPr>
              <a:t>การเข้าไปสัมผัสกับนกตามธรรมชาติ จะต้องระมัดระวัง</a:t>
            </a:r>
          </a:p>
          <a:p>
            <a:r>
              <a:rPr lang="th-TH" sz="1400" dirty="0">
                <a:latin typeface="TH Sarabun New" pitchFamily="34" charset="-34"/>
                <a:cs typeface="TH Sarabun New" pitchFamily="34" charset="-34"/>
              </a:rPr>
              <a:t>เพราะนกบางตัวอาจเป็นพาหะของโรคไข้หวัดนก</a:t>
            </a:r>
          </a:p>
        </p:txBody>
      </p:sp>
      <p:sp>
        <p:nvSpPr>
          <p:cNvPr id="26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7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" descr="K:\TSM 3-A\Logo Aksorn\Aksorn Charoen Tat_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405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C:\Users\TSM3-A_Taksaporn\Desktop\Birds-silhouettes-collection\OBFGFT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3" b="67595"/>
          <a:stretch/>
        </p:blipFill>
        <p:spPr bwMode="auto">
          <a:xfrm>
            <a:off x="7807415" y="578650"/>
            <a:ext cx="837821" cy="61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6400800"/>
            <a:ext cx="9143999" cy="30926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759344" y="495548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แนวทางการป้องกัน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72764" y="416433"/>
            <a:ext cx="1702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A87C"/>
                </a:solidFill>
                <a:latin typeface="TH Sarabun New" pitchFamily="34" charset="-34"/>
                <a:cs typeface="TH Sarabun New" pitchFamily="34" charset="-34"/>
              </a:rPr>
              <a:t>โรคไข้หวัดนก</a:t>
            </a:r>
            <a:endParaRPr lang="th-TH" sz="3200" dirty="0">
              <a:solidFill>
                <a:srgbClr val="00A87C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68528" y="1069965"/>
            <a:ext cx="7524846" cy="584775"/>
          </a:xfrm>
          <a:prstGeom prst="roundRect">
            <a:avLst/>
          </a:prstGeom>
          <a:solidFill>
            <a:srgbClr val="D7FFAF"/>
          </a:solidFill>
          <a:ln w="3175">
            <a:solidFill>
              <a:srgbClr val="B4F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ounded Rectangle 27"/>
          <p:cNvSpPr/>
          <p:nvPr/>
        </p:nvSpPr>
        <p:spPr>
          <a:xfrm>
            <a:off x="868528" y="1711234"/>
            <a:ext cx="7524846" cy="598904"/>
          </a:xfrm>
          <a:prstGeom prst="roundRect">
            <a:avLst>
              <a:gd name="adj" fmla="val 10602"/>
            </a:avLst>
          </a:prstGeom>
          <a:solidFill>
            <a:srgbClr val="D7FFAF"/>
          </a:solidFill>
          <a:ln w="3175">
            <a:solidFill>
              <a:srgbClr val="B4F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ounded Rectangle 30"/>
          <p:cNvSpPr/>
          <p:nvPr/>
        </p:nvSpPr>
        <p:spPr>
          <a:xfrm>
            <a:off x="868528" y="2365553"/>
            <a:ext cx="7524846" cy="542667"/>
          </a:xfrm>
          <a:prstGeom prst="roundRect">
            <a:avLst>
              <a:gd name="adj" fmla="val 9880"/>
            </a:avLst>
          </a:prstGeom>
          <a:solidFill>
            <a:srgbClr val="D7FFAF"/>
          </a:solidFill>
          <a:ln w="3175">
            <a:solidFill>
              <a:srgbClr val="B4F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TextBox 31"/>
          <p:cNvSpPr txBox="1"/>
          <p:nvPr/>
        </p:nvSpPr>
        <p:spPr>
          <a:xfrm>
            <a:off x="1072340" y="1069965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A87C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83327" y="1723911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A87C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74346" y="2343261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A87C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642792" y="1193000"/>
            <a:ext cx="5358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ควรบริโภคอาหารและผลิตภัณฑ์จากสัตว์ โดยเฉพาะเนื้อไก่และไข่ไก่ที่ปรุงสุกเท่านั้น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642792" y="1863405"/>
            <a:ext cx="6785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ไม่ใช้มือที่เปื้อนสิ่งคัดหลั่งต่างๆ ของสัตว์มาจับต้องจมูก ตา และปาก เป็นอันขาด เพื่อป้องกันการติดเชื้อ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65530" y="2481738"/>
            <a:ext cx="3553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ควรหมั่นล้างมือบ่อยๆ ด้วยน้ำและสบู่ให้สะอาด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74068" y="2966136"/>
            <a:ext cx="7524846" cy="542667"/>
          </a:xfrm>
          <a:prstGeom prst="roundRect">
            <a:avLst>
              <a:gd name="adj" fmla="val 9880"/>
            </a:avLst>
          </a:prstGeom>
          <a:solidFill>
            <a:srgbClr val="D7FFAF"/>
          </a:solidFill>
          <a:ln w="3175">
            <a:solidFill>
              <a:srgbClr val="B4F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4" name="Rectangle 43"/>
          <p:cNvSpPr/>
          <p:nvPr/>
        </p:nvSpPr>
        <p:spPr>
          <a:xfrm>
            <a:off x="1694106" y="3081378"/>
            <a:ext cx="6689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ควรแยกเขียงสำหรับหั่นเนื้อที่ยังไม่สุกกับเขียงสำหรับหั่นอาหารที่ปรุงสุกแล้วหรือผัก ผลไม้ โดยเฉพาะ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74346" y="2952861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A87C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74068" y="3565953"/>
            <a:ext cx="7524846" cy="542667"/>
          </a:xfrm>
          <a:prstGeom prst="roundRect">
            <a:avLst>
              <a:gd name="adj" fmla="val 9880"/>
            </a:avLst>
          </a:prstGeom>
          <a:solidFill>
            <a:srgbClr val="D7FFAF"/>
          </a:solidFill>
          <a:ln w="3175">
            <a:solidFill>
              <a:srgbClr val="B4F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7" name="Rectangle 46"/>
          <p:cNvSpPr/>
          <p:nvPr/>
        </p:nvSpPr>
        <p:spPr>
          <a:xfrm>
            <a:off x="1684582" y="3662403"/>
            <a:ext cx="4526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หลีกเลี่ยงการสัมผัสกับสัตว์ปีกที่มีอาการป่วยหรือตายโดยไม่ทราบสาเหตุ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4346" y="3562461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A87C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68528" y="4168565"/>
            <a:ext cx="7524846" cy="625944"/>
          </a:xfrm>
          <a:prstGeom prst="roundRect">
            <a:avLst>
              <a:gd name="adj" fmla="val 9880"/>
            </a:avLst>
          </a:prstGeom>
          <a:solidFill>
            <a:srgbClr val="D7FFAF"/>
          </a:solidFill>
          <a:ln w="3175">
            <a:solidFill>
              <a:srgbClr val="B4F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0" name="Rectangle 49"/>
          <p:cNvSpPr/>
          <p:nvPr/>
        </p:nvSpPr>
        <p:spPr>
          <a:xfrm>
            <a:off x="1684581" y="4195803"/>
            <a:ext cx="6689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หากต้องสัมผัสกับสัตว์ปีกในช่วงที่มีการระบาดในพื้นที่ ควรสวมใส่เสื้อผ้าป้องกันเชื้อโรคให้มิดชิด พร้อมด้วยรองเท้า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บู๊ท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สวมหน้ากากอนามัยและถุงมือทุกครั้ง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74346" y="4210161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A87C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83593" y="4851828"/>
            <a:ext cx="7524846" cy="581283"/>
          </a:xfrm>
          <a:prstGeom prst="roundRect">
            <a:avLst>
              <a:gd name="adj" fmla="val 9880"/>
            </a:avLst>
          </a:prstGeom>
          <a:solidFill>
            <a:srgbClr val="D7FFAF"/>
          </a:solidFill>
          <a:ln w="3175">
            <a:solidFill>
              <a:srgbClr val="B4F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3" name="Rectangle 52"/>
          <p:cNvSpPr/>
          <p:nvPr/>
        </p:nvSpPr>
        <p:spPr>
          <a:xfrm>
            <a:off x="1694106" y="4853392"/>
            <a:ext cx="6440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ควรดูแลสุขภาพรักษาร่างกายให้แข็งแรง เพื่อให้ร่างกายมีภูมิต้านทานโรค โดยการรับประทานอาหารครบทั้ง ๕ หมู่ และออกกำลังกายอย่างสม่ำเสมอ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83871" y="4848336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A87C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78053" y="5480318"/>
            <a:ext cx="7524846" cy="625944"/>
          </a:xfrm>
          <a:prstGeom prst="roundRect">
            <a:avLst>
              <a:gd name="adj" fmla="val 9880"/>
            </a:avLst>
          </a:prstGeom>
          <a:solidFill>
            <a:srgbClr val="D7FFAF"/>
          </a:solidFill>
          <a:ln w="3175">
            <a:solidFill>
              <a:srgbClr val="B4F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6" name="Rectangle 55"/>
          <p:cNvSpPr/>
          <p:nvPr/>
        </p:nvSpPr>
        <p:spPr>
          <a:xfrm>
            <a:off x="1694106" y="5516182"/>
            <a:ext cx="6689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เมื่อพบว่ามีอาการไข้ ไอ โดยเฉพาะผู้ที่มีอาชีพเลี้ยง ฆ่า ขนส่ง ขนย้ายและขายสัตว์ปีก ควรรีบไปพบแพทย์และแจ้งประวัติการสัมผัสกับสัตว์ดังกล่าว พร้อมกับแจ้งอาการที่เกิดขึ้นให้แพทย์ทราบ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83871" y="5521914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A87C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607202" y="986069"/>
            <a:ext cx="0" cy="5141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40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93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711575" y="1163782"/>
            <a:ext cx="7193031" cy="5284519"/>
          </a:xfrm>
          <a:prstGeom prst="roundRect">
            <a:avLst>
              <a:gd name="adj" fmla="val 2204"/>
            </a:avLst>
          </a:prstGeom>
          <a:solidFill>
            <a:srgbClr val="FFE7E8">
              <a:alpha val="4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ounded Rectangle 32"/>
          <p:cNvSpPr/>
          <p:nvPr/>
        </p:nvSpPr>
        <p:spPr>
          <a:xfrm>
            <a:off x="440726" y="1163782"/>
            <a:ext cx="1221819" cy="5284519"/>
          </a:xfrm>
          <a:prstGeom prst="roundRect">
            <a:avLst>
              <a:gd name="adj" fmla="val 9863"/>
            </a:avLst>
          </a:prstGeom>
          <a:solidFill>
            <a:srgbClr val="FFAFB1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5327" y="518214"/>
            <a:ext cx="41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7C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แนวทางการป้องกันการเจ็บป่วย</a:t>
            </a:r>
            <a:endParaRPr lang="th-TH" sz="2400" b="1" dirty="0">
              <a:solidFill>
                <a:srgbClr val="FF7C8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9019"/>
            <a:ext cx="452846" cy="23851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799101" y="1375718"/>
            <a:ext cx="7011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ควรรับประทานอาหารเพื่อสร้างเสริมสุขภาพให้ถูกสุขลักษณะ ครบ ๕ หมู่ โดยยึดหลักปฏิบัติตามหลัก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โภชน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บัญญัติ ๙ ประการ และหลีกเลี่ยงอาหารประเภทไขมันและแป้งในปริมาณที่มากเกินไป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09001" y="2413230"/>
            <a:ext cx="7001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ควรออกกำลังกายให้เหมาะสมกับวัยอย่างน้อยสัปดาห์ละ ๓ ครั้ง ครั้งละ ๓๐ นาที ซึ่งถือเป็นการส่งเสริมภาวะ     การมีสุขภาพดี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07040" y="3318023"/>
            <a:ext cx="7241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ควรนอนหลับพักผ่อนให้เพียงพอ รู้จักวิธีขจัดความเครียดโดยบริหารจัดการความเครียด เพื่อผ่อนคลายเนื่องจากเมื่อ  เกิดความเครียดร่างกายจะหลั่งสารที่เรียกว่า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“สารความเครียด”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ที่มีผลเพิ่มความเสี่ยงต่อการเกิดโรคเรื้อรังและ  น้ำหนักเกิน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09001" y="4497657"/>
            <a:ext cx="7524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ทำจิตใจให้ร่าเริง แจ่มใส อารมณ์ดี เพราะผู้ที่มีความสุขทางจิตใจ ย่อมส่งผลทำให้มีสุขภาพกายที่ดี เนื่องจากอารมณ์           มีความสัมพันธ์กับสุขภาพ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20322" y="5587237"/>
            <a:ext cx="7228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ไม่สูบบุหรี่ บุหรี่มีสารเคมีหลายชนิด เช่น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ทาร์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นิโคติน แก๊สคาร์บอนมอนอกไซด์ เป็นต้น ซึ่งสามารถก่อให้เกิดโรคมะเร็งและมีพิษต่อร่างกาย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2846" y="2213988"/>
            <a:ext cx="845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0726" y="3222326"/>
            <a:ext cx="845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2846" y="4266540"/>
            <a:ext cx="845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0726" y="5333340"/>
            <a:ext cx="845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TSM3-A_Taksaporn\Desktop\52515-O79P5V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7" y="5298010"/>
            <a:ext cx="994625" cy="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SM3-A_Taksaporn\Desktop\Happy-kids-illustration\32817-NYQXU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5" b="55127"/>
          <a:stretch/>
        </p:blipFill>
        <p:spPr bwMode="auto">
          <a:xfrm>
            <a:off x="711137" y="4379507"/>
            <a:ext cx="585211" cy="88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SM3-A_Taksaporn\Desktop\Boy-doing-routine-actions-flat-design\50245-O6AUO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8" t="32096" r="53745" b="33952"/>
          <a:stretch/>
        </p:blipFill>
        <p:spPr bwMode="auto">
          <a:xfrm>
            <a:off x="571164" y="3239852"/>
            <a:ext cx="818605" cy="94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TSM3-A_Taksaporn\Desktop\Hand-drawn-nice-basketball-player\55469-O8E6XR-19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33" y="2308679"/>
            <a:ext cx="756589" cy="85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SM3-A_Taksaporn\Desktop\Pack-kids-routine-actions\48206-O5KJU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9" r="52431"/>
          <a:stretch/>
        </p:blipFill>
        <p:spPr bwMode="auto">
          <a:xfrm>
            <a:off x="603042" y="1278358"/>
            <a:ext cx="897185" cy="84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5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 descr="K:\TSM 3-A\Logo Aksorn\Aksorn Charoen Tat_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029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711575" y="1163782"/>
            <a:ext cx="7193031" cy="5284519"/>
          </a:xfrm>
          <a:prstGeom prst="roundRect">
            <a:avLst>
              <a:gd name="adj" fmla="val 2204"/>
            </a:avLst>
          </a:prstGeom>
          <a:solidFill>
            <a:srgbClr val="FFE7E8">
              <a:alpha val="4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ounded Rectangle 32"/>
          <p:cNvSpPr/>
          <p:nvPr/>
        </p:nvSpPr>
        <p:spPr>
          <a:xfrm>
            <a:off x="440726" y="1163782"/>
            <a:ext cx="1221819" cy="5284519"/>
          </a:xfrm>
          <a:prstGeom prst="roundRect">
            <a:avLst>
              <a:gd name="adj" fmla="val 9863"/>
            </a:avLst>
          </a:prstGeom>
          <a:solidFill>
            <a:srgbClr val="FFAFB1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5327" y="518214"/>
            <a:ext cx="415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7C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แนวทางการป้องกันการเจ็บป่วย (ต่อ)</a:t>
            </a:r>
            <a:endParaRPr lang="th-TH" sz="2400" b="1" dirty="0">
              <a:solidFill>
                <a:srgbClr val="FF7C8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9019"/>
            <a:ext cx="452846" cy="23851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809734" y="1560878"/>
            <a:ext cx="7011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ไม่ดื่มสุราหรือดื่มเครื่องดื่มที่มีแอลกอฮอล์ เนื่องจากเครื่องดื่มแอลกอฮอล์จะให้ปริมาณแคลอรีสูง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Calorie)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9001" y="2285634"/>
            <a:ext cx="7001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ไม่ยุ่งเกี่ยวกับสารเสพติด สารเสพติดทุกชนิดเป็นอันตรายต่อเซลล์สมอง ทำให้ติดและยากที่จะรักษาให้หายขาดได้ เมื่อเสพเข้าสู่ร่างกายแล้วไม่ว่าจะโดยวิธีการรับประทานสูบ ฉีด ดม หรือวิธีอื่นๆ ล้วนแต่ก่อให้เกิดผลเสียต่อร่างกายและจิตใจทั้งสิ้น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07040" y="3445619"/>
            <a:ext cx="724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ดูแลรักษาร่างกายของตนเองให้สะอาดอยู่เสมอ ซึ่งการรักษาความสะอาดส่วนบุคคล ทั้งร่างกาย ผิวหนัง อวัยวะต่างๆ รวมถึงปากและฟันจะเป็นการป้องกันไม่ให้เกิดโรคต่างๆ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09001" y="4497657"/>
            <a:ext cx="7095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รักษาอนามัยสิ่งแวดล้อมภายในบ้านให้ดีอยู่เสมอ เพราะสภาพแวดล้อมในบ้านที่ดีย่อมเอื้อต่อการมีสุขภาพดีของ     คนในครอบครัว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09689" y="5576604"/>
            <a:ext cx="7228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วางแผนดูแลสุขภาพของตนเองและครอบครัว เนื่องจากสุขภาพของตนเองและครอบครัวเป็นสิ่งที่มีความสัมพันธ์</a:t>
            </a:r>
            <a:r>
              <a:rPr lang="th-TH" sz="1800">
                <a:latin typeface="TH Sarabun New" pitchFamily="34" charset="-34"/>
                <a:cs typeface="TH Sarabun New" pitchFamily="34" charset="-34"/>
              </a:rPr>
              <a:t>กัน   เพราะการ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ที่บุคคลจะมีสุขภาพดีอย่างต่อเนื่องได้นั้น ครอบครัวก็มีบทบาทสำคัญ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2846" y="2213988"/>
            <a:ext cx="845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0726" y="3222326"/>
            <a:ext cx="845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2846" y="4266540"/>
            <a:ext cx="845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0726" y="5333340"/>
            <a:ext cx="845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TSM3-A_Taksaporn\Desktop\Collection-alcoholic-beverages\67025-OC0D68-36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87" r="69547"/>
          <a:stretch/>
        </p:blipFill>
        <p:spPr bwMode="auto">
          <a:xfrm>
            <a:off x="785999" y="1083966"/>
            <a:ext cx="855280" cy="10542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TSM3-A_Taksaporn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5" y="2275001"/>
            <a:ext cx="772578" cy="89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SM3-A_Taksaporn\Desktop\42858-O3IBQ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9" y="3379118"/>
            <a:ext cx="729019" cy="8033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SM3-A_Taksaporn\Desktop\Happy-family\15068-NQ2RC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6"/>
          <a:stretch/>
        </p:blipFill>
        <p:spPr bwMode="auto">
          <a:xfrm>
            <a:off x="452845" y="4266540"/>
            <a:ext cx="1188433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TSM3-A_Taksaporn\Desktop\Medical-background-design\OGFB4B0.pn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21849" r="22520" b="24794"/>
          <a:stretch/>
        </p:blipFill>
        <p:spPr bwMode="auto">
          <a:xfrm>
            <a:off x="552330" y="5449226"/>
            <a:ext cx="956078" cy="84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8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2" descr="K:\TSM 3-A\Logo Aksorn\Aksorn Charoen Tat_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84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327" y="518214"/>
            <a:ext cx="4929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7C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สถานการณ์การเจ็บป่วยและการตายของคนไทย</a:t>
            </a:r>
            <a:endParaRPr lang="th-TH" sz="2400" b="1" dirty="0">
              <a:solidFill>
                <a:srgbClr val="FF7C8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9019"/>
            <a:ext cx="452846" cy="23851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520994" y="1084871"/>
            <a:ext cx="8623006" cy="392729"/>
          </a:xfrm>
          <a:prstGeom prst="rect">
            <a:avLst/>
          </a:prstGeom>
          <a:solidFill>
            <a:srgbClr val="FF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547056" y="1076633"/>
            <a:ext cx="3121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สถานการณ์การเจ็บป่วยของคนไทย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5006" y="1796953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ผู้ป่วยนอก</a:t>
            </a:r>
          </a:p>
        </p:txBody>
      </p:sp>
      <p:pic>
        <p:nvPicPr>
          <p:cNvPr id="21" name="Picture 4" descr="C:\Users\TSM3-A~1\AppData\Local\Temp\Rar$DRa0.407\45121-O4E3A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0" b="55733"/>
          <a:stretch/>
        </p:blipFill>
        <p:spPr bwMode="auto">
          <a:xfrm>
            <a:off x="687388" y="1827049"/>
            <a:ext cx="1045720" cy="12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74132" y="2186430"/>
            <a:ext cx="6955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ผู้ป่วยที่มารับการตรวจรักษาที่โรงพยาบาลแล้วรับยากลับบ้าน โดยเมื่อพิจารณาจาก ๕ อันดับของอัตราผู้ป่วยนอกตามกลุ่มสาเหตุการป่วย (ไม่รวมกรุงเทพมหานคร) พ.ศ. ๒๕๕๐-๒๕๕๕ (อัตราต่อประชากร ๑,๐๐๐ คน) พบข้อมูลดังตาราง พบว่า โรคระบบหายใจยังคงเป็นโรคที่มีอัตราผู้ป่วยนอกมากเป็นอันดับที่ ๑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547057" y="3348031"/>
            <a:ext cx="8182271" cy="425302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547056" y="3773334"/>
            <a:ext cx="8182272" cy="446574"/>
          </a:xfrm>
          <a:prstGeom prst="rect">
            <a:avLst/>
          </a:prstGeom>
          <a:solidFill>
            <a:srgbClr val="FEEAA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/>
          <p:cNvSpPr/>
          <p:nvPr/>
        </p:nvSpPr>
        <p:spPr>
          <a:xfrm>
            <a:off x="547055" y="4219907"/>
            <a:ext cx="8182272" cy="422383"/>
          </a:xfrm>
          <a:prstGeom prst="rect">
            <a:avLst/>
          </a:prstGeom>
          <a:solidFill>
            <a:srgbClr val="FEEAA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/>
          <p:cNvSpPr/>
          <p:nvPr/>
        </p:nvSpPr>
        <p:spPr>
          <a:xfrm>
            <a:off x="547057" y="4635462"/>
            <a:ext cx="8182272" cy="446574"/>
          </a:xfrm>
          <a:prstGeom prst="rect">
            <a:avLst/>
          </a:prstGeom>
          <a:solidFill>
            <a:srgbClr val="FEEAA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547057" y="5082036"/>
            <a:ext cx="8182272" cy="606055"/>
          </a:xfrm>
          <a:prstGeom prst="rect">
            <a:avLst/>
          </a:prstGeom>
          <a:solidFill>
            <a:srgbClr val="FEEAA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0"/>
          <p:cNvSpPr/>
          <p:nvPr/>
        </p:nvSpPr>
        <p:spPr>
          <a:xfrm>
            <a:off x="547057" y="5672147"/>
            <a:ext cx="8182272" cy="606055"/>
          </a:xfrm>
          <a:prstGeom prst="rect">
            <a:avLst/>
          </a:prstGeom>
          <a:solidFill>
            <a:srgbClr val="FEEAA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2" name="Straight Connector 21"/>
          <p:cNvCxnSpPr/>
          <p:nvPr/>
        </p:nvCxnSpPr>
        <p:spPr>
          <a:xfrm>
            <a:off x="3194447" y="3264906"/>
            <a:ext cx="0" cy="3120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94992" y="3264906"/>
            <a:ext cx="0" cy="3120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60045" y="3264905"/>
            <a:ext cx="0" cy="3120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64414" y="3264906"/>
            <a:ext cx="0" cy="3120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800587" y="3264904"/>
            <a:ext cx="0" cy="3120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98115" y="3264906"/>
            <a:ext cx="0" cy="3120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658883" y="3403902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โรค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91042" y="3401289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พ.ศ. ๒๕๕๐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062258" y="3404646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พ.ศ. ๒๕๕๑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957608" y="3404646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พ.ศ. ๒๕๕๒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886617" y="3401289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พ.ศ. ๒๕๕๓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834033" y="3404646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พ.ศ. ๒๕๕๔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796058" y="3404646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พ.ศ. ๒๕๕๕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80459" y="3850178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๑. โรคระบบหายใจ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74868" y="4275161"/>
            <a:ext cx="2616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๒. โรคระบบย่อยอาหาร รวมโรคในช่องปาก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0459" y="4706781"/>
            <a:ext cx="16353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๓. โรคระบบไหลเวียนเลือด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94005" y="5120136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๔. โรคระบบกล้ามเนื้อ รวมโครงร่าง   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    และเนื้อยึดเสริม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87090" y="5695570"/>
            <a:ext cx="2292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๕. โรคเกี่ยวกับต่อมไร้ท่อโภชนาการ 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    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และแมแทบอ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ลิซึม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63170" y="6310251"/>
            <a:ext cx="41750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>
                <a:latin typeface="TH Sarabun New" pitchFamily="34" charset="-34"/>
                <a:cs typeface="TH Sarabun New" pitchFamily="34" charset="-34"/>
              </a:rPr>
              <a:t>ที่มา </a:t>
            </a:r>
            <a:r>
              <a:rPr lang="th-TH" sz="1400" dirty="0">
                <a:latin typeface="TH Sarabun New" pitchFamily="34" charset="-34"/>
                <a:cs typeface="TH Sarabun New" pitchFamily="34" charset="-34"/>
              </a:rPr>
              <a:t>: รายงานผู้ป่วยนอกตามกลุ่มสาเหตุ (รง.๕๐๔) สำนักนโยบายและยุทธศาสตร์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87832" y="3843446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๔๔๔.๐๙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183022" y="3839652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๔๕๗.๔๑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78372" y="3833112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๔๙๘.๑๖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993403" y="3842450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๔๙๙.๕๓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947234" y="3853059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๔๘๙.๑๖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907252" y="3839652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๔๗๓.๔๓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305991" y="4270322"/>
            <a:ext cx="5355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๒๖๓.๑๐         ๒๘๒.๖๖         ๒๘๘.๖๔          ๓๑๒.๕๑          ๓๓๓.๕๔           ๓๓๓.๕๔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320621" y="4703628"/>
            <a:ext cx="5340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๒๕๕.๗๖         ๒๘๓.๗๘         ๓๐๖.๔๒          ๓๔๕.๐๓          ๓๙๘.๐๒           ๔๒๕.๗๒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302219" y="5224942"/>
            <a:ext cx="5483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๒๓๗.๙๒         ๒๖๔.๑๖         ๒๙๐.๗๓          ๓๑๑.๑๒          ๓๓๓.๓๙           ๓๕๔.๙๑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287831" y="5797816"/>
            <a:ext cx="5497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๑๘๘.๕๘         ๒๑๘.๑๐         ๒๔๖.๗๒          ๒๘๘.๓๕          ๓๔๘.๓๗           ๓๘๕.๗๖</a:t>
            </a:r>
          </a:p>
          <a:p>
            <a:endParaRPr lang="th-TH" sz="16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6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80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9624" y="560149"/>
            <a:ext cx="899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ผู้ป่วยใน</a:t>
            </a:r>
          </a:p>
        </p:txBody>
      </p:sp>
      <p:sp>
        <p:nvSpPr>
          <p:cNvPr id="7" name="Rectangle 6"/>
          <p:cNvSpPr/>
          <p:nvPr/>
        </p:nvSpPr>
        <p:spPr>
          <a:xfrm>
            <a:off x="2348750" y="963274"/>
            <a:ext cx="6692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ผู้ป่วยที่มารับการตรวจรักษาแล้วต้องรับการรักษาต่อที่โรงพยาบาลหรือนอนโรงพยาบาล โดยเมื่อพิจารณา  จากอัตราผู้ป่วยในต่อประชากร ๑๐๐,๐๐๐ คน จำแนกตามสาเหตุการป่วยที่สำคัญ (ไม่รวมกรุงเทพมหานคร)                พ.ศ. ๒๕๔๖-๒๕๕๕ พบข้อมูลดังนี้</a:t>
            </a:r>
          </a:p>
        </p:txBody>
      </p:sp>
      <p:pic>
        <p:nvPicPr>
          <p:cNvPr id="3074" name="Picture 2" descr="C:\Users\TSM3-A_Taksaporn\Desktop\Flat-Medical-Situation-Templates\39860-O2B7M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5" t="30163" b="36337"/>
          <a:stretch/>
        </p:blipFill>
        <p:spPr bwMode="auto">
          <a:xfrm>
            <a:off x="259308" y="470866"/>
            <a:ext cx="2083307" cy="130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9" t="14171" r="18918" b="19267"/>
          <a:stretch/>
        </p:blipFill>
        <p:spPr bwMode="auto">
          <a:xfrm>
            <a:off x="467906" y="1968492"/>
            <a:ext cx="6856042" cy="428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56070" y="3071526"/>
            <a:ext cx="181752" cy="18097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ectangle 58"/>
          <p:cNvSpPr/>
          <p:nvPr/>
        </p:nvSpPr>
        <p:spPr>
          <a:xfrm>
            <a:off x="6956070" y="3338226"/>
            <a:ext cx="181752" cy="1809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Rectangle 59"/>
          <p:cNvSpPr/>
          <p:nvPr/>
        </p:nvSpPr>
        <p:spPr>
          <a:xfrm>
            <a:off x="6956070" y="3590638"/>
            <a:ext cx="181752" cy="1809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Rectangle 60"/>
          <p:cNvSpPr/>
          <p:nvPr/>
        </p:nvSpPr>
        <p:spPr>
          <a:xfrm>
            <a:off x="6956070" y="3857338"/>
            <a:ext cx="181752" cy="180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Rectangle 61"/>
          <p:cNvSpPr/>
          <p:nvPr/>
        </p:nvSpPr>
        <p:spPr>
          <a:xfrm>
            <a:off x="6956070" y="4124038"/>
            <a:ext cx="181752" cy="180975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Rectangle 62"/>
          <p:cNvSpPr/>
          <p:nvPr/>
        </p:nvSpPr>
        <p:spPr>
          <a:xfrm>
            <a:off x="6956070" y="4385975"/>
            <a:ext cx="181752" cy="180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Rectangle 63"/>
          <p:cNvSpPr/>
          <p:nvPr/>
        </p:nvSpPr>
        <p:spPr>
          <a:xfrm>
            <a:off x="6956070" y="4890800"/>
            <a:ext cx="181752" cy="18097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7140492" y="3005505"/>
            <a:ext cx="989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อุบัติเหตุจราจร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140492" y="3262680"/>
            <a:ext cx="12747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โรคความดันโลหิตสูง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150017" y="3529380"/>
            <a:ext cx="880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โรคเบาหวาน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159542" y="3805605"/>
            <a:ext cx="660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โรคหัวใจ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150017" y="4072305"/>
            <a:ext cx="1500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โรคทางหลอดเลือดสมอง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49934" y="4319299"/>
            <a:ext cx="1872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โรคทางจิตและความผิดปกติของพฤติกรรม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58321" y="4819690"/>
            <a:ext cx="1864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โรคมะเร็ง (ตับ ปอด เต้านม ปากมดลูก)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4537" y="6427845"/>
            <a:ext cx="68670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>
                <a:latin typeface="TH Sarabun New" pitchFamily="34" charset="-34"/>
                <a:cs typeface="TH Sarabun New" pitchFamily="34" charset="-34"/>
              </a:rPr>
              <a:t>แหล่งข้อมูล </a:t>
            </a:r>
            <a:r>
              <a:rPr lang="th-TH" sz="1400" dirty="0">
                <a:latin typeface="TH Sarabun New" pitchFamily="34" charset="-34"/>
                <a:cs typeface="TH Sarabun New" pitchFamily="34" charset="-34"/>
              </a:rPr>
              <a:t>: รายงานผู้ป่วยในรายโรค (รง.๕๐๕) กลุ่มภารกิจด้านข้อมูลข่าวสารสุขภาพ สำนักนโยบายและยุทธศาสตร์</a:t>
            </a:r>
          </a:p>
        </p:txBody>
      </p:sp>
      <p:sp>
        <p:nvSpPr>
          <p:cNvPr id="25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7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 descr="K:\TSM 3-A\Logo Aksorn\Aksorn Charoen Tat_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73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4" descr="C:\Users\TSM3-A_Taksaporn\Desktop\Female-doctor\dd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10" b="76885"/>
          <a:stretch/>
        </p:blipFill>
        <p:spPr bwMode="auto">
          <a:xfrm>
            <a:off x="0" y="5720456"/>
            <a:ext cx="3392060" cy="81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SM3-A_Taksaporn\Desktop\doctor\269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2" r="32102" b="4467"/>
          <a:stretch/>
        </p:blipFill>
        <p:spPr bwMode="auto">
          <a:xfrm>
            <a:off x="744076" y="2618949"/>
            <a:ext cx="1635836" cy="402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 Same Side Corner Rectangle 21"/>
          <p:cNvSpPr/>
          <p:nvPr/>
        </p:nvSpPr>
        <p:spPr>
          <a:xfrm>
            <a:off x="511606" y="700359"/>
            <a:ext cx="8182271" cy="425302"/>
          </a:xfrm>
          <a:prstGeom prst="round2SameRect">
            <a:avLst/>
          </a:prstGeom>
          <a:solidFill>
            <a:srgbClr val="E2F9F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2"/>
          <p:cNvSpPr/>
          <p:nvPr/>
        </p:nvSpPr>
        <p:spPr>
          <a:xfrm>
            <a:off x="511605" y="1125662"/>
            <a:ext cx="8182272" cy="446574"/>
          </a:xfrm>
          <a:prstGeom prst="rect">
            <a:avLst/>
          </a:prstGeom>
          <a:solidFill>
            <a:srgbClr val="B5F4FD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511604" y="1572235"/>
            <a:ext cx="8182272" cy="422383"/>
          </a:xfrm>
          <a:prstGeom prst="rect">
            <a:avLst/>
          </a:prstGeom>
          <a:solidFill>
            <a:srgbClr val="B5F4FD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/>
          <p:cNvSpPr/>
          <p:nvPr/>
        </p:nvSpPr>
        <p:spPr>
          <a:xfrm>
            <a:off x="511606" y="1987790"/>
            <a:ext cx="8182272" cy="656094"/>
          </a:xfrm>
          <a:prstGeom prst="rect">
            <a:avLst/>
          </a:prstGeom>
          <a:solidFill>
            <a:srgbClr val="B5F4FD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25"/>
          <p:cNvSpPr/>
          <p:nvPr/>
        </p:nvSpPr>
        <p:spPr>
          <a:xfrm>
            <a:off x="1378873" y="756230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โรค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62170" y="753617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พ.ศ. ๒๕๕๐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60982" y="756974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พ.ศ. ๒๕๕๑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83928" y="756974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พ.ศ. ๒๕๕๒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76735" y="753617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พ.ศ. ๒๕๕๓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77316" y="746341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พ.ศ. ๒๕๕๔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749974" y="756974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พ.ศ. ๒๕๕๕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5008" y="1202506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มะเร็ง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9417" y="1606223"/>
            <a:ext cx="2012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อุบัติเหตุและการตายเป็นพิษ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5007" y="2027210"/>
            <a:ext cx="2176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หัวใจ (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รูห์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มาติก หัวใจขาดเลือด โรคหัวใจ อื่นๆ)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21933" y="700359"/>
            <a:ext cx="0" cy="1943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724931" y="698084"/>
            <a:ext cx="0" cy="1943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741232" y="689726"/>
            <a:ext cx="0" cy="1943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759464" y="698083"/>
            <a:ext cx="0" cy="1943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744570" y="687625"/>
            <a:ext cx="0" cy="1943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737113" y="700359"/>
            <a:ext cx="0" cy="1943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06744" y="1178827"/>
            <a:ext cx="5719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๘๔.๙              ๘๗.๖             ๘๘.๓๔            ๙๑.๒             ๙๕.๒             ๙๘.๕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6110" y="1594080"/>
            <a:ext cx="5762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๕๗.๕              ๕๕.๑             ๕๕.๖๓            ๕๑.๖             ๕๒.๘             ๕๑.๖</a:t>
            </a:r>
          </a:p>
        </p:txBody>
      </p:sp>
      <p:sp>
        <p:nvSpPr>
          <p:cNvPr id="9" name="Rectangle 8"/>
          <p:cNvSpPr/>
          <p:nvPr/>
        </p:nvSpPr>
        <p:spPr>
          <a:xfrm>
            <a:off x="2916199" y="2131171"/>
            <a:ext cx="5632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๒๙.๓              ๒๙.๘             ๒๘.๙๖            ๒๘.๙             ๓๑.๔             ๓๒.๙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35142" y="3156667"/>
            <a:ext cx="4316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จากตารางสาเหตุการตายที่สำคัญ ๓ อันดับ ได้แก่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76" y="37533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อันดับ ๑  มะเร็ง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มีอัตราการตายซึ่งมีแนวโน้มที่สูงขึ้นทุกปี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816608" y="41637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อันดับ ๒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1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อุบัติเหตุและการตายเป็นพิษ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มีแนวโน้มของอัตราการตายลดลง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816547" y="4571892"/>
            <a:ext cx="6273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อันดับ ๓  หัวใจ (</a:t>
            </a:r>
            <a:r>
              <a:rPr lang="th-TH" sz="1800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รูห์</a:t>
            </a:r>
            <a:r>
              <a:rPr lang="th-TH" sz="1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มาติก หัวใจขาดเลือด โรคหัวใจอื่นๆ)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มีแนวโน้มของอัตราการตายที่ลดลง          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        ในปี พ.ศ. ๒๕๕๒-๒๕๕๓  และมีแนวโน้มที่สูงขึ้นในปี พ.ศ. ๒๕๕๔-๒๕๕๕</a:t>
            </a:r>
          </a:p>
        </p:txBody>
      </p:sp>
      <p:pic>
        <p:nvPicPr>
          <p:cNvPr id="71" name="Picture 4" descr="C:\Users\TSM3-A_Taksaporn\Desktop\Female-doctor\dd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10" b="76885"/>
          <a:stretch/>
        </p:blipFill>
        <p:spPr bwMode="auto">
          <a:xfrm flipH="1">
            <a:off x="3274840" y="5720456"/>
            <a:ext cx="3018176" cy="81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C:\Users\TSM3-A_Taksaporn\Desktop\Female-doctor\dd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96" b="76885"/>
          <a:stretch/>
        </p:blipFill>
        <p:spPr bwMode="auto">
          <a:xfrm>
            <a:off x="5951816" y="5720456"/>
            <a:ext cx="3192184" cy="81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8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2" descr="K:\TSM 3-A\Logo Aksorn\Aksorn Charoen Tat_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34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400800"/>
            <a:ext cx="9143999" cy="309266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520995" y="1490673"/>
            <a:ext cx="7995684" cy="1004877"/>
          </a:xfrm>
          <a:prstGeom prst="rect">
            <a:avLst/>
          </a:prstGeom>
          <a:solidFill>
            <a:srgbClr val="F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5327" y="518214"/>
            <a:ext cx="7049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7C8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สาเหตุและแนวทางป้องกันการเจ็บป่วยและการตายของคนไทย</a:t>
            </a:r>
            <a:endParaRPr lang="th-TH" sz="2400" b="1" dirty="0">
              <a:solidFill>
                <a:srgbClr val="FF7C8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9019"/>
            <a:ext cx="452846" cy="23851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520994" y="1084871"/>
            <a:ext cx="7995685" cy="392729"/>
          </a:xfrm>
          <a:prstGeom prst="rect">
            <a:avLst/>
          </a:prstGeom>
          <a:solidFill>
            <a:srgbClr val="FF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566106" y="1076633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โรคทางพันธุกรรม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106" y="1554734"/>
            <a:ext cx="8035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เป็นโรคที่เกิดขึ้นจากความผิดปกติของยีนและโครโมโซมที่เป็นตัวกำหนดลักษณะทางพันธุกรรม ซึ่งเมื่อมีความผิดปกติก็จะทำให้เกิดการถ่ายทอดพันธุกรรมจากพ่อแม่ไปสู่ลูกโดยตรง ซึ่งโรคทางพันธุกรรมที่พบบ่อยในประเทศไทย เช่น โรคเบาหวาน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โรคธาลัส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ซีเมีย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Thalassemia)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เป็นต้น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20994" y="2722925"/>
            <a:ext cx="1465242" cy="461665"/>
            <a:chOff x="520994" y="2671169"/>
            <a:chExt cx="1465242" cy="461665"/>
          </a:xfrm>
        </p:grpSpPr>
        <p:sp>
          <p:nvSpPr>
            <p:cNvPr id="28" name="Rounded Rectangle 27"/>
            <p:cNvSpPr/>
            <p:nvPr/>
          </p:nvSpPr>
          <p:spPr>
            <a:xfrm>
              <a:off x="520994" y="2679795"/>
              <a:ext cx="1465242" cy="391209"/>
            </a:xfrm>
            <a:prstGeom prst="roundRect">
              <a:avLst/>
            </a:prstGeom>
            <a:solidFill>
              <a:srgbClr val="FF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96757" y="2671169"/>
              <a:ext cx="12795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rgbClr val="FF0066"/>
                  </a:solidFill>
                  <a:latin typeface="TH Sarabun New" pitchFamily="34" charset="-34"/>
                  <a:cs typeface="TH Sarabun New" pitchFamily="34" charset="-34"/>
                </a:rPr>
                <a:t>โรคเบาหวาน</a:t>
              </a:r>
              <a:endParaRPr lang="th-TH" sz="2400" dirty="0">
                <a:solidFill>
                  <a:srgbClr val="FF0066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14801" y="3289502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สาเหตุ 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: 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7269" y="3310372"/>
            <a:ext cx="73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เกิดจากความผิดปกติของตับอ่อนที่ไม่สามารถผลิตฮอร์โมนอินซูลิน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Insulin)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ให้เพียงพอกับความต้องการของร่างกายได้ ในกรณีที่ร่างกายขาดอินซูลิน จะเกิดภาวะน้ำตาลคั่งในเลือด แล้วถูกขับออกมากับปัสสาวะ ทำให้เกิดอาการเบาหวาน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11933" y="3976714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อาการ 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: 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7270" y="4002514"/>
            <a:ext cx="3517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ปัสสาวะบ่อยและมีปริมาณมาก กระหายน้ำ ดื่มน้ำบ่อย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93735" y="4295492"/>
            <a:ext cx="2463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กินจุ หิวบ่อย และอ่อนเพลีย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90867" y="4637664"/>
            <a:ext cx="2463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น้ำหนักลดลงอย่างรวดเร็ว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196624" y="4953958"/>
            <a:ext cx="4556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เป็นแผลเรื้อรังรักษาหายยาก คันตามตัวตามผิวหนัง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193756" y="5287504"/>
            <a:ext cx="4556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ตาพร่ามัว ชาหรือปวดแสบปวดร้อนตามปลายนิ้วมือนิ้วเท้า</a:t>
            </a: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83" y="4283301"/>
            <a:ext cx="1838571" cy="178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/>
          <p:cNvSpPr/>
          <p:nvPr/>
        </p:nvSpPr>
        <p:spPr>
          <a:xfrm rot="19991463">
            <a:off x="6411391" y="5148660"/>
            <a:ext cx="1632725" cy="547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7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32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400800"/>
            <a:ext cx="9143999" cy="309266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759344" y="739026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แนวทางการป้องกัน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8528" y="1406658"/>
            <a:ext cx="7524846" cy="614149"/>
          </a:xfrm>
          <a:prstGeom prst="roundRect">
            <a:avLst/>
          </a:prstGeom>
          <a:solidFill>
            <a:srgbClr val="FFF3F3"/>
          </a:solidFill>
          <a:ln>
            <a:solidFill>
              <a:srgbClr val="FF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ounded Rectangle 26"/>
          <p:cNvSpPr/>
          <p:nvPr/>
        </p:nvSpPr>
        <p:spPr>
          <a:xfrm>
            <a:off x="868528" y="2114065"/>
            <a:ext cx="7524846" cy="614149"/>
          </a:xfrm>
          <a:prstGeom prst="roundRect">
            <a:avLst/>
          </a:prstGeom>
          <a:solidFill>
            <a:srgbClr val="FFF3F3"/>
          </a:solidFill>
          <a:ln>
            <a:solidFill>
              <a:srgbClr val="FF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ounded Rectangle 29"/>
          <p:cNvSpPr/>
          <p:nvPr/>
        </p:nvSpPr>
        <p:spPr>
          <a:xfrm>
            <a:off x="868528" y="2832845"/>
            <a:ext cx="7524846" cy="614149"/>
          </a:xfrm>
          <a:prstGeom prst="roundRect">
            <a:avLst/>
          </a:prstGeom>
          <a:solidFill>
            <a:srgbClr val="FFF3F3"/>
          </a:solidFill>
          <a:ln>
            <a:solidFill>
              <a:srgbClr val="FF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ounded Rectangle 30"/>
          <p:cNvSpPr/>
          <p:nvPr/>
        </p:nvSpPr>
        <p:spPr>
          <a:xfrm>
            <a:off x="868528" y="3540252"/>
            <a:ext cx="7524846" cy="614149"/>
          </a:xfrm>
          <a:prstGeom prst="roundRect">
            <a:avLst/>
          </a:prstGeom>
          <a:solidFill>
            <a:srgbClr val="FFF3F3"/>
          </a:solidFill>
          <a:ln>
            <a:solidFill>
              <a:srgbClr val="FF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ounded Rectangle 31"/>
          <p:cNvSpPr/>
          <p:nvPr/>
        </p:nvSpPr>
        <p:spPr>
          <a:xfrm>
            <a:off x="868528" y="4252206"/>
            <a:ext cx="7524846" cy="614149"/>
          </a:xfrm>
          <a:prstGeom prst="roundRect">
            <a:avLst/>
          </a:prstGeom>
          <a:solidFill>
            <a:srgbClr val="FFF3F3"/>
          </a:solidFill>
          <a:ln>
            <a:solidFill>
              <a:srgbClr val="FF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ounded Rectangle 32"/>
          <p:cNvSpPr/>
          <p:nvPr/>
        </p:nvSpPr>
        <p:spPr>
          <a:xfrm>
            <a:off x="868528" y="4959613"/>
            <a:ext cx="7524846" cy="614149"/>
          </a:xfrm>
          <a:prstGeom prst="roundRect">
            <a:avLst/>
          </a:prstGeom>
          <a:solidFill>
            <a:srgbClr val="FFF3F3"/>
          </a:solidFill>
          <a:ln>
            <a:solidFill>
              <a:srgbClr val="FF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2431820" y="659911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66"/>
                </a:solidFill>
                <a:latin typeface="TH Sarabun New" pitchFamily="34" charset="-34"/>
                <a:cs typeface="TH Sarabun New" pitchFamily="34" charset="-34"/>
              </a:rPr>
              <a:t>โรคเบาหวาน</a:t>
            </a:r>
            <a:endParaRPr lang="th-TH" sz="3200" dirty="0">
              <a:solidFill>
                <a:srgbClr val="FF0066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673216" y="1406658"/>
            <a:ext cx="0" cy="4167104"/>
          </a:xfrm>
          <a:prstGeom prst="line">
            <a:avLst/>
          </a:prstGeom>
          <a:ln w="19050">
            <a:solidFill>
              <a:srgbClr val="FF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2340" y="1437502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7C80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83327" y="2145964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7C80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3326" y="2836898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7C80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82972" y="3577079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7C80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71147" y="4281580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7C80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64052" y="4965630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7C80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28797" y="1555856"/>
            <a:ext cx="5507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รับประทานอาหารที่มีประโยชน์ให้ครบ ๕ หมู่ รวมทั้งผักและผลไม้เป็นประจำ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28798" y="2270195"/>
            <a:ext cx="3195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ลดอาหารประเภทแป้ง น้ำตาล และไขมัน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832335" y="2975511"/>
            <a:ext cx="6390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ออกกำลังกายที่เหมาะสมกับตนเองอย่างสม่ำเสมอ สัปดาห์ละ ๓-๕ ครั้ง อย่างน้อยครั้งละ ๓๐ นาที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846506" y="3702093"/>
            <a:ext cx="6390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ไม่ดื่มสุรา และเครื่องดื่มที่มีแอลกอฮอล์เป็นประจำ เพราะอาจทำให้มีอาการตับแข็งหรือตับอ่อนอักเสบ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839412" y="4418042"/>
            <a:ext cx="4359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หลีกเลี่ยงการใช้ยาพร่ำเพรื่อ เช่น ยา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ประเภทสเตียรอยด์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Steroids)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853582" y="4963863"/>
            <a:ext cx="6390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ทำกิจกรรมเพื่อพยายามผ่อนคลายความเครียด เพราะความเครียดมีผลต่อการกระตุ้นการหลั่งฮอร์โมน  บางชนิดในร่างกาย ซึ่งจะไปขัดขวางการทำงานของอินซูลิน</a:t>
            </a:r>
          </a:p>
        </p:txBody>
      </p:sp>
      <p:sp>
        <p:nvSpPr>
          <p:cNvPr id="2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4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78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400800"/>
            <a:ext cx="9143999" cy="309266"/>
          </a:xfrm>
          <a:prstGeom prst="rect">
            <a:avLst/>
          </a:prstGeom>
          <a:solidFill>
            <a:srgbClr val="DB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9" name="Group 28"/>
          <p:cNvGrpSpPr/>
          <p:nvPr/>
        </p:nvGrpSpPr>
        <p:grpSpPr>
          <a:xfrm>
            <a:off x="520993" y="697999"/>
            <a:ext cx="1658525" cy="462564"/>
            <a:chOff x="520993" y="2679795"/>
            <a:chExt cx="1658525" cy="462564"/>
          </a:xfrm>
        </p:grpSpPr>
        <p:sp>
          <p:nvSpPr>
            <p:cNvPr id="28" name="Rounded Rectangle 27"/>
            <p:cNvSpPr/>
            <p:nvPr/>
          </p:nvSpPr>
          <p:spPr>
            <a:xfrm>
              <a:off x="520993" y="2679795"/>
              <a:ext cx="1635351" cy="39120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9929" y="2680694"/>
              <a:ext cx="15595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 err="1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โรคธาลัส</a:t>
              </a:r>
              <a:r>
                <a:rPr lang="th-TH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ซีเมีย</a:t>
              </a:r>
              <a:endPara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14801" y="1267330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สาเหตุ 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: 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7269" y="1288200"/>
            <a:ext cx="73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เกิดจากความผิดปกติทางพันธุกรรมของเม็ดเลือดแดงที่เรียกว่า </a:t>
            </a:r>
            <a:r>
              <a:rPr lang="th-TH" sz="1800" b="1" i="1" dirty="0">
                <a:latin typeface="TH Sarabun New" pitchFamily="34" charset="-34"/>
                <a:cs typeface="TH Sarabun New" pitchFamily="34" charset="-34"/>
              </a:rPr>
              <a:t>“เฮโมโกลบิน”</a:t>
            </a:r>
            <a:r>
              <a:rPr lang="en-US" sz="1800" b="1" i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1800" dirty="0" err="1">
                <a:latin typeface="TH Sarabun New" pitchFamily="34" charset="-34"/>
                <a:cs typeface="TH Sarabun New" pitchFamily="34" charset="-34"/>
              </a:rPr>
              <a:t>Haemoglobin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โดยการเปลี่ยนแปลงโครงสร้าง หรือการที่ยีนควบคุมการสังเคราะห์เม็ดเลือดผิดปกติ ทำให้ปริมาณการสังเคราะห์เม็ดเลือดแดงลดลงหรือ      ไม่สังเคราะห์เลย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11933" y="2168292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อาการ 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: 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7270" y="2194092"/>
            <a:ext cx="3517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อาการซีด ตาขาวมักเป็นสีเหลือง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93735" y="2498945"/>
            <a:ext cx="2463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ตับและม้ามโต</a:t>
            </a:r>
            <a:endParaRPr lang="th-TH" sz="16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90867" y="2841117"/>
            <a:ext cx="71693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ใบหน้าเปลี่ยน จมูกแบน กะโหลกศีรษะหนา โหนกแก้มสูง คางและกระดูกขากรรไกรกว้างใหญ่ ฟันบนยื่น กระดูก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เปราะหักง่าย ผิวหน้าและผิวกายดำคล้ำ ร่างกายจะมีการเจริญเติบโตช้ากว่าคนปกติ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88890" y="3432892"/>
            <a:ext cx="77413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อาการแทรกซ้อน เช่น ถ้ามีอาการซีดมากๆ อาจทำให้มีอาการหอบเหนื่อย เป็นไข้ เจ็บคอบ่อย จนกลายเป็นโรคหัวใจ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รูห์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มาติก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หรือหน่วยไตอักเสบได้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87" y="4562068"/>
            <a:ext cx="1451037" cy="148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58" y="4562068"/>
            <a:ext cx="1589285" cy="148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64458" y="6049533"/>
            <a:ext cx="3751266" cy="351267"/>
          </a:xfrm>
          <a:prstGeom prst="rect">
            <a:avLst/>
          </a:prstGeom>
          <a:solidFill>
            <a:srgbClr val="EAFFD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274031" y="6085859"/>
            <a:ext cx="2215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ลักษณะของผู้ป่วยที่เป็น</a:t>
            </a:r>
            <a:r>
              <a:rPr lang="th-TH" sz="1600" dirty="0" err="1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โรคธาลัส</a:t>
            </a:r>
            <a:r>
              <a:rPr lang="th-TH" sz="16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ซีเมีย</a:t>
            </a:r>
          </a:p>
        </p:txBody>
      </p:sp>
      <p:sp>
        <p:nvSpPr>
          <p:cNvPr id="2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2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K:\TSM 3-A\Logo Aksorn\Aksorn Charoen Tat_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07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400800"/>
            <a:ext cx="9143999" cy="309266"/>
          </a:xfrm>
          <a:prstGeom prst="rect">
            <a:avLst/>
          </a:prstGeom>
          <a:solidFill>
            <a:srgbClr val="DB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759344" y="739026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แนวทางการป้องกัน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68528" y="1406658"/>
            <a:ext cx="7524846" cy="671704"/>
          </a:xfrm>
          <a:prstGeom prst="roundRect">
            <a:avLst/>
          </a:prstGeom>
          <a:solidFill>
            <a:srgbClr val="DBFFB7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2472764" y="659911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err="1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โรคธาลัส</a:t>
            </a:r>
            <a:r>
              <a:rPr lang="th-TH" sz="32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ซีเมีย</a:t>
            </a:r>
            <a:endParaRPr lang="th-TH" sz="3200" dirty="0">
              <a:solidFill>
                <a:srgbClr val="00B05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673216" y="1406658"/>
            <a:ext cx="0" cy="662179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72340" y="1437502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09747" y="1451081"/>
            <a:ext cx="6485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ผู้ที่อาจจะมียีนแฝงของโรคควรได้รับการตรวจเลือด ซึ่งได้แก่ คนไทยทุกคน บุคคลในครอบครัว เช่น พี่ น้อง ญาติที่ป่วย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เป็นธาลัส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ซีเมีย เป็นต้น ซึ่งมีโอกาสที่จะมียีนของโรคนี้แฝงอยู่สูงกว่าคนทั่วไป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78053" y="2178183"/>
            <a:ext cx="7524846" cy="1288918"/>
          </a:xfrm>
          <a:prstGeom prst="roundRect">
            <a:avLst>
              <a:gd name="adj" fmla="val 10369"/>
            </a:avLst>
          </a:prstGeom>
          <a:solidFill>
            <a:srgbClr val="DBFFB7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6" name="Straight Connector 45"/>
          <p:cNvCxnSpPr/>
          <p:nvPr/>
        </p:nvCxnSpPr>
        <p:spPr>
          <a:xfrm>
            <a:off x="1682741" y="2178183"/>
            <a:ext cx="0" cy="1288918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81865" y="2209027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819273" y="2336906"/>
            <a:ext cx="3990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ผู้ที่มีโรคแฝงอยู่อย่างแน่นอนไม่ต้องเข้ารับการตรวจเลือด ได้แก่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4913" y="2687188"/>
            <a:ext cx="591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ถ้ามีบุตรเป็น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โรคธาลัส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ซีเมียแสดงว่าทั้งพ่อและแม่มียีนแฝงหรือเป็นพาหะอย่างแน่นอน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044913" y="3011038"/>
            <a:ext cx="625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ถ้าผู้ป่วยมีอาการไม่รุนแรงมาก เมื่อมีบุตร บุตรทุกคนจะมียีนของ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โรคธาลัส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ซีเมียแฝงอย่างแน่นอน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78053" y="3568833"/>
            <a:ext cx="7524846" cy="671704"/>
          </a:xfrm>
          <a:prstGeom prst="roundRect">
            <a:avLst/>
          </a:prstGeom>
          <a:solidFill>
            <a:srgbClr val="DBFFB7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1" name="Straight Connector 50"/>
          <p:cNvCxnSpPr/>
          <p:nvPr/>
        </p:nvCxnSpPr>
        <p:spPr>
          <a:xfrm>
            <a:off x="1682741" y="3559308"/>
            <a:ext cx="0" cy="671704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81865" y="3599677"/>
            <a:ext cx="50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819272" y="3613256"/>
            <a:ext cx="6485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วางแผนครอบครัวก่อนมีบุตรโดยการตรวจเลือด เพื่อหลีกเลี่ยงการมีบุตรที่เป็น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โรคธาลัส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ซีเมีย หากพบว่า    มียีนแฝง และหากต้องการมีบุตรควรปรึกษาแพทย์</a:t>
            </a:r>
          </a:p>
        </p:txBody>
      </p:sp>
      <p:pic>
        <p:nvPicPr>
          <p:cNvPr id="6147" name="Picture 3" descr="C:\Users\TSM3-A_Taksaporn\Desktop\Medical-healthcare-infography\40354-O2FQT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9" r="77948" b="5401"/>
          <a:stretch/>
        </p:blipFill>
        <p:spPr bwMode="auto">
          <a:xfrm>
            <a:off x="3703046" y="4462817"/>
            <a:ext cx="1524045" cy="176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5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93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7103</TotalTime>
  <Words>3576</Words>
  <Application>Microsoft Office PowerPoint</Application>
  <PresentationFormat>นำเสนอทางหน้าจอ (4:3)</PresentationFormat>
  <Paragraphs>290</Paragraphs>
  <Slides>24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24</vt:i4>
      </vt:variant>
    </vt:vector>
  </HeadingPairs>
  <TitlesOfParts>
    <vt:vector size="30" baseType="lpstr">
      <vt:lpstr>Cordia New</vt:lpstr>
      <vt:lpstr>TH Sarabun New</vt:lpstr>
      <vt:lpstr>Arial</vt:lpstr>
      <vt:lpstr>Calibri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Taksaporn Seemek</cp:lastModifiedBy>
  <cp:revision>505</cp:revision>
  <dcterms:created xsi:type="dcterms:W3CDTF">2017-01-07T10:48:09Z</dcterms:created>
  <dcterms:modified xsi:type="dcterms:W3CDTF">2022-06-09T03:14:40Z</dcterms:modified>
</cp:coreProperties>
</file>