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4"/>
  </p:notesMasterIdLst>
  <p:sldIdLst>
    <p:sldId id="395" r:id="rId2"/>
    <p:sldId id="394" r:id="rId3"/>
    <p:sldId id="367" r:id="rId4"/>
    <p:sldId id="368" r:id="rId5"/>
    <p:sldId id="390" r:id="rId6"/>
    <p:sldId id="391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mbria Math" panose="02040503050406030204" pitchFamily="18" charset="0"/>
      <p:regular r:id="rId31"/>
    </p:embeddedFont>
    <p:embeddedFont>
      <p:font typeface="Cordia New" panose="020B0304020202020204" pitchFamily="34" charset="-34"/>
      <p:regular r:id="rId32"/>
      <p:bold r:id="rId33"/>
      <p:italic r:id="rId34"/>
      <p:boldItalic r:id="rId35"/>
    </p:embeddedFont>
    <p:embeddedFont>
      <p:font typeface="TH Sarabun New" panose="020B0500040200020003" pitchFamily="34" charset="-34"/>
      <p:regular r:id="rId36"/>
      <p:bold r:id="rId37"/>
      <p:italic r:id="rId38"/>
      <p:boldItalic r:id="rId3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E8D1FF"/>
    <a:srgbClr val="FF7C80"/>
    <a:srgbClr val="FF9933"/>
    <a:srgbClr val="FFCCCC"/>
    <a:srgbClr val="FFBA8B"/>
    <a:srgbClr val="F9F9F9"/>
    <a:srgbClr val="D7F6FD"/>
    <a:srgbClr val="C4F1FC"/>
    <a:srgbClr val="90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13" autoAdjust="0"/>
  </p:normalViewPr>
  <p:slideViewPr>
    <p:cSldViewPr snapToGrid="0"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E7BA-C4DE-40F5-B47E-3D65081E0182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F1A5-F025-4678-B013-E36CABB1D4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3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3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3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4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14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2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3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45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9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48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5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9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585;&#3634;&#3619;&#3648;&#3592;&#3655;&#3610;&#3611;&#3656;&#3623;&#3618;&#3649;&#3621;&#3632;&#3585;&#3634;&#3619;&#3605;&#3634;&#3618;&#3586;&#3629;&#3591;&#3588;&#3609;&#3652;&#3607;&#3618;.pptx" TargetMode="External"/><Relationship Id="rId3" Type="http://schemas.openxmlformats.org/officeDocument/2006/relationships/image" Target="../media/image2.png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626;&#3636;&#3607;&#3608;&#3636;&#3612;&#3641;&#3657;&#3610;&#3619;&#3636;&#3650;&#3616;&#3588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07;&#3633;&#3585;&#3625;&#3632;&#3651;&#3609;&#3585;&#3634;&#3619;&#3611;&#3657;&#3629;&#3591;&#3585;&#3633;&#3609;%20&#3621;&#3604;&#3588;&#3623;&#3634;&#3617;&#3586;&#3633;&#3604;&#3649;&#3618;&#3657;&#3591;&#3631;.pptx" TargetMode="External"/><Relationship Id="rId20" Type="http://schemas.openxmlformats.org/officeDocument/2006/relationships/hyperlink" Target="../&#3627;&#3609;&#3656;&#3623;&#3618;7/&#3627;&#3609;&#3656;&#3623;&#3618;7_&#3611;&#3633;&#3592;&#3592;&#3633;&#3618;&#3607;&#3637;&#3656;&#3617;&#3637;&#3612;&#3621;&#3605;&#3656;&#3629;&#3588;&#3623;&#3634;&#3617;&#3619;&#3640;&#3609;&#3649;&#3619;&#3591;&#3586;&#3629;&#3591;&#3588;&#3609;&#3652;&#3607;&#3618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&#3649;&#3621;&#3632;&#3588;&#3619;&#3629;&#3610;&#3588;&#3619;&#3633;&#3623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626;&#3617;&#3619;&#3619;&#3606;&#3616;&#3634;&#3614;&#3607;&#3634;&#3591;&#3585;&#3634;&#3618;&#3649;&#3621;&#3632;&#3607;&#3634;&#3591;&#3585;&#3621;&#3652;&#3585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619;&#3632;&#3610;&#3610;&#3627;&#3634;&#3618;&#3651;&#3592;%20&#3619;&#3632;&#3610;&#3610;&#3652;&#3627;&#3621;&#3648;&#3623;&#3637;&#3618;&#3609;&#3650;&#3621;&#3627;&#3636;&#3605;&#3631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๕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1760561"/>
            <a:ext cx="6458459" cy="4272508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3" name="สี่เหลี่ยมผืนผ้า 28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39206" y="1335490"/>
            <a:ext cx="117839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4" name="สี่เหลี่ยมผืนผ้า 29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419774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5" name="สี่เหลี่ยมผืนผ้า 30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47034" y="1335490"/>
            <a:ext cx="125454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6" name="สี่เหลี่ยมผืนผ้า 31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04602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7" name="สี่เหลี่ยมผืนผ้า 32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75355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72" name="สี่เหลี่ยมผืนผ้า 33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393800" y="1335490"/>
            <a:ext cx="1235619" cy="29331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81" name="สี่เหลี่ยมผืนผ้า 34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7631856" y="1332076"/>
            <a:ext cx="1266045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39205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8885745" y="1331710"/>
            <a:ext cx="24873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736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3162" y="742784"/>
            <a:ext cx="4780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3B3B"/>
                </a:solidFill>
                <a:latin typeface="TH Sarabun New" pitchFamily="34" charset="-34"/>
                <a:cs typeface="TH Sarabun New" pitchFamily="34" charset="-34"/>
              </a:rPr>
              <a:t>การออกกำลังกายและเล่นกีฬา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มีหลักการและวิธีการดังนี้</a:t>
            </a:r>
            <a:endParaRPr lang="th-TH" sz="2400" b="1" dirty="0">
              <a:solidFill>
                <a:srgbClr val="FF3B3B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95220" y="823776"/>
            <a:ext cx="276225" cy="27622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7" name="TextBox 46"/>
          <p:cNvSpPr txBox="1"/>
          <p:nvPr/>
        </p:nvSpPr>
        <p:spPr>
          <a:xfrm>
            <a:off x="874941" y="728902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2078" y="1299425"/>
            <a:ext cx="5901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วิธีการที่แตกต่างกันจะส่งผลต่อการพัฒนาและการสร้างข้อจำกัดในการฝึกที่แตกต่างกัน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84349" y="1780942"/>
            <a:ext cx="7331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2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การออกกำลังกายที่ได้ผลจะต้องดำเนินการด้วยหลักการและวิธีการที่ถูกต้องจึงจะประสบผลสำเร็จ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6502" y="2287557"/>
            <a:ext cx="7410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3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การออกกำลังกายเพื่อให้มีการพัฒนา ต้องมีความหนักและระยะเวลาที่นานพอในการกระตุ้นให้ร่างกายปรับตัวเพิ่มขึ้นอย่างต่อเนื่อง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86502" y="3056810"/>
            <a:ext cx="6238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4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การพัฒนาต้องมีความต่อเนื่อง และสม่ำเสมอในการสร้างเสริมสมรรถภาพในแต่ละสัปดาห์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8927" y="33880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บุคคลทั่วไป ๓-๕ วันต่อสัปดาห์ อย่างน้อยวันละ ๓๐-๔๕ นาที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38927" y="3692842"/>
            <a:ext cx="2381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นักกีฬา ๔-๖ วัน ต่อสัปดาห์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6358" y="4133804"/>
            <a:ext cx="7414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5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สมรรถภาพทางกายและสมรรถภาพทางกลไกจะเกิดขึ้นและสามารถคงอยู่ได้ด้วยการฝึกเท่านั้น ดังนั้น บุคคลจึงควรมีความรับผิดชอบต่อตนเองและมีความอดทนในการฝึก เพื่อการมีสมรรถภาพทางกายและทางกลไกที่ดี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9" y="4964369"/>
            <a:ext cx="1404667" cy="1771253"/>
          </a:xfrm>
          <a:prstGeom prst="rect">
            <a:avLst/>
          </a:prstGeom>
          <a:effectLst/>
        </p:spPr>
      </p:pic>
      <p:sp>
        <p:nvSpPr>
          <p:cNvPr id="2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49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51185" y="601347"/>
            <a:ext cx="77548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6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ร่างกายจะพัฒนาตนเองให้สามารถรับสภาพกับงานหนักที่สุดที่เคยทำไว้ ดังนั้น หากต้องการขยายขีดความสามารถของตนเอง จะต้องเพิ่มความหนักของงาน และการฝึกเป็นระยะอย่างต่อเนื่องจนถึงขีดสูงสุดของร่างกายที่สามารถพร้อมและ   รับได้ ไม่ควรฝืนความสามารถของตนเองโดยกระทำอย่างหักโหม เพราะอาจเกิดอันตรายต่อร่างกายได้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4090" y="1540589"/>
            <a:ext cx="7754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7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การพักผ่อนและการเลือกรับประทานอาหารที่เหมาะสม จะช่วยเสริมสร้างสุขภาพให้แข็งแรง สามารถฝึกปฏิบัติเพื่อ       การออกกำลังกายและการเล่นกีฬาได้ดียิ่งขึ้น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6199" y="2233312"/>
            <a:ext cx="4447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3B3B"/>
                </a:solidFill>
                <a:latin typeface="TH Sarabun New" pitchFamily="34" charset="-34"/>
                <a:cs typeface="TH Sarabun New" pitchFamily="34" charset="-34"/>
              </a:rPr>
              <a:t>การพัฒนาสมรรถภาพต้องเป็นไปตามขั้นตอน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 ดังนี้</a:t>
            </a:r>
            <a:endParaRPr lang="th-TH" sz="2400" b="1" dirty="0">
              <a:solidFill>
                <a:srgbClr val="FF3B3B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78257" y="2314304"/>
            <a:ext cx="276225" cy="27622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8" name="TextBox 27"/>
          <p:cNvSpPr txBox="1"/>
          <p:nvPr/>
        </p:nvSpPr>
        <p:spPr>
          <a:xfrm>
            <a:off x="736712" y="2230063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75748" y="2662357"/>
            <a:ext cx="5901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การอบอุ่นร่างกาย (</a:t>
            </a:r>
            <a:r>
              <a:rPr lang="en-US" sz="1800" dirty="0" err="1">
                <a:latin typeface="TH Sarabun New" pitchFamily="34" charset="-34"/>
                <a:cs typeface="TH Sarabun New" pitchFamily="34" charset="-34"/>
              </a:rPr>
              <a:t>WarmUp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ก่อนการออกกำลังกายหรือเล่นกีฬา</a:t>
            </a:r>
          </a:p>
        </p:txBody>
      </p:sp>
      <p:sp>
        <p:nvSpPr>
          <p:cNvPr id="3" name="Rectangle 2"/>
          <p:cNvSpPr/>
          <p:nvPr/>
        </p:nvSpPr>
        <p:spPr>
          <a:xfrm>
            <a:off x="1422681" y="3021056"/>
            <a:ext cx="2795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ยืดเหยียดกล้ามเนื้อ เอ็นข้อต่อ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26219" y="3354217"/>
            <a:ext cx="4623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ควรเคลื่อนไหวกล้ามเนื้อมัดสำคัญ และกล้ามเนื้อที่ใช้เฉพาะกีฬา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26219" y="3673207"/>
            <a:ext cx="5740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ทำให้อุณหภูมิในร่างกายสูงขึ้น ประมาณ  ๓๘.๕-๓๙  องศาเซลเซียส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29757" y="4006368"/>
            <a:ext cx="4623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หมั่นทบทวนทักษะการฝึกทุกครั้ง เพื่อให้เกิดความเคยชิน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5115" y="4365986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cs"/>
              <a:buAutoNum type="thaiNumPeriod" startAt="2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ปฏิบัติหรือเล่นกีฬาตามความสามารถ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58495" y="4725112"/>
            <a:ext cx="4826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cs"/>
              <a:buAutoNum type="thaiNumPeriod" startAt="3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ทำการผ่อนคลาย 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Cool down)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หลังออกกำลังกายหรือเล่นกีฬาทุกครั้ง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68471" y="5142608"/>
            <a:ext cx="4164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3B3B"/>
                </a:solidFill>
                <a:latin typeface="TH Sarabun New" pitchFamily="34" charset="-34"/>
                <a:cs typeface="TH Sarabun New" pitchFamily="34" charset="-34"/>
              </a:rPr>
              <a:t>งดออกกำลังกายก่อนหรือหลังรับประทานอาหาร</a:t>
            </a:r>
          </a:p>
        </p:txBody>
      </p:sp>
      <p:sp>
        <p:nvSpPr>
          <p:cNvPr id="35" name="Oval 34"/>
          <p:cNvSpPr/>
          <p:nvPr/>
        </p:nvSpPr>
        <p:spPr>
          <a:xfrm>
            <a:off x="780529" y="5223600"/>
            <a:ext cx="276225" cy="27622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TextBox 35"/>
          <p:cNvSpPr txBox="1"/>
          <p:nvPr/>
        </p:nvSpPr>
        <p:spPr>
          <a:xfrm>
            <a:off x="738984" y="5139359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2015" y="5556975"/>
            <a:ext cx="792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ควรงดหรือเว้นระยะประมาณ ๒-๓ ชั่วโมง เพราะการออกกำลังกายก่อนหรือหลังรับประทานอาหารจะทำให้จุกหรือได้รับอันตราย ในขณะที่ออกกำลังกายหรือภายหลังการออกกำลังกายได้</a:t>
            </a:r>
          </a:p>
        </p:txBody>
      </p:sp>
      <p:sp>
        <p:nvSpPr>
          <p:cNvPr id="2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3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68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 rot="21154095">
            <a:off x="3585576" y="5460991"/>
            <a:ext cx="1520042" cy="3918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1066199" y="656498"/>
            <a:ext cx="24529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3B3B"/>
                </a:solidFill>
                <a:latin typeface="TH Sarabun New" pitchFamily="34" charset="-34"/>
                <a:cs typeface="TH Sarabun New" pitchFamily="34" charset="-34"/>
              </a:rPr>
              <a:t>ประเมินศักยภาพของบุคคล</a:t>
            </a:r>
          </a:p>
        </p:txBody>
      </p:sp>
      <p:sp>
        <p:nvSpPr>
          <p:cNvPr id="27" name="Oval 26"/>
          <p:cNvSpPr/>
          <p:nvPr/>
        </p:nvSpPr>
        <p:spPr>
          <a:xfrm>
            <a:off x="778257" y="737490"/>
            <a:ext cx="276225" cy="27622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TextBox 27"/>
          <p:cNvSpPr txBox="1"/>
          <p:nvPr/>
        </p:nvSpPr>
        <p:spPr>
          <a:xfrm>
            <a:off x="764008" y="653249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85272" y="1085543"/>
            <a:ext cx="7353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ในการฝึกปฏิบัติไม่ควรมุ่งผลแพ้ชนะเป็นสิ่งสำคัญสูงสุดในการฝึกปฏิบัติ เพราะแต่ละบุคคลมีความสมบูรณ์แข็งแรงของร่างกายและสมรรถภาพทางร่างกายไม่เท่ากัน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68471" y="1822719"/>
            <a:ext cx="2225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3B3B"/>
                </a:solidFill>
                <a:latin typeface="TH Sarabun New" pitchFamily="34" charset="-34"/>
                <a:cs typeface="TH Sarabun New" pitchFamily="34" charset="-34"/>
              </a:rPr>
              <a:t>ระมัดระวังการใช้น้ำหนัก</a:t>
            </a:r>
          </a:p>
        </p:txBody>
      </p:sp>
      <p:sp>
        <p:nvSpPr>
          <p:cNvPr id="35" name="Oval 34"/>
          <p:cNvSpPr/>
          <p:nvPr/>
        </p:nvSpPr>
        <p:spPr>
          <a:xfrm>
            <a:off x="780529" y="1903711"/>
            <a:ext cx="276225" cy="27622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TextBox 35"/>
          <p:cNvSpPr txBox="1"/>
          <p:nvPr/>
        </p:nvSpPr>
        <p:spPr>
          <a:xfrm>
            <a:off x="758034" y="1809945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2015" y="2237086"/>
            <a:ext cx="7406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การใช้น้ำหนักช่วยในการฝึกจะต้องระมัดระวังผลเสียที่ตามมาด้วยเสมอ เพราะอาจเกิดอันตรายได้ถ้าไม่ได้รับการดูแลหรือไม่ระมัดระวังเท่าที่ควร ควรมีผู้รู้ ผู้มีประสบการณ์ ผู้เชี่ยวชาญคอยให้คำแนะนำชี้แนะขณะออกกำลังกาย</a:t>
            </a:r>
          </a:p>
        </p:txBody>
      </p:sp>
      <p:pic>
        <p:nvPicPr>
          <p:cNvPr id="5122" name="Picture 2" descr="C:\Users\TSM3-A_Taksaporn\Desktop\Black-blue-silhouettes-doing-different-workouts\78336-OFIHMM-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t="37258" r="21286" b="24344"/>
          <a:stretch/>
        </p:blipFill>
        <p:spPr bwMode="auto">
          <a:xfrm>
            <a:off x="2766948" y="4013860"/>
            <a:ext cx="2767199" cy="193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99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02769" y="1976135"/>
            <a:ext cx="6851434" cy="69603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ounded Rectangle 28"/>
          <p:cNvSpPr/>
          <p:nvPr/>
        </p:nvSpPr>
        <p:spPr>
          <a:xfrm>
            <a:off x="1202769" y="2803067"/>
            <a:ext cx="6851434" cy="69603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ounded Rectangle 30"/>
          <p:cNvSpPr/>
          <p:nvPr/>
        </p:nvSpPr>
        <p:spPr>
          <a:xfrm>
            <a:off x="1208056" y="3657245"/>
            <a:ext cx="6851434" cy="69603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ounded Rectangle 32"/>
          <p:cNvSpPr/>
          <p:nvPr/>
        </p:nvSpPr>
        <p:spPr>
          <a:xfrm>
            <a:off x="1200961" y="4526947"/>
            <a:ext cx="6851434" cy="69603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ight Arrow 20"/>
          <p:cNvSpPr/>
          <p:nvPr/>
        </p:nvSpPr>
        <p:spPr>
          <a:xfrm>
            <a:off x="1083837" y="2191325"/>
            <a:ext cx="237646" cy="265814"/>
          </a:xfrm>
          <a:prstGeom prst="rightArrow">
            <a:avLst/>
          </a:prstGeom>
          <a:solidFill>
            <a:srgbClr val="54D4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ight Arrow 33"/>
          <p:cNvSpPr/>
          <p:nvPr/>
        </p:nvSpPr>
        <p:spPr>
          <a:xfrm>
            <a:off x="1081281" y="3012966"/>
            <a:ext cx="237646" cy="265814"/>
          </a:xfrm>
          <a:prstGeom prst="rightArrow">
            <a:avLst/>
          </a:prstGeom>
          <a:solidFill>
            <a:srgbClr val="54D4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ight Arrow 34"/>
          <p:cNvSpPr/>
          <p:nvPr/>
        </p:nvSpPr>
        <p:spPr>
          <a:xfrm>
            <a:off x="1089232" y="3872356"/>
            <a:ext cx="237646" cy="265814"/>
          </a:xfrm>
          <a:prstGeom prst="rightArrow">
            <a:avLst/>
          </a:prstGeom>
          <a:solidFill>
            <a:srgbClr val="54D4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ight Arrow 35"/>
          <p:cNvSpPr/>
          <p:nvPr/>
        </p:nvSpPr>
        <p:spPr>
          <a:xfrm>
            <a:off x="1081281" y="4764601"/>
            <a:ext cx="237646" cy="265814"/>
          </a:xfrm>
          <a:prstGeom prst="rightArrow">
            <a:avLst/>
          </a:prstGeom>
          <a:solidFill>
            <a:srgbClr val="54D45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534391" y="951221"/>
            <a:ext cx="8609609" cy="43644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6" y="467620"/>
            <a:ext cx="52425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99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การวางแผนพัฒนาสมรรถภาพทางกายและทางกลไก</a:t>
            </a:r>
            <a:endParaRPr lang="th-TH" sz="2400" b="1" dirty="0">
              <a:solidFill>
                <a:srgbClr val="FF993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425"/>
            <a:ext cx="452846" cy="23851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552545" y="965303"/>
            <a:ext cx="495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ความสำคัญของการวางแผนพัฒนาสมรรถภาพ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6369" y="2025955"/>
            <a:ext cx="6677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เป็นการสำรวจค้นหาจุดเด่นและจุดด้อยของตนเองต่อการฝึกปฏิบัติทางด้านสมรรถภาพทางกายและทางกลไก พร้อมทั้งลงมือแก้ไขและพัฒนาในแนวทางที่ถูกต้องได้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81198" y="2857331"/>
            <a:ext cx="6677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เป็นการเตรียมการฝึกปฏิบัติอย่างมีระบบ ในการดำเนินงานให้เป็นไปตามแผนที่กำหนดไว้ เพื่อจะได้ประเมินความสามารถของตนเองให้เป็นไปตามเกณฑ์มาตรฐาน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83781" y="3704053"/>
            <a:ext cx="6677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เป็นการวิเคราะห์สถานการณ์การฝึกปฏิบัติสมรรถภาพทางกายและทางกลไกที่คาดการณ์ไว้ในอนาคต เพื่อให้สามารถตัดสินใจเลือกแนวทางในการปฏิบัติที่ดีที่สุดได้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83780" y="4574343"/>
            <a:ext cx="6677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เป็นการแก้ไขปัญหาในอดีต ปรับปรุงและยอมรับการเปลี่ยนแปลงในปัจจุบัน เพื่อเตรียมพร้อมในอนาคต      อันจะก่อให้เกิดสุขภาวะที่ดีต่อตนเอง ครอบครัว และสังคม</a:t>
            </a:r>
          </a:p>
        </p:txBody>
      </p: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4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08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391" y="541781"/>
            <a:ext cx="8609609" cy="43644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552545" y="555863"/>
            <a:ext cx="3064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กระบวนการพัฒนาสมรรถภาพ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6247" y="1303896"/>
            <a:ext cx="5496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แผนผังแสดงกระบวนการ </a:t>
            </a:r>
            <a:r>
              <a:rPr lang="en-US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PDCA </a:t>
            </a:r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เพื่อพัฒนาสมรรถภาพทางกายและทางกลไก</a:t>
            </a:r>
            <a:endParaRPr lang="th-TH" sz="2000" dirty="0">
              <a:solidFill>
                <a:srgbClr val="00B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t="16599" r="34029" b="8459"/>
          <a:stretch/>
        </p:blipFill>
        <p:spPr bwMode="auto">
          <a:xfrm>
            <a:off x="1667089" y="1718801"/>
            <a:ext cx="5599902" cy="47853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08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Rectangle 6165"/>
          <p:cNvSpPr/>
          <p:nvPr/>
        </p:nvSpPr>
        <p:spPr>
          <a:xfrm>
            <a:off x="0" y="6148552"/>
            <a:ext cx="9143999" cy="56151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154" name="Straight Connector 6153"/>
          <p:cNvCxnSpPr/>
          <p:nvPr/>
        </p:nvCxnSpPr>
        <p:spPr>
          <a:xfrm>
            <a:off x="5614902" y="3283695"/>
            <a:ext cx="2099407" cy="1759868"/>
          </a:xfrm>
          <a:prstGeom prst="line">
            <a:avLst/>
          </a:prstGeom>
          <a:ln>
            <a:solidFill>
              <a:srgbClr val="6AD9F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Straight Connector 6151"/>
          <p:cNvCxnSpPr/>
          <p:nvPr/>
        </p:nvCxnSpPr>
        <p:spPr>
          <a:xfrm flipV="1">
            <a:off x="3643397" y="3283695"/>
            <a:ext cx="1971505" cy="1768495"/>
          </a:xfrm>
          <a:prstGeom prst="line">
            <a:avLst/>
          </a:prstGeom>
          <a:ln>
            <a:solidFill>
              <a:srgbClr val="6AD9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Straight Connector 6149"/>
          <p:cNvCxnSpPr/>
          <p:nvPr/>
        </p:nvCxnSpPr>
        <p:spPr>
          <a:xfrm>
            <a:off x="1637390" y="3283695"/>
            <a:ext cx="2006007" cy="1768495"/>
          </a:xfrm>
          <a:prstGeom prst="line">
            <a:avLst/>
          </a:prstGeom>
          <a:ln>
            <a:solidFill>
              <a:srgbClr val="6AD9F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875089" y="631802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...</a:t>
            </a:r>
            <a:r>
              <a:rPr lang="th-TH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การวางแผน (</a:t>
            </a:r>
            <a:r>
              <a:rPr lang="en-US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Plan)</a:t>
            </a:r>
            <a:endParaRPr lang="th-TH" sz="2400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0709" y="736269"/>
            <a:ext cx="213756" cy="2137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047812" y="1021669"/>
            <a:ext cx="75222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เป็นจุดเริ่มต้นของงานหรือกิจกรรมใดก็ตาม เพื่อให้เกิดความสำเร็จและมีประสิทธิภาพอย่างสูงสุด ถ้าไม่มีการวางแผน      การออกกำลังกายก็จะเป็นไปอย่างไม่มีทิศทาง ไม่สามารถประเมินได้ว่าช่วยพัฒนาสมรรถภาพทางกายและทางกลไกของเราได้ดีมากน้อยเพียงใด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7811" y="2112820"/>
            <a:ext cx="6781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การวางแผนการออกกำลังกายเพื่อพัฒนาสมรรถภาพทางกายและทางกลไก </a:t>
            </a:r>
            <a:r>
              <a:rPr lang="th-TH" sz="2400" b="1" u="sng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มี ๔ ขั้นตอน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1725" y="3577207"/>
            <a:ext cx="1871330" cy="1148316"/>
          </a:xfrm>
          <a:prstGeom prst="roundRect">
            <a:avLst/>
          </a:prstGeom>
          <a:solidFill>
            <a:srgbClr val="DAF8FE"/>
          </a:solidFill>
          <a:ln>
            <a:solidFill>
              <a:srgbClr val="88E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ounded Rectangle 17"/>
          <p:cNvSpPr/>
          <p:nvPr/>
        </p:nvSpPr>
        <p:spPr>
          <a:xfrm>
            <a:off x="2707732" y="3577207"/>
            <a:ext cx="1871330" cy="1148316"/>
          </a:xfrm>
          <a:prstGeom prst="roundRect">
            <a:avLst/>
          </a:prstGeom>
          <a:solidFill>
            <a:srgbClr val="DAF8FE"/>
          </a:solidFill>
          <a:ln>
            <a:solidFill>
              <a:srgbClr val="88E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ounded Rectangle 18"/>
          <p:cNvSpPr/>
          <p:nvPr/>
        </p:nvSpPr>
        <p:spPr>
          <a:xfrm>
            <a:off x="4713741" y="3577207"/>
            <a:ext cx="1871330" cy="1148316"/>
          </a:xfrm>
          <a:prstGeom prst="roundRect">
            <a:avLst/>
          </a:prstGeom>
          <a:solidFill>
            <a:srgbClr val="DAF8FE"/>
          </a:solidFill>
          <a:ln>
            <a:solidFill>
              <a:srgbClr val="88E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ounded Rectangle 19"/>
          <p:cNvSpPr/>
          <p:nvPr/>
        </p:nvSpPr>
        <p:spPr>
          <a:xfrm>
            <a:off x="6712663" y="3577207"/>
            <a:ext cx="1871330" cy="1148316"/>
          </a:xfrm>
          <a:prstGeom prst="roundRect">
            <a:avLst/>
          </a:prstGeom>
          <a:solidFill>
            <a:srgbClr val="DAF8FE"/>
          </a:solidFill>
          <a:ln>
            <a:solidFill>
              <a:srgbClr val="88E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1455403" y="3104948"/>
            <a:ext cx="340242" cy="340242"/>
          </a:xfrm>
          <a:prstGeom prst="ellipse">
            <a:avLst/>
          </a:prstGeom>
          <a:solidFill>
            <a:srgbClr val="6AD9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>
            <a:off x="3492226" y="4873442"/>
            <a:ext cx="340242" cy="340242"/>
          </a:xfrm>
          <a:prstGeom prst="ellipse">
            <a:avLst/>
          </a:prstGeom>
          <a:solidFill>
            <a:srgbClr val="6AD9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5444781" y="3113574"/>
            <a:ext cx="340242" cy="340242"/>
          </a:xfrm>
          <a:prstGeom prst="ellipse">
            <a:avLst/>
          </a:prstGeom>
          <a:solidFill>
            <a:srgbClr val="6AD9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7544188" y="4882069"/>
            <a:ext cx="340242" cy="340242"/>
          </a:xfrm>
          <a:prstGeom prst="ellipse">
            <a:avLst/>
          </a:prstGeom>
          <a:solidFill>
            <a:srgbClr val="6AD9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800326" y="3992427"/>
            <a:ext cx="1646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ขั้นการศึกษาเบื้องต้น</a:t>
            </a:r>
            <a:endParaRPr lang="th-TH" sz="2000" dirty="0">
              <a:solidFill>
                <a:schemeClr val="accent5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24574" y="3993758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ขั้นการเตรียมงาน</a:t>
            </a:r>
            <a:endParaRPr lang="th-TH" sz="2000" dirty="0">
              <a:solidFill>
                <a:schemeClr val="accent5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0067" y="3993758"/>
            <a:ext cx="1417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ขั้นการดำเนินงาน</a:t>
            </a:r>
            <a:endParaRPr lang="th-TH" sz="2000" dirty="0">
              <a:solidFill>
                <a:schemeClr val="accent5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23643" y="3991065"/>
            <a:ext cx="1438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accent5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ขั้นการประเมินผล</a:t>
            </a:r>
            <a:endParaRPr lang="th-TH" sz="2000" dirty="0">
              <a:solidFill>
                <a:schemeClr val="accent5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6162" name="Straight Connector 6161"/>
          <p:cNvCxnSpPr/>
          <p:nvPr/>
        </p:nvCxnSpPr>
        <p:spPr>
          <a:xfrm flipV="1">
            <a:off x="7714309" y="4725523"/>
            <a:ext cx="229044" cy="318040"/>
          </a:xfrm>
          <a:prstGeom prst="line">
            <a:avLst/>
          </a:prstGeom>
          <a:ln>
            <a:solidFill>
              <a:srgbClr val="6AD9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4" name="Straight Connector 6163"/>
          <p:cNvCxnSpPr/>
          <p:nvPr/>
        </p:nvCxnSpPr>
        <p:spPr>
          <a:xfrm flipH="1">
            <a:off x="1327868" y="3275069"/>
            <a:ext cx="295760" cy="302138"/>
          </a:xfrm>
          <a:prstGeom prst="line">
            <a:avLst/>
          </a:prstGeom>
          <a:ln>
            <a:solidFill>
              <a:srgbClr val="6AD9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5" name="TextBox 6164"/>
          <p:cNvSpPr txBox="1"/>
          <p:nvPr/>
        </p:nvSpPr>
        <p:spPr>
          <a:xfrm>
            <a:off x="1463354" y="3037312"/>
            <a:ext cx="3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508128" y="4808352"/>
            <a:ext cx="3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456876" y="3048835"/>
            <a:ext cx="3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51024" y="4817785"/>
            <a:ext cx="3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66100" y="603302"/>
            <a:ext cx="3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3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4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9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6148552"/>
            <a:ext cx="9143999" cy="56151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875089" y="631802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...</a:t>
            </a:r>
            <a:r>
              <a:rPr lang="th-TH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การปฏิบัติตามแผน (</a:t>
            </a:r>
            <a:r>
              <a:rPr lang="en-US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Do)</a:t>
            </a:r>
            <a:endParaRPr lang="th-TH" sz="2400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0709" y="736269"/>
            <a:ext cx="213756" cy="2137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047812" y="1212169"/>
            <a:ext cx="2705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ขั้นตอนการปฏิบัติตามแผน มีดังนี้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2412" y="606937"/>
            <a:ext cx="3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621804"/>
            <a:ext cx="4905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การลงมือในการฝึกปฏิบัติตามทางเลือกที่กำหนดไว้ในขั้นตอนการวางแผน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6325" y="1996226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cs"/>
              <a:buAutoNum type="thaiNumPeriod" startAt="2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ทักษะของผู้ฝึกปฏิบัติ</a:t>
            </a:r>
          </a:p>
        </p:txBody>
      </p:sp>
      <p:sp>
        <p:nvSpPr>
          <p:cNvPr id="8" name="Rectangle 7"/>
          <p:cNvSpPr/>
          <p:nvPr/>
        </p:nvSpPr>
        <p:spPr>
          <a:xfrm>
            <a:off x="1419224" y="2346508"/>
            <a:ext cx="6200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มีการเตรียมความพร้อมของตนเองเสมอในการแต่งกาย อุปกรณ์ที่ใช้ และสถานที่ฝึก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19225" y="2679883"/>
            <a:ext cx="3495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มีความรู้ สามารถปฏิบัติได้อย่างถูกต้องปลอดภัย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19223" y="3032308"/>
            <a:ext cx="7372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มีระเบียบวินัย และมีความรับผิดชอบต่อคำมั่นสัญญาของตนเอง ตลอดจนสร้างแรงจูงใจต่อตนเองเสมอตลอดการฝึก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6324" y="3419297"/>
            <a:ext cx="7715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3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การตรวจสอบระหว่างการฝึกปฏิบัติว่าดำเนินการไปในทิศทางที่ตั้งไว้ หรือมีปัญหาอุปสรรคที่ต้องแก้ไข โดยอาจปรับเปลี่ยนรูปแบบ วิธีการ เพื่อให้การฝึกสามารถดำเนินการต่อไปได้จนสำเร็จ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76324" y="4057472"/>
            <a:ext cx="7715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4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การสื่อสาร พูดคุย สอบถาม จากผู้ฝึก ผู้เชี่ยวชาญ ผู้รู้ ถึงปัญหาและอุปสรรคการฝึกของตนเอง เพื่อป้องกันมิให้ท้อถอย เบื่อหน่ายเลิกฝึกก่อนครบกำหนดตามแผน</a:t>
            </a:r>
          </a:p>
        </p:txBody>
      </p:sp>
      <p:sp>
        <p:nvSpPr>
          <p:cNvPr id="2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1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60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5089" y="577210"/>
            <a:ext cx="3082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...</a:t>
            </a:r>
            <a:r>
              <a:rPr lang="th-TH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การตรวจสอบคุณภาพ (</a:t>
            </a:r>
            <a:r>
              <a:rPr lang="en-US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Check)</a:t>
            </a:r>
            <a:endParaRPr lang="th-TH" sz="2400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0709" y="681677"/>
            <a:ext cx="213756" cy="2137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TextBox 30"/>
          <p:cNvSpPr txBox="1"/>
          <p:nvPr/>
        </p:nvSpPr>
        <p:spPr>
          <a:xfrm>
            <a:off x="663786" y="543719"/>
            <a:ext cx="3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049" y="1733462"/>
            <a:ext cx="752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การตรวจสอบจากเป้าหมายหรือวัตถุประสงค์ที่กำหนดไว้ เป็นการตรวจสอบแผนการดำเนินงานว่า ตรงกับเป้าหมายที่กำหนดไว้หรือไม่ เพื่อให้การวางแผนการฝึกปฏิบัติในครั้งต่อไปเป็นไปตามเป้าหมาย และเกิดประสิทธิภาพมากที่สุด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3195" y="992578"/>
            <a:ext cx="7636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เป็นแนวทางในการตรวจสอบ เพื่อเป็นการประเมินความสามารถต่อทักษะการปฏิบัติ ซึ่งขั้นตอนการตรวจสอบคุณภาพที่ได้ผลเที่ยงตรงเชื่อถือได้จะ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ประกอบด้วย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3049" y="2333537"/>
            <a:ext cx="7520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2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เครื่องมือเชื่อถือได้ โดยเครื่องมือที่ใช้วัดในการตรวจสอบคุณภาพเพื่อประเมินผลในการฝึกปฏิบัติ ได้แก่ 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แบบทดสอบสมรรถภาพทางกายและแบบทดสอบสมรรถภาพทางกลไก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ซึ่งแบบทดสอบทั้ง ๒ แบบนี้สามารถนำไปปฏิบัติได้ง่าย   มีการนำไปใช้กันอย่างแพร่หลายในหลายประเทศ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049" y="3257462"/>
            <a:ext cx="7748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3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มีเกณฑ์ตรวจสอบคุณภาพที่ชัดเจน ซึ่งการตรวจสอบคุณภาพที่ดี ควรมีเกณฑ์การตรวจสอบที่ชัดเจนในการฝึกปฏิบัติ ดังนี้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81125" y="3622258"/>
            <a:ext cx="7105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เกณฑ์การตรวจสอบคุณภาพจากแผน ควรมีการกำหนดเกณฑ์การประเมินไว้อย่างชัดเจน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71599" y="3989515"/>
            <a:ext cx="7182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เกณฑ์การตรวจสอบคุณภาพจากเครื่องมือ โดยเครื่องมือที่ใช้ในการตรวจสอบคุณภาพที่เป็นแบบทดสอบ ต้องมีการกำหนดเกณฑ์มาตรฐานสำหรับตรวจสอบคุณภาพการฝึกปฏิบัติไว้อย่างชัดเจน รวมทั้งต้องสามารถเปรียบเทียบและประเมินตนเองได้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1769" y="4918238"/>
            <a:ext cx="76077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4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การกำหนดเวลาตรวจที่แน่นอนในการตรวจสอบที่ให้ได้ผลที่เชื่อถือได้ ควรมีการกำหนดเวลาตรวจประเมินการทดสอบ   ที่แน่นอน ชัดเจน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52245" y="5579895"/>
            <a:ext cx="7617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5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ในการประเมินแบบทดสอบ ควรมีผู้เชี่ยวชาญเป็นผู้ทำการประเมินผล เพื่อเป็นการยืนยันว่า ผลการฝึกปฏิบัตินั้นได้ผลจริง</a:t>
            </a:r>
          </a:p>
        </p:txBody>
      </p: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4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988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960960"/>
            <a:ext cx="9144000" cy="1166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Rectangle 1"/>
          <p:cNvSpPr/>
          <p:nvPr/>
        </p:nvSpPr>
        <p:spPr>
          <a:xfrm>
            <a:off x="875089" y="577210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...</a:t>
            </a:r>
            <a:r>
              <a:rPr lang="th-TH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การปรับปรุงแก้ไข (</a:t>
            </a:r>
            <a:r>
              <a:rPr lang="en-US" sz="24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Act)</a:t>
            </a:r>
            <a:endParaRPr lang="th-TH" sz="2400" dirty="0">
              <a:solidFill>
                <a:srgbClr val="0066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0709" y="681677"/>
            <a:ext cx="213756" cy="213756"/>
          </a:xfrm>
          <a:prstGeom prst="round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TextBox 30"/>
          <p:cNvSpPr txBox="1"/>
          <p:nvPr/>
        </p:nvSpPr>
        <p:spPr>
          <a:xfrm>
            <a:off x="663786" y="569597"/>
            <a:ext cx="309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1770" y="1002103"/>
            <a:ext cx="7501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เป็นกระบวนการขั้นสุดท้ายในกระบวนการพัฒนาสมรรถภาพทางกายและทางกลไก เพื่อปรับปรุงแก้ไขข้อผิดพลาดที่อาจเกิดขึ้นในทุกกระบวนการ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2678" y="1865139"/>
            <a:ext cx="5324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     การปรับปรุงแก้ไข ควรมีการพิจารณาถึงองค์ประกอบต่างๆ เพิ่มเติม ดังนี้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164566" y="1921296"/>
            <a:ext cx="198407" cy="215660"/>
          </a:xfrm>
          <a:prstGeom prst="rightArrow">
            <a:avLst/>
          </a:prstGeom>
          <a:solidFill>
            <a:srgbClr val="00B050"/>
          </a:solidFill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068928" y="2301560"/>
            <a:ext cx="4406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การมองหาทางเลือกใหม่ถ้าการฝึกปฏิบัติไม่ประสบความสำเร็จ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8927" y="2699608"/>
            <a:ext cx="7520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2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สร้างแรงจูงใจต่อตนเอง เมื่อการฝึกปฏิบัติในครั้งแรกไม่ประสบผลสำเร็จ ควรสร้างแรงจูงใจให้กับตนเอง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4685" y="3108897"/>
            <a:ext cx="7520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3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ปรับเปลี่ยนเป้าหมายหรือจุดมุ่งหมายที่วางไว้ ให้เหมาะสมกับระดับความสามารถของเรา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82450" y="3535707"/>
            <a:ext cx="7716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4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การขอคำแนะนำ ในการปรับปรุงแก้ไขข้อผิดพลาดต่างๆ บางครั้งต้องได้รับคำแนะนำจากผู้รู้ ผู้เชี่ยวชาญ ที่มีประสบการณ์มาคอยช่วยเหลือชี้แนะ เพื่อให้การปรับปรุงแก้ไขเป็นไปอย่างถูกต้องและเหมาะสม</a:t>
            </a:r>
          </a:p>
        </p:txBody>
      </p:sp>
      <p:sp>
        <p:nvSpPr>
          <p:cNvPr id="13" name="Oval 12"/>
          <p:cNvSpPr/>
          <p:nvPr/>
        </p:nvSpPr>
        <p:spPr>
          <a:xfrm>
            <a:off x="380491" y="4685801"/>
            <a:ext cx="1678675" cy="167867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Picture 3" descr="C:\Users\TSM3-A_Taksaporn\Desktop\User-experience-with-laptop\44839-O4FYT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0" y="4964073"/>
            <a:ext cx="1401215" cy="10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913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6674" y="6330678"/>
            <a:ext cx="7278573" cy="291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711137" y="4978441"/>
            <a:ext cx="7856538" cy="637041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711137" y="4399865"/>
            <a:ext cx="7856538" cy="57599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711137" y="2797956"/>
            <a:ext cx="7856538" cy="57599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582611" y="574678"/>
            <a:ext cx="6837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ตัวอย่าง</a:t>
            </a:r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การพัฒนาสมรรถภาพทางกายและทางกลไกโดยใช้กระบวนการ </a:t>
            </a:r>
            <a:r>
              <a:rPr lang="en-US" sz="2400" dirty="0">
                <a:latin typeface="TH Sarabun New" pitchFamily="34" charset="-34"/>
                <a:cs typeface="TH Sarabun New" pitchFamily="34" charset="-34"/>
              </a:rPr>
              <a:t>PDCA</a:t>
            </a:r>
            <a:endParaRPr lang="th-TH" sz="2400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78761" y="979193"/>
            <a:ext cx="75683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9317" y="1171651"/>
            <a:ext cx="83289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อาร์ท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รู้สึกว่าตนเองเริ่มมีน้ำหนักเพิ่มมากขึ้น จึงต้องการออกกำลังกายด้วยการวิ่งเพื่อลดน้ำหนัก ซึ่ง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อาร์ท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ควรออกกำลังกายโดยมีการวางแผนและขั้นตอนการออกกำลังกายนั้นเพื่อให้บรรลุวัตถุประสงค์ ตามที่</a:t>
            </a:r>
            <a:r>
              <a:rPr lang="th-TH" sz="2000" dirty="0" err="1">
                <a:latin typeface="TH Sarabun New" pitchFamily="34" charset="-34"/>
                <a:cs typeface="TH Sarabun New" pitchFamily="34" charset="-34"/>
              </a:rPr>
              <a:t>อาร์ท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ตั้งใจไว้ โดยใช้กระบวนการ </a:t>
            </a:r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PDCA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ดังนี้</a:t>
            </a:r>
          </a:p>
        </p:txBody>
      </p:sp>
      <p:sp>
        <p:nvSpPr>
          <p:cNvPr id="23" name="Round Same Side Corner Rectangle 22"/>
          <p:cNvSpPr/>
          <p:nvPr/>
        </p:nvSpPr>
        <p:spPr>
          <a:xfrm>
            <a:off x="711137" y="2339712"/>
            <a:ext cx="3928269" cy="446568"/>
          </a:xfrm>
          <a:prstGeom prst="round2SameRect">
            <a:avLst/>
          </a:prstGeom>
          <a:solidFill>
            <a:srgbClr val="88E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814143" y="2387111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การวางแผน (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Plan)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428" y="2912256"/>
            <a:ext cx="269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 กำหนดเป้าหมายเพื่อการลดน้ำหนัก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1137" y="3380625"/>
            <a:ext cx="7856538" cy="1015482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773700" y="3449452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 วิเคราะห์ข้อดี-ข้อเสีย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24419" y="3767028"/>
                <a:ext cx="594359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600" b="1" dirty="0">
                    <a:latin typeface="TH Sarabun New" pitchFamily="34" charset="-34"/>
                    <a:cs typeface="TH Sarabun New" pitchFamily="34" charset="-34"/>
                  </a:rPr>
                  <a:t>ข้อดี     </a:t>
                </a:r>
                <a14:m>
                  <m:oMath xmlns:m="http://schemas.openxmlformats.org/officeDocument/2006/math">
                    <m:r>
                      <a:rPr lang="th-TH" sz="1600" b="1" i="1" smtClean="0">
                        <a:latin typeface="Cambria Math"/>
                        <a:ea typeface="Cambria Math"/>
                        <a:cs typeface="TH Sarabun New" pitchFamily="34" charset="-34"/>
                      </a:rPr>
                      <m:t>       </m:t>
                    </m:r>
                  </m:oMath>
                </a14:m>
                <a:r>
                  <a:rPr lang="th-TH" sz="1600" dirty="0">
                    <a:latin typeface="TH Sarabun New" pitchFamily="34" charset="-34"/>
                    <a:cs typeface="TH Sarabun New" pitchFamily="34" charset="-34"/>
                  </a:rPr>
                  <a:t>เป็นวิธีการออกกำลังกายที่ง่ายที่สุดไม่ต้องใช้อุปกรณ์ และช่วยเผาผลาญไขมันได้เร็ว</a:t>
                </a:r>
              </a:p>
              <a:p>
                <a:r>
                  <a:rPr lang="th-TH" sz="1600" b="1" dirty="0">
                    <a:latin typeface="TH Sarabun New" pitchFamily="34" charset="-34"/>
                    <a:cs typeface="TH Sarabun New" pitchFamily="34" charset="-34"/>
                  </a:rPr>
                  <a:t>ข้อเสีย         </a:t>
                </a:r>
                <a:r>
                  <a:rPr lang="th-TH" sz="1600" dirty="0">
                    <a:latin typeface="TH Sarabun New" pitchFamily="34" charset="-34"/>
                    <a:cs typeface="TH Sarabun New" pitchFamily="34" charset="-34"/>
                  </a:rPr>
                  <a:t>มีอาการปวดกล้ามเนื้อและปวดข้อบ่อย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19" y="3767028"/>
                <a:ext cx="594359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513" t="-1042" b="-1250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774264" y="4517109"/>
            <a:ext cx="7832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 ศึกษารูปแบบของการวิ่ง รวมทั้งกฎกติกา และทักษะที่ใช้ ตลอดจนการเตรียมการป้องกันความเสี่ยงและอันตรายที่อาจเกิดขึ้น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1013" y="4995030"/>
            <a:ext cx="7788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๔.  ทำตารางในการวิ่ง เพื่อจะได้วิ่งตามวันเวลาที่กำหนด และกำหนดสถานที่ในการวิ่ง โดยเลือกสถานที่ที่สะดวกต่อการเดินทาง  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พร้อมทั้งทำตารางประเมิน เพื่อใช้ในการประเมิน</a:t>
            </a:r>
          </a:p>
        </p:txBody>
      </p:sp>
      <p:pic>
        <p:nvPicPr>
          <p:cNvPr id="19" name="Picture 4" descr="C:\Users\TSM3-A_Taksaporn\Desktop\Healthy-sport-characters\53509-O7H2M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6" t="40675"/>
          <a:stretch/>
        </p:blipFill>
        <p:spPr bwMode="auto">
          <a:xfrm>
            <a:off x="1402587" y="5710485"/>
            <a:ext cx="688174" cy="9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129517" y="6178278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41774" y="6330678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69179" y="6255816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04555" y="979193"/>
            <a:ext cx="56691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8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2" descr="K:\TSM 3-A\Logo Aksorn\Aksorn Charoen Tat_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75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>
            <a:off x="5770605" y="1468292"/>
            <a:ext cx="3373397" cy="45719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 w="19050">
            <a:solidFill>
              <a:srgbClr val="604A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11760" y="856758"/>
            <a:ext cx="6388195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สมรรถภาพทางกาย</a:t>
            </a:r>
            <a:br>
              <a:rPr lang="th-TH" sz="4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และทางกลไก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435932"/>
            <a:ext cx="9144000" cy="369332"/>
          </a:xfrm>
          <a:prstGeom prst="rect">
            <a:avLst/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466710"/>
            <a:ext cx="7714736" cy="914618"/>
            <a:chOff x="601680" y="5687622"/>
            <a:chExt cx="4978432" cy="914618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687622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23358" y="6263686"/>
              <a:ext cx="49567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วางแผนและปฏิบัติตามแผน การพัฒนาสมรรถภาพทางกายและสมรรถภาพทางกลไกได้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604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๖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9414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11137" y="1341578"/>
            <a:ext cx="7856538" cy="57599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711137" y="883334"/>
            <a:ext cx="3928269" cy="446568"/>
          </a:xfrm>
          <a:prstGeom prst="round2SameRect">
            <a:avLst/>
          </a:prstGeom>
          <a:solidFill>
            <a:srgbClr val="88E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814143" y="930733"/>
            <a:ext cx="1919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การปฏิบัติตามแผน (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Do)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428" y="1455878"/>
            <a:ext cx="3437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 เตรียมการวิ่งตามวันเวลาที่กำหนด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1137" y="1934480"/>
            <a:ext cx="7856538" cy="57599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742428" y="2048780"/>
            <a:ext cx="17188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 เตรียมชุดที่จะใส่วิ่ง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1137" y="2518180"/>
            <a:ext cx="7856538" cy="57599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748186" y="2632480"/>
            <a:ext cx="2495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 เดินทางไปยังสถานที่ที่กำหนดไว้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1137" y="3110506"/>
            <a:ext cx="7856538" cy="57599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750561" y="3224806"/>
            <a:ext cx="3183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๔.  ปฏิบัติการวิ่งตามที่กำหนดไว้อย่างเคร่งครัด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1137" y="3694206"/>
            <a:ext cx="7856538" cy="57599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ectangle 37"/>
          <p:cNvSpPr/>
          <p:nvPr/>
        </p:nvSpPr>
        <p:spPr>
          <a:xfrm>
            <a:off x="756319" y="3808506"/>
            <a:ext cx="5713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๕.  ระหว่างที่วิ่งเกิดอุปสรรค คือ ฝนตก จึงเปลี่ยนสถานที่ โดยเข้าไปวิ่งในที่ร่มแทน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11137" y="4277906"/>
            <a:ext cx="7856538" cy="57599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ectangle 39"/>
          <p:cNvSpPr/>
          <p:nvPr/>
        </p:nvSpPr>
        <p:spPr>
          <a:xfrm>
            <a:off x="762076" y="4392206"/>
            <a:ext cx="6440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๖.  พูดคุยกับอาจารย์ที่เชี่ยวชาญทางด้านการวิ่งเพื่อขอคำแนะนำในการวิ่งให้ได้ผลเพื่อการลดน้ำหนัก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46674" y="6330678"/>
            <a:ext cx="7278573" cy="291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7" name="Picture 4" descr="C:\Users\TSM3-A_Taksaporn\Desktop\Healthy-sport-characters\53509-O7H2M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6" t="40675"/>
          <a:stretch/>
        </p:blipFill>
        <p:spPr bwMode="auto">
          <a:xfrm>
            <a:off x="3207587" y="5639235"/>
            <a:ext cx="688174" cy="9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2934517" y="6107028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46774" y="6259428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74179" y="6184566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46674" y="6646071"/>
            <a:ext cx="90835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4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57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11137" y="1400953"/>
            <a:ext cx="7856538" cy="76035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711137" y="942709"/>
            <a:ext cx="3928269" cy="446568"/>
          </a:xfrm>
          <a:prstGeom prst="round2SameRect">
            <a:avLst/>
          </a:prstGeom>
          <a:solidFill>
            <a:srgbClr val="88E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814143" y="990108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การตรวจสอบคุณภาพ (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Check)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427" y="1479628"/>
            <a:ext cx="795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 ตรวจสอบว่าในระยะเวลาที่ผ่านมา สามารถวิ่งได้ตามวัตถุประสงค์ที่กำหนดไว้ โดยตรวจสอบจากเครื่องชั่งน้ำหนักพบว่าน้ำหนัก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ลดลงไป ๑ กิโลกรัม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1137" y="2165799"/>
            <a:ext cx="7856538" cy="76035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748185" y="2244474"/>
            <a:ext cx="795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 ตรวจสอบความสม่ำเสมอของการวิ่งตามตารางประเมินที่ได้ทำไว้ ซึ่งบางครั้งอาจไม่เป็นไปตามการประเมิน เนื่องจากเรื่อง      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ของเวลา และสภาพอากาศไม่เอื้ออำนวย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1137" y="2939271"/>
            <a:ext cx="7856538" cy="76035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28"/>
          <p:cNvSpPr/>
          <p:nvPr/>
        </p:nvSpPr>
        <p:spPr>
          <a:xfrm>
            <a:off x="745317" y="3147336"/>
            <a:ext cx="5664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 ประเมินจากสายตาของบุคคลรอบข้าง มองว่ารูปร่างผอมลง กล้ามเนื้อกระชับมากขึ้น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6674" y="6330678"/>
            <a:ext cx="7278573" cy="291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4" descr="C:\Users\TSM3-A_Taksaporn\Desktop\Healthy-sport-characters\53509-O7H2M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6" t="40675"/>
          <a:stretch/>
        </p:blipFill>
        <p:spPr bwMode="auto">
          <a:xfrm>
            <a:off x="4810712" y="5639235"/>
            <a:ext cx="688174" cy="9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4537642" y="6107028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49899" y="6259428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7304" y="6184566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46674" y="6646071"/>
            <a:ext cx="90835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219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11137" y="1420408"/>
            <a:ext cx="7856538" cy="76035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711137" y="962164"/>
            <a:ext cx="3928269" cy="446568"/>
          </a:xfrm>
          <a:prstGeom prst="round2SameRect">
            <a:avLst/>
          </a:prstGeom>
          <a:solidFill>
            <a:srgbClr val="88E6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814143" y="1009563"/>
            <a:ext cx="1875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การปรับปรุงแก้ไข (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Act)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427" y="1645725"/>
            <a:ext cx="4382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๑.  จากการประเมินพบว่ามีจุดที่ต้องปรับปรุงแก้ไขในเรื่องของเวลา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6895" y="2185254"/>
            <a:ext cx="7856538" cy="76035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748185" y="2263929"/>
            <a:ext cx="7950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๒.  เปลี่ยนการออกกำลังกายจากการวิ่งมาเป็นการเต้นแอโร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บิก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ที่บ้านเพื่อประหยัดระยะเวลาในการเดินทาง และเพื่อแก้ปัญหา  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เรื่องของสภาพอากาศ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14027" y="2960733"/>
            <a:ext cx="7856538" cy="760354"/>
          </a:xfrm>
          <a:prstGeom prst="rect">
            <a:avLst/>
          </a:prstGeom>
          <a:solidFill>
            <a:srgbClr val="DA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28"/>
          <p:cNvSpPr/>
          <p:nvPr/>
        </p:nvSpPr>
        <p:spPr>
          <a:xfrm>
            <a:off x="745317" y="3039408"/>
            <a:ext cx="7622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๓.  บรรลุวัตถุประสงค์ตามที่ได้กำหนดไว้ แต่ควรออกกำลังกายตามเดิมเพื่อให้กล้ามเนื้อกระชับ และเพื่อความแข็งแรงของ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ร่างกาย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46674" y="6330678"/>
            <a:ext cx="7278573" cy="291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4" descr="C:\Users\TSM3-A_Taksaporn\Desktop\Healthy-sport-characters\53509-O7H2M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6" t="40675"/>
          <a:stretch/>
        </p:blipFill>
        <p:spPr bwMode="auto">
          <a:xfrm>
            <a:off x="6877285" y="5639235"/>
            <a:ext cx="688174" cy="9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6604215" y="6107028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16472" y="6259428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43877" y="6184566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46674" y="6646071"/>
            <a:ext cx="908357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03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SM3-A_Taksaporn\Desktop\Hand-drawn-gymnast-man-background\57415-O96FR2-4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981" y="5580132"/>
            <a:ext cx="1614115" cy="11651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4391" y="951221"/>
            <a:ext cx="8609609" cy="43644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7" y="467620"/>
            <a:ext cx="4570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สมรรถภาพทางกายและสมรรถภาพทางกลไก</a:t>
            </a:r>
            <a:endParaRPr lang="th-TH" sz="2400" b="1" dirty="0">
              <a:solidFill>
                <a:schemeClr val="accent2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425"/>
            <a:ext cx="452846" cy="23851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552546" y="965303"/>
            <a:ext cx="1965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สมรรถภาพทางกาย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633" y="1610541"/>
                <a:ext cx="36423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sz="2400" b="1" i="1" smtClean="0">
                        <a:solidFill>
                          <a:srgbClr val="FA7D00"/>
                        </a:solidFill>
                        <a:latin typeface="Cambria Math"/>
                        <a:ea typeface="Cambria Math"/>
                        <a:cs typeface="TH Sarabun New" pitchFamily="34" charset="-34"/>
                      </a:rPr>
                      <m:t>≫ </m:t>
                    </m:r>
                  </m:oMath>
                </a14:m>
                <a:r>
                  <a:rPr lang="th-TH" sz="2400" b="1" dirty="0">
                    <a:solidFill>
                      <a:srgbClr val="FA7D00"/>
                    </a:solidFill>
                    <a:latin typeface="TH Sarabun New" pitchFamily="34" charset="-34"/>
                    <a:cs typeface="TH Sarabun New" pitchFamily="34" charset="-34"/>
                  </a:rPr>
                  <a:t>องค์ประกอบของสมรรถภาพทางกาย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3" y="1610541"/>
                <a:ext cx="364234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35" t="-6579" r="-168" b="-3289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1280" y="2142642"/>
            <a:ext cx="4286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/>
            </a:pP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องค์ประกอบของร่างกาย (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Body composition)</a:t>
            </a:r>
            <a:endParaRPr lang="th-TH" sz="1800" b="1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2517" y="2447234"/>
            <a:ext cx="7859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ยึดเกณฑ์การพิจารณาจากสัดส่วนปริมาณของไขมันในร่างกายกับมวลร่างกายที่ปราศจากไขมัน โดยยึดหลักการที่ว่า หากเปอร์เซ็นต์ไขมันในร่างกายมีระดับต่ำ จะเป็นตัวชี้วัดว่าองค์ประกอบของร่างกายมีส่วนจะส่งเสริมความมีสมรรถภาพทางกายที่ดี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1280" y="3295989"/>
            <a:ext cx="7534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2"/>
            </a:pP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ความอดทนของระบบหายใจและระบบไหลเวียนโลหิต (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Cardiorespiratary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 Endurance)</a:t>
            </a:r>
            <a:endParaRPr lang="th-TH" sz="1800" b="1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2517" y="3600581"/>
            <a:ext cx="78592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ความสามารถในการทำงานของระบบหายใจและระบบไหลเวียนโลหิต ซึ่งประกอบด้วยหัวใจ ปอด และเส้นเลือด ส่งผลให้สามารถ ที่จะทำงานหรือออกกำลังกายโดยอดทนต่อการปฏิบัติกิจกรรมหนักๆ ได้นานขึ้น และเมื่อร่างกายเลิกทำงานหรือออกกำลังกายแล้ว ระบบไหลเวียนโลหิตและระบบหายใจก็จะสามารถกลับคืนสู่สภาพปกติได้ในเวลารวดเร็ว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5452" y="4760519"/>
            <a:ext cx="3292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3"/>
            </a:pP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ความอ่อนตัวหรือความยืดหยุ่น (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Flexibility)</a:t>
            </a:r>
            <a:endParaRPr lang="th-TH" sz="1800" b="1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6688" y="5065111"/>
            <a:ext cx="7859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ศักยภาพหรือความสามารถพื้นฐานของข้อต่อที่เคลื่อนไหวได้ตลอดระยะเวลาของการเคลื่อนที่ตามปกติ โดยขึ้นอยู่กับลักษณะของกล้ามเนื้อและเอ็นรอบๆ ข้อต่อนั้น มากกว่าโครงสร้างของกระดูกข้อต่อเอง</a:t>
            </a:r>
          </a:p>
        </p:txBody>
      </p:sp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0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K:\TSM 3-A\Logo Aksorn\Aksorn Charoen Tat_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78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633" y="607669"/>
                <a:ext cx="41088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h-TH" sz="2400" b="1" i="1" smtClean="0">
                        <a:solidFill>
                          <a:srgbClr val="FA7D00"/>
                        </a:solidFill>
                        <a:latin typeface="Cambria Math"/>
                        <a:ea typeface="Cambria Math"/>
                        <a:cs typeface="TH Sarabun New" pitchFamily="34" charset="-34"/>
                      </a:rPr>
                      <m:t>≫ </m:t>
                    </m:r>
                  </m:oMath>
                </a14:m>
                <a:r>
                  <a:rPr lang="th-TH" sz="2400" b="1" dirty="0">
                    <a:solidFill>
                      <a:srgbClr val="FA7D00"/>
                    </a:solidFill>
                    <a:latin typeface="TH Sarabun New" pitchFamily="34" charset="-34"/>
                    <a:cs typeface="TH Sarabun New" pitchFamily="34" charset="-34"/>
                  </a:rPr>
                  <a:t>องค์ประกอบของสมรรถภาพทางกาย (ต่อ)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33" y="607669"/>
                <a:ext cx="410881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97" t="-6667" b="-3466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531280" y="1222836"/>
            <a:ext cx="4286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4"/>
            </a:pP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ความอดทนของกล้ามเนื้อ (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Muscular endurance)</a:t>
            </a:r>
            <a:endParaRPr lang="th-TH" sz="1800" b="1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2517" y="1527428"/>
            <a:ext cx="7859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เป็นความสามารถในการหดตัวช้าๆ ของกล้ามเนื้อมัดใดมัดหนึ่ง เพื่อต้านแรง หรือความสามารถในการคงสภาพของการหดตัว   ของกล้ามเนื้อหนึ่งครั้งในระยะเวลาที่ยาวนานขึ้น เช่น การปฏิบัติลุก-นั่ง การดึงราวเดี่ยว การงอแขนห้อยตัว เป็นต้น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31281" y="2245558"/>
            <a:ext cx="3460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cs"/>
              <a:buAutoNum type="thaiNumPeriod" startAt="5"/>
            </a:pPr>
            <a:r>
              <a:rPr lang="th-TH" sz="18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ความแข็งแรงของกล้ามเนื้อ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 (Muscular)</a:t>
            </a:r>
            <a:endParaRPr lang="th-TH" sz="1800" b="1" dirty="0">
              <a:solidFill>
                <a:schemeClr val="accent2">
                  <a:lumMod val="50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82517" y="2550150"/>
            <a:ext cx="78592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ประสิทธิภาพในการหดตัวของกล้ามเนื้อในหนึ่งครั้ง เช่น การยืนกระโดดไกล การกระโดดลอยตัวขึ้นลงในแนวดิ่ง เป็นต้น</a:t>
            </a:r>
          </a:p>
        </p:txBody>
      </p:sp>
      <p:pic>
        <p:nvPicPr>
          <p:cNvPr id="5122" name="Picture 2" descr="C:\Users\TSM3-A_Taksaporn\Desktop\Blue-background-silhouettes-running\77368-OF8E53-13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8" r="11657" b="42647"/>
          <a:stretch/>
        </p:blipFill>
        <p:spPr bwMode="auto">
          <a:xfrm>
            <a:off x="0" y="3644963"/>
            <a:ext cx="8355724" cy="31776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3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K:\TSM 3-A\Logo Aksorn\Aksorn Charoen Tat_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TSM3-A_Taksaporn\Desktop\Sporty-boy-set\53813-O7NWC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2" t="4982" r="9675" b="52766"/>
          <a:stretch/>
        </p:blipFill>
        <p:spPr bwMode="auto">
          <a:xfrm>
            <a:off x="1208923" y="4471065"/>
            <a:ext cx="938862" cy="106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4391" y="541781"/>
            <a:ext cx="8609609" cy="43644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552546" y="555863"/>
            <a:ext cx="1965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สมรรถภาพทางกลไก</a:t>
            </a:r>
          </a:p>
        </p:txBody>
      </p:sp>
      <p:sp>
        <p:nvSpPr>
          <p:cNvPr id="8" name="Rectangle 7"/>
          <p:cNvSpPr/>
          <p:nvPr/>
        </p:nvSpPr>
        <p:spPr>
          <a:xfrm>
            <a:off x="602322" y="1049176"/>
            <a:ext cx="82014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ความสามารถของร่างกายที่ช่วยให้บุคคลสามารถประกอบกิจกรรมทางกาย โดยเฉพาะอย่างยิ่งการเล่นกีฬาได้ดี โดยองค์ประกอบ    ที่เป็นตัวบ่งบอกการมีสมรรถภาพที่ดี ดังนี้</a:t>
            </a:r>
          </a:p>
        </p:txBody>
      </p:sp>
      <p:sp>
        <p:nvSpPr>
          <p:cNvPr id="9" name="Rectangle 8"/>
          <p:cNvSpPr/>
          <p:nvPr/>
        </p:nvSpPr>
        <p:spPr>
          <a:xfrm>
            <a:off x="2575850" y="2441571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ความเร็ว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Speed)  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74045" y="2725839"/>
            <a:ext cx="5938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ความสามารถของกล้ามเนื้อในการเคลื่อนไหวโดยใช้เวลาอันรวดเร็วที่สุด เช่น การวิ่งหรือว่ายน้ำ ในระยะ ๕๐ เมตร และ ๑๐๐ เมตร เป็นต้น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574732" y="3929034"/>
            <a:ext cx="2400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ความคล่องแคล่วว่องไว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Agility) 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90180" y="4226487"/>
            <a:ext cx="5938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ความสามารถในการปรับเปลี่ยนท่าทางของร่างกาย หรือทิศทางในการเคลื่อนไหวของร่างกายได้อย่างทันทีทันใด เช่น การวิ่งเก็บของ การวิ่งซิกแซ็ก เป็นต้น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584531" y="5507642"/>
            <a:ext cx="2921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กำลังหรือพลังของกล้ามเนื้อ</a:t>
            </a:r>
            <a:r>
              <a:rPr lang="en-US" sz="18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(Power)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84810" y="5770644"/>
            <a:ext cx="5938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ความสามารถในการทำงานอย่างทันทีทันใดของกล้ามเนื้อด้วยความพยายามออกแรงสูงสุดในเวลาสิ้นสุด เช่น การขว้างจักร การยกน้ำหนัก การทุ่มน้ำหนัก การพุ่งแหลน เป็นต้น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2441571"/>
            <a:ext cx="2957994" cy="0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17566" y="1801558"/>
            <a:ext cx="0" cy="1009345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31122" y="3912463"/>
            <a:ext cx="2957994" cy="0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21104" y="3272450"/>
            <a:ext cx="0" cy="1009345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34660" y="5489685"/>
            <a:ext cx="2957994" cy="0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524642" y="4849672"/>
            <a:ext cx="0" cy="1009345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TSM3-A_Taksaporn\Desktop\Healthy-sport-characters\53509-O7H2M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1" r="38519"/>
          <a:stretch/>
        </p:blipFill>
        <p:spPr bwMode="auto">
          <a:xfrm>
            <a:off x="996184" y="1693657"/>
            <a:ext cx="1393277" cy="7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SM3-A_Taksaporn\Desktop\Healthy-sport-characters\53509-O7H2M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6" t="40675"/>
          <a:stretch/>
        </p:blipFill>
        <p:spPr bwMode="auto">
          <a:xfrm>
            <a:off x="1357266" y="2980269"/>
            <a:ext cx="688174" cy="9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1084196" y="3448062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96453" y="3600462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23858" y="3525600"/>
            <a:ext cx="2750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1709114">
            <a:off x="2385044" y="2332395"/>
            <a:ext cx="272119" cy="218353"/>
          </a:xfrm>
          <a:prstGeom prst="rightArrow">
            <a:avLst/>
          </a:prstGeom>
          <a:solidFill>
            <a:srgbClr val="00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Right Arrow 63"/>
          <p:cNvSpPr/>
          <p:nvPr/>
        </p:nvSpPr>
        <p:spPr>
          <a:xfrm rot="1709114">
            <a:off x="2389774" y="3803286"/>
            <a:ext cx="272119" cy="218353"/>
          </a:xfrm>
          <a:prstGeom prst="rightArrow">
            <a:avLst/>
          </a:prstGeom>
          <a:solidFill>
            <a:srgbClr val="00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Right Arrow 64"/>
          <p:cNvSpPr/>
          <p:nvPr/>
        </p:nvSpPr>
        <p:spPr>
          <a:xfrm rot="1709114">
            <a:off x="2379141" y="5398464"/>
            <a:ext cx="272119" cy="218353"/>
          </a:xfrm>
          <a:prstGeom prst="rightArrow">
            <a:avLst/>
          </a:prstGeom>
          <a:solidFill>
            <a:srgbClr val="00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1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2" descr="K:\TSM 3-A\Logo Aksorn\Aksorn Charoen Tat_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77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Person playing ping pong Free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5"/>
          <a:stretch/>
        </p:blipFill>
        <p:spPr bwMode="auto">
          <a:xfrm flipH="1">
            <a:off x="1089282" y="4171841"/>
            <a:ext cx="1162263" cy="104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2602242" y="1430181"/>
            <a:ext cx="1731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ความสมดุล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Balance)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02242" y="1703816"/>
            <a:ext cx="609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ความสามารถในการควบคุมท่าทางของร่างกายไม่ว่าจะอยู่ในขณะเคลื่อนที่หรืออยู่กับที่ ให้อยู่ในลักษณะที่ต้องการ เช่น การยืนทรงตัวบนราวไม้ของนักยิมนาสติก เป็นต้น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827584" y="1437165"/>
            <a:ext cx="2957994" cy="0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7566" y="797152"/>
            <a:ext cx="0" cy="1009345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1122" y="3242997"/>
            <a:ext cx="2957994" cy="0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21104" y="2602984"/>
            <a:ext cx="0" cy="1009345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4660" y="5188715"/>
            <a:ext cx="2957994" cy="0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24642" y="4548702"/>
            <a:ext cx="0" cy="1009345"/>
          </a:xfrm>
          <a:prstGeom prst="line">
            <a:avLst/>
          </a:prstGeom>
          <a:ln>
            <a:solidFill>
              <a:srgbClr val="00CC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Arrow 38"/>
          <p:cNvSpPr/>
          <p:nvPr/>
        </p:nvSpPr>
        <p:spPr>
          <a:xfrm rot="1709114">
            <a:off x="2385044" y="1327989"/>
            <a:ext cx="272119" cy="218353"/>
          </a:xfrm>
          <a:prstGeom prst="rightArrow">
            <a:avLst/>
          </a:prstGeom>
          <a:solidFill>
            <a:srgbClr val="00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ight Arrow 39"/>
          <p:cNvSpPr/>
          <p:nvPr/>
        </p:nvSpPr>
        <p:spPr>
          <a:xfrm rot="1709114">
            <a:off x="2389774" y="3133820"/>
            <a:ext cx="272119" cy="218353"/>
          </a:xfrm>
          <a:prstGeom prst="rightArrow">
            <a:avLst/>
          </a:prstGeom>
          <a:solidFill>
            <a:srgbClr val="00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ight Arrow 40"/>
          <p:cNvSpPr/>
          <p:nvPr/>
        </p:nvSpPr>
        <p:spPr>
          <a:xfrm rot="1709114">
            <a:off x="2379141" y="5097494"/>
            <a:ext cx="272119" cy="218353"/>
          </a:xfrm>
          <a:prstGeom prst="rightArrow">
            <a:avLst/>
          </a:prstGeom>
          <a:solidFill>
            <a:srgbClr val="00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170" name="Picture 2" descr="C:\Users\TSM3-A_Taksaporn\Desktop\Pack-sport-characters-ready-olympic-games\58965-O9H2X2-15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10" b="50000"/>
          <a:stretch/>
        </p:blipFill>
        <p:spPr bwMode="auto">
          <a:xfrm>
            <a:off x="834661" y="519658"/>
            <a:ext cx="1377086" cy="13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2652508" y="3277288"/>
            <a:ext cx="2877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การประสานสัมพันธ์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Coordination)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48704" y="3559254"/>
            <a:ext cx="609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ความสามารถในการเคลื่อนไหวร่างกายที่มากกว่า ๑ กลไกในเวลาเดียวกันให้ผสมผสานได้อย่าง   เป็นระบบ เช่น การกระโดดสูง การวิ่งเลี้ยงลูกบาสเกตบอล การเขย่งก้าวกระโดด เป็นต้น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649991" y="5199256"/>
            <a:ext cx="3240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เวลาปฏิกิริยาตอบสนอง</a:t>
            </a:r>
            <a:r>
              <a:rPr lang="en-US" sz="18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(Reaction time)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675" y="5521088"/>
            <a:ext cx="6284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เป็นความสามารถของร่างกายที่ตอบสนองต่อสิ่งเร้าภายในระยะเวลาอันรวดเร็ว เช่น การได้ยินเสียงปืน ที่ส่งสัญญาณให้ออกวิ่ง ๑๐๐ เมตร การตีโต้ลูกปิงปองด้วยความรวดเร็ว เป็นต้น</a:t>
            </a:r>
          </a:p>
        </p:txBody>
      </p:sp>
      <p:pic>
        <p:nvPicPr>
          <p:cNvPr id="7172" name="Picture 4" descr="C:\Users\TSM3-A_Taksaporn\Desktop\Hand-drawn-nice-basketball-player\55469-O8E6XR-19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86" y="2245477"/>
            <a:ext cx="904958" cy="10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5" name="รูปภาพ 1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" descr="K:\TSM 3-A\Logo Aksorn\Aksorn Charoen Tat_2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516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3025" y="6341424"/>
            <a:ext cx="7800974" cy="2289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534391" y="951221"/>
            <a:ext cx="8609609" cy="43644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415327" y="467620"/>
            <a:ext cx="4396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993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การพัฒนาสมรรถภาพทางกายและทางกลไก</a:t>
            </a:r>
            <a:endParaRPr lang="th-TH" sz="2400" b="1" dirty="0">
              <a:solidFill>
                <a:srgbClr val="FF993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98425"/>
            <a:ext cx="452846" cy="238510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552545" y="965303"/>
            <a:ext cx="495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คุณค่าของการพัฒนาสมรรถภาพทางกายและทางกลไก</a:t>
            </a:r>
          </a:p>
        </p:txBody>
      </p:sp>
      <p:sp>
        <p:nvSpPr>
          <p:cNvPr id="8" name="Rectangle 7"/>
          <p:cNvSpPr/>
          <p:nvPr/>
        </p:nvSpPr>
        <p:spPr>
          <a:xfrm>
            <a:off x="552545" y="1535204"/>
            <a:ext cx="8027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    การพัฒนาสมรรถภาพทางกายและทางกลไกจะช่วยทำให้ผู้ฝึกปฏิบัติมีความแข็งแรงสมบูรณ์ทั้งทางด้านร่างกาย จิตใจ อารมณ์ สังคม และปัญญา ดังนี้</a:t>
            </a:r>
          </a:p>
        </p:txBody>
      </p:sp>
      <p:sp>
        <p:nvSpPr>
          <p:cNvPr id="9" name="Rectangle 8"/>
          <p:cNvSpPr/>
          <p:nvPr/>
        </p:nvSpPr>
        <p:spPr>
          <a:xfrm>
            <a:off x="890018" y="2305050"/>
            <a:ext cx="2202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…..</a:t>
            </a: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สร้างเสริมสุขภาพทางกาย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7721" y="2343149"/>
            <a:ext cx="276225" cy="276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637442" y="2231378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5375" y="2666257"/>
            <a:ext cx="5543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ช่วยให้ร่างกายสมบูรณ์แข็งแรง ปราศจากโรคซึ่งส่งผลดีต่อสุขภาพร่างกาย ดังนี้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343025" y="3034606"/>
            <a:ext cx="7170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องค์ประกอบด้านรูปร่าง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ส่งผลให้มีบุคลิกภาพที่ดี มีรูปร่างทรวดทรงดีเหมาะสมกับเพศและวัย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3024" y="3409147"/>
            <a:ext cx="7581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สร้างเสริมประสิทธิภาพการทำงานของระบบอวัยวะต่างๆ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ซึ่งจะก่อให้เกิดความสมดุลภายในร่างกาย ส่งผลให้สามารถปฏิบัติกิจกรรมหรือออกกำลังกายได้นานขึ้น โดยไม่ก่อให้เกิดความเมื่อยล้า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43024" y="4018747"/>
            <a:ext cx="4629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สร้างเสริมประสิทธิภาพด้านกลไกการเคลื่อนไหวของร่างกาย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ดังนี้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57348" y="4358820"/>
            <a:ext cx="5686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มีความสามารถในการใช้กลไกการเคลื่อนไหวขั้นพื้นฐานได้ดี เช่น การทรงตัว ความยืดหยุ่น เป็นต้น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57348" y="4647700"/>
            <a:ext cx="7267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มีความสามารถในการช่วยเหลือตนเองเมื่อเกิดเหตุฉุกเฉิน ได้ เช่น ทักษะการว่ายน้ำ ทักษะการป้องกันตนเองผู้ที่มีสมรรถภาพทางกาย </a:t>
            </a:r>
          </a:p>
          <a:p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   และทางกลไกที่ดี จะส่งผลให้เป็นผู้มีทักษะในการเล่นกีฬาและเคลื่อนไหวในท่าทางทักษะการหลบหลีก เป็นต้น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66370" y="5195900"/>
            <a:ext cx="6190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- 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มีทักษะพื้นฐานด้านการเคลื่อนไหว ประเภทของการวิ่ง การกระโดด การปีนป่าย การขว้างปา และการตีได้ดี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65155" y="5531175"/>
            <a:ext cx="6848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itchFamily="34" charset="-34"/>
                <a:cs typeface="TH Sarabun New" pitchFamily="34" charset="-34"/>
              </a:rPr>
              <a:t>-  </a:t>
            </a:r>
            <a:r>
              <a:rPr lang="th-TH" sz="1600" dirty="0">
                <a:latin typeface="TH Sarabun New" pitchFamily="34" charset="-34"/>
                <a:cs typeface="TH Sarabun New" pitchFamily="34" charset="-34"/>
              </a:rPr>
              <a:t>มีทักษะในการเล่นกีฬาหรือทำกิจกรรมนันทนาการในยามว่างได้ดี เช่น ว่ายน้ำ เทนนิส ตะกร้อ กอล์ฟ ขี่จักรยาน เป็นต้น</a:t>
            </a:r>
          </a:p>
        </p:txBody>
      </p:sp>
      <p:pic>
        <p:nvPicPr>
          <p:cNvPr id="21" name="Picture 2" descr="C:\Users\TSM3-A_Taksaporn\Desktop\Healthy-sport-characters\53509-O7H2M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1" r="38519"/>
          <a:stretch/>
        </p:blipFill>
        <p:spPr bwMode="auto">
          <a:xfrm>
            <a:off x="188095" y="5869729"/>
            <a:ext cx="1393277" cy="73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8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90018" y="735530"/>
            <a:ext cx="2055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…..</a:t>
            </a: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สร้างเสริมสุขภาพจิตที่ดี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7721" y="773629"/>
            <a:ext cx="276225" cy="276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637442" y="680908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5375" y="1096737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การมีสุขภาพกายที่ดี ย่อมส่งผลให้มีสุขภาพจิตที่ดีตามมา เพราะถ้าร่างกายแข็งแรง สดชื่น จิตใจก็ย่อมจะแจ่มใส เบิกบาน   มีชีวิตชีวา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0018" y="1943230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…..</a:t>
            </a: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สร้างเสริมการอยู่ร่วมกันในสังคม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7721" y="1981329"/>
            <a:ext cx="276225" cy="276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6" name="TextBox 25"/>
          <p:cNvSpPr txBox="1"/>
          <p:nvPr/>
        </p:nvSpPr>
        <p:spPr>
          <a:xfrm>
            <a:off x="627917" y="1879083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95375" y="2304437"/>
            <a:ext cx="7677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ช่วยทำให้สามารถดำรงชีวิตอยู่ในสังคมได้อย่างเป็นปกติ อยู่ร่วมกับบุคคลอื่นได้เป็นอย่างดี ไม่เจ็บป่วยหรือเป็นโรคที่ทำให้      ไม่สามารถอยู่ร่วมกับบุคคลอื่นในสังคมได้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0018" y="3164405"/>
            <a:ext cx="3159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…..</a:t>
            </a: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สร้างเสริมการพัฒนาสุขภาพด้านปัญญา</a:t>
            </a:r>
            <a:endParaRPr lang="th-TH" sz="20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57721" y="3202504"/>
            <a:ext cx="276225" cy="2762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TextBox 30"/>
          <p:cNvSpPr txBox="1"/>
          <p:nvPr/>
        </p:nvSpPr>
        <p:spPr>
          <a:xfrm>
            <a:off x="627917" y="3109783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95375" y="3525612"/>
            <a:ext cx="7677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เมื่อมีสุขภาพกายและจิตที่ดีแล้ว ย่อมส่งผลให้มีสุขภาพด้านปัญญาตามมาด้วย เพราะการมีจิตใจแจ่มใส ไม่เครียดจะทำให้สมองปลอดโปร่ง มีสมาธิที่จะสามารถปฏิบัติสิ่งต่างๆ โดยใช้ปัญญาในการคิด ตัดสินใจและแก้ไขปัญหาต่างๆ ได้ดีและมีประสิทธิภาพ</a:t>
            </a:r>
          </a:p>
        </p:txBody>
      </p:sp>
      <p:pic>
        <p:nvPicPr>
          <p:cNvPr id="9218" name="Picture 2" descr="C:\Users\TSM3-A_Taksaporn\Desktop\Runner-silhouette-made-dots\INS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45" y="4876595"/>
            <a:ext cx="2463824" cy="183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91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391" y="541781"/>
            <a:ext cx="8609609" cy="43644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552545" y="555863"/>
            <a:ext cx="48744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หลักการพัฒนาสมรรถภาพทางกายและทางกลไก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3162" y="1280458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3B3B"/>
                </a:solidFill>
                <a:latin typeface="TH Sarabun New" pitchFamily="34" charset="-34"/>
                <a:cs typeface="TH Sarabun New" pitchFamily="34" charset="-34"/>
              </a:rPr>
              <a:t>การรู้จักประมาณตนเอง</a:t>
            </a:r>
          </a:p>
        </p:txBody>
      </p:sp>
      <p:sp>
        <p:nvSpPr>
          <p:cNvPr id="46" name="Oval 45"/>
          <p:cNvSpPr/>
          <p:nvPr/>
        </p:nvSpPr>
        <p:spPr>
          <a:xfrm>
            <a:off x="895220" y="1342400"/>
            <a:ext cx="276225" cy="27622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47" name="TextBox 46"/>
          <p:cNvSpPr txBox="1"/>
          <p:nvPr/>
        </p:nvSpPr>
        <p:spPr>
          <a:xfrm>
            <a:off x="874941" y="1233878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2078" y="1628542"/>
            <a:ext cx="7211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รู้จักสภาพร่างกายและสมรรถนะของตนเอง ซึ่งจะมีผลต่อการเลือกประเภทของกิจกรรมที่เหมาะสม รวมทั้งการปฏิบัติ ในเรื่องของความบ่อย ความหนักและความนานให้เหมาะสมกับสภาพร่างกายของตนเอง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86700" y="2315397"/>
            <a:ext cx="2058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3B3B"/>
                </a:solidFill>
                <a:latin typeface="TH Sarabun New" pitchFamily="34" charset="-34"/>
                <a:cs typeface="TH Sarabun New" pitchFamily="34" charset="-34"/>
              </a:rPr>
              <a:t>ควรคำนึงถึงความปลอดภัย</a:t>
            </a:r>
          </a:p>
        </p:txBody>
      </p:sp>
      <p:sp>
        <p:nvSpPr>
          <p:cNvPr id="49" name="Oval 48"/>
          <p:cNvSpPr/>
          <p:nvPr/>
        </p:nvSpPr>
        <p:spPr>
          <a:xfrm>
            <a:off x="898758" y="2377339"/>
            <a:ext cx="276225" cy="27622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0" name="Rectangle 49"/>
          <p:cNvSpPr/>
          <p:nvPr/>
        </p:nvSpPr>
        <p:spPr>
          <a:xfrm>
            <a:off x="1185616" y="2663481"/>
            <a:ext cx="7394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การพัฒนาสมรรถภาพทางกายและสมรรถภาพทางกลไก สิ่งที่สำคัญที่สุดที่ควรคำนึงถึง นั่นคือควรคำนึงถึงความปลอดภัยมาเป็นอันดับแรก และพึงระลึกอยู่เสมอว่า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89112" y="2290083"/>
            <a:ext cx="49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69569" y="3301404"/>
            <a:ext cx="653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สุขภาพกว่าจะสร้างได้ต้องใช้ระยะเวลา ทุน และแรงจำนวนมากในการพัฒนาอย่างจริงจังและต่อเนื่อง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73107" y="3666464"/>
            <a:ext cx="5376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อุบัติเหตุเป็นสิ่งที่เกิดขึ้นได้ง่ายและมีผลเสียต่อสุขภาพทั้งทางร่างกายและจิตใจ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87278" y="4042157"/>
            <a:ext cx="7393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การบาดเจ็บเกิดขึ้นได้ง่ายแต่ยากต่อการรักษา และดูแลฟื้นฟูสมรรถภาพให้สามารถกลับสู่สภาพดี และยังคงใช้การได้อย่างมีประสิทธิภาพเหมือนเดิม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73" y="4939672"/>
            <a:ext cx="1944216" cy="1601119"/>
          </a:xfrm>
          <a:prstGeom prst="rect">
            <a:avLst/>
          </a:prstGeom>
        </p:spPr>
      </p:pic>
      <p:sp>
        <p:nvSpPr>
          <p:cNvPr id="2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848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6983</TotalTime>
  <Words>2942</Words>
  <Application>Microsoft Office PowerPoint</Application>
  <PresentationFormat>นำเสนอทางหน้าจอ (4:3)</PresentationFormat>
  <Paragraphs>195</Paragraphs>
  <Slides>22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9" baseType="lpstr">
      <vt:lpstr>Cordia New</vt:lpstr>
      <vt:lpstr>TH Sarabun New</vt:lpstr>
      <vt:lpstr>Cambria Math</vt:lpstr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Taksaporn Seemek</cp:lastModifiedBy>
  <cp:revision>502</cp:revision>
  <dcterms:created xsi:type="dcterms:W3CDTF">2017-01-07T10:48:09Z</dcterms:created>
  <dcterms:modified xsi:type="dcterms:W3CDTF">2022-06-09T03:16:42Z</dcterms:modified>
</cp:coreProperties>
</file>