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1"/>
  </p:notesMasterIdLst>
  <p:sldIdLst>
    <p:sldId id="393" r:id="rId2"/>
    <p:sldId id="392" r:id="rId3"/>
    <p:sldId id="300" r:id="rId4"/>
    <p:sldId id="299" r:id="rId5"/>
    <p:sldId id="387" r:id="rId6"/>
    <p:sldId id="389" r:id="rId7"/>
    <p:sldId id="302" r:id="rId8"/>
    <p:sldId id="303" r:id="rId9"/>
    <p:sldId id="30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  <p:embeddedFont>
      <p:font typeface="TH Sarabun New" panose="020B0500040200020003" pitchFamily="34" charset="-34"/>
      <p:regular r:id="rId22"/>
      <p:bold r:id="rId23"/>
      <p:italic r:id="rId24"/>
      <p:boldItalic r:id="rId2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  <a:srgbClr val="E8D1FF"/>
    <a:srgbClr val="FF7C80"/>
    <a:srgbClr val="FF9933"/>
    <a:srgbClr val="FFCCCC"/>
    <a:srgbClr val="FFBA8B"/>
    <a:srgbClr val="F9F9F9"/>
    <a:srgbClr val="D7F6FD"/>
    <a:srgbClr val="C4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13" autoAdjust="0"/>
  </p:normalViewPr>
  <p:slideViewPr>
    <p:cSldViewPr snapToGrid="0"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E7BA-C4DE-40F5-B47E-3D65081E0182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F1A5-F025-4678-B013-E36CABB1D4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3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3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3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14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3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45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9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48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5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9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585;&#3634;&#3619;&#3648;&#3592;&#3655;&#3610;&#3611;&#3656;&#3623;&#3618;&#3649;&#3621;&#3632;&#3585;&#3634;&#3619;&#3605;&#3634;&#3618;&#3586;&#3629;&#3591;&#3588;&#3609;&#3652;&#3607;&#3618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626;&#3636;&#3607;&#3608;&#3636;&#3612;&#3641;&#3657;&#3610;&#3619;&#3636;&#3650;&#3616;&#3588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07;&#3633;&#3585;&#3625;&#3632;&#3651;&#3609;&#3585;&#3634;&#3619;&#3611;&#3657;&#3629;&#3591;&#3585;&#3633;&#3609;%20&#3621;&#3604;&#3588;&#3623;&#3634;&#3617;&#3586;&#3633;&#3604;&#3649;&#3618;&#3657;&#3591;&#3631;.pptx" TargetMode="External"/><Relationship Id="rId20" Type="http://schemas.openxmlformats.org/officeDocument/2006/relationships/hyperlink" Target="../&#3627;&#3609;&#3656;&#3623;&#3618;7/&#3627;&#3609;&#3656;&#3623;&#3618;7_&#3611;&#3633;&#3592;&#3592;&#3633;&#3618;&#3607;&#3637;&#3656;&#3617;&#3637;&#3612;&#3621;&#3605;&#3656;&#3629;&#3588;&#3623;&#3634;&#3617;&#3619;&#3640;&#3609;&#3649;&#3619;&#3591;&#3586;&#3629;&#3591;&#3588;&#3609;&#3652;&#3607;&#3618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&#3649;&#3621;&#3632;&#3588;&#3619;&#3629;&#3610;&#3588;&#3619;&#3633;&#3623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626;&#3617;&#3619;&#3619;&#3606;&#3616;&#3634;&#3614;&#3607;&#3634;&#3591;&#3585;&#3634;&#3618;&#3649;&#3621;&#3632;&#3607;&#3634;&#3591;&#3585;&#3621;&#3652;&#3585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619;&#3632;&#3610;&#3610;&#3627;&#3634;&#3618;&#3651;&#3592;%20&#3619;&#3632;&#3610;&#3610;&#3652;&#3627;&#3621;&#3648;&#3623;&#3637;&#3618;&#3609;&#3650;&#3621;&#3627;&#3636;&#3605;&#3631;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๕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1760561"/>
            <a:ext cx="6458459" cy="4272508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3" name="สี่เหลี่ยมผืนผ้า 28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39206" y="1335490"/>
            <a:ext cx="117839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4" name="สี่เหลี่ยมผืนผ้า 29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419774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5" name="สี่เหลี่ยมผืนผ้า 30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47034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6" name="สี่เหลี่ยมผืนผ้า 31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04602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7" name="สี่เหลี่ยมผืนผ้า 32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75355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72" name="สี่เหลี่ยมผืนผ้า 33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393800" y="1335490"/>
            <a:ext cx="1235619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81" name="สี่เหลี่ยมผืนผ้า 34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7631856" y="1332076"/>
            <a:ext cx="1266045" cy="29331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39205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8885745" y="1331710"/>
            <a:ext cx="24873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736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2978331" y="1468292"/>
            <a:ext cx="6165671" cy="45719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 w="19050">
            <a:solidFill>
              <a:srgbClr val="604A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11760" y="856758"/>
            <a:ext cx="6388195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ปัจจัยที่มีผลต่อความรุนแรงของคนไทย</a:t>
            </a:r>
          </a:p>
          <a:p>
            <a:pPr algn="r" eaLnBrk="0" hangingPunct="0"/>
            <a:endParaRPr lang="th-TH" sz="4400" b="1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435932"/>
            <a:ext cx="9144000" cy="369332"/>
          </a:xfrm>
          <a:prstGeom prst="rect">
            <a:avLst/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466710"/>
            <a:ext cx="7692533" cy="783341"/>
            <a:chOff x="601680" y="5687622"/>
            <a:chExt cx="4964104" cy="783341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687622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030" y="6132409"/>
              <a:ext cx="49567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วิเคราะห์ปัจจัยที่มีผลต่อสุขภาพ หรือความรุนแรงของคนไทยและเสนอแนวทางป้องกันได้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604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๗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52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2846" y="951221"/>
            <a:ext cx="8691153" cy="436445"/>
          </a:xfrm>
          <a:prstGeom prst="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8" y="467620"/>
            <a:ext cx="2860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ความรุนแรงของคนไทย</a:t>
            </a:r>
            <a:endParaRPr lang="th-TH" sz="2400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425"/>
            <a:ext cx="452846" cy="2385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33796" y="977178"/>
            <a:ext cx="66528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latin typeface="TH Sarabun New" pitchFamily="34" charset="-34"/>
                <a:cs typeface="TH Sarabun New" pitchFamily="34" charset="-34"/>
              </a:rPr>
              <a:t>ความรุนแรงที่มักเกิดขึ้นและพบได้บ่อยในสังคมไทย </a:t>
            </a:r>
            <a:r>
              <a:rPr lang="th-TH" sz="2200" b="1" dirty="0">
                <a:latin typeface="TH Sarabun New" pitchFamily="34" charset="-34"/>
                <a:cs typeface="TH Sarabun New" pitchFamily="34" charset="-34"/>
              </a:rPr>
              <a:t>แบ่งออกเป็น ๔ ประเภท</a:t>
            </a:r>
          </a:p>
        </p:txBody>
      </p:sp>
      <p:sp>
        <p:nvSpPr>
          <p:cNvPr id="8" name="Rectangle 7"/>
          <p:cNvSpPr/>
          <p:nvPr/>
        </p:nvSpPr>
        <p:spPr>
          <a:xfrm>
            <a:off x="756018" y="1632225"/>
            <a:ext cx="416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ความรุนแรงในครอบครัว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(Domestic Violence)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6034" y="1580469"/>
            <a:ext cx="603849" cy="461665"/>
            <a:chOff x="476034" y="1430341"/>
            <a:chExt cx="603849" cy="461665"/>
          </a:xfrm>
        </p:grpSpPr>
        <p:sp>
          <p:nvSpPr>
            <p:cNvPr id="9" name="Rounded Rectangle 8"/>
            <p:cNvSpPr/>
            <p:nvPr/>
          </p:nvSpPr>
          <p:spPr>
            <a:xfrm>
              <a:off x="523486" y="1552755"/>
              <a:ext cx="232914" cy="2329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6034" y="1430341"/>
              <a:ext cx="603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006600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81718" y="2161578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การทำร้ายเด็ก</a:t>
            </a:r>
          </a:p>
        </p:txBody>
      </p:sp>
      <p:sp>
        <p:nvSpPr>
          <p:cNvPr id="21" name="Chevron 20"/>
          <p:cNvSpPr/>
          <p:nvPr/>
        </p:nvSpPr>
        <p:spPr>
          <a:xfrm>
            <a:off x="2663531" y="2253911"/>
            <a:ext cx="166524" cy="18466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84741" y="2161578"/>
            <a:ext cx="5713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การทำร้ายร่างกาย จิตใจ การล่วงละเมิดทางเพศการทอดทิ้งเด็กจนได้รับอันตราย ตลอดจนการคุกคามต่อความปลอดภัยของเด็ก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1718" y="2998785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การทำร้ายคู่สมรส</a:t>
            </a:r>
          </a:p>
        </p:txBody>
      </p:sp>
      <p:sp>
        <p:nvSpPr>
          <p:cNvPr id="30" name="Chevron 29"/>
          <p:cNvSpPr/>
          <p:nvPr/>
        </p:nvSpPr>
        <p:spPr>
          <a:xfrm>
            <a:off x="2653806" y="3091118"/>
            <a:ext cx="166524" cy="18466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67025" y="2995868"/>
            <a:ext cx="5505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เป็นการทำร้ายทางจิตใจด้วยการด่าว่า บังคับหรือการทำร้ายร่างกายด้วยการตบตี หรือใช้สิ่งของทำร้ายจนเกิดการได้รับบาดเจ็บ หรือเสียชีวิตได้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81718" y="3847503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การทำร้ายผู้สูงอายุ</a:t>
            </a:r>
          </a:p>
        </p:txBody>
      </p:sp>
      <p:sp>
        <p:nvSpPr>
          <p:cNvPr id="33" name="Chevron 32"/>
          <p:cNvSpPr/>
          <p:nvPr/>
        </p:nvSpPr>
        <p:spPr>
          <a:xfrm>
            <a:off x="2663331" y="3930311"/>
            <a:ext cx="166524" cy="18466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67025" y="3844586"/>
            <a:ext cx="5505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เป็นการทำร้ายร่างกายและจิตใจของผู้สูงอายุทั้งทางตรงและทางอ้อม ซึ่งอาจเกิดขึ้นภายใน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ครอบครัว หรือในสถานพยาบาลผู้สูงอายุ</a:t>
            </a:r>
          </a:p>
        </p:txBody>
      </p:sp>
      <p:pic>
        <p:nvPicPr>
          <p:cNvPr id="1026" name="Picture 2" descr="C:\Users\TSM3-A_Taksaporn\Desktop\Hand-drawn-lovely-elderly-background\70673-ODABF6-9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02" y="4673019"/>
            <a:ext cx="3819425" cy="18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49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0738" y="622273"/>
            <a:ext cx="7797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ความรุนแรงในโรงเรียนหรือในสถาบันการศึกษา (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School Violence or Institutional Violence)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0754" y="584165"/>
            <a:ext cx="603849" cy="461665"/>
            <a:chOff x="476034" y="1443989"/>
            <a:chExt cx="603849" cy="461665"/>
          </a:xfrm>
        </p:grpSpPr>
        <p:sp>
          <p:nvSpPr>
            <p:cNvPr id="9" name="Rounded Rectangle 8"/>
            <p:cNvSpPr/>
            <p:nvPr/>
          </p:nvSpPr>
          <p:spPr>
            <a:xfrm>
              <a:off x="523486" y="1552755"/>
              <a:ext cx="232914" cy="2329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6034" y="1443989"/>
              <a:ext cx="603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006600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228651" y="1009036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ครูลงโทษนักเรียนโดยไม่เหมาะสม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28651" y="1380511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ประเพณีการรับน้องที่ใช้ความรุนแรง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28651" y="1761511"/>
            <a:ext cx="363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การถูกบังคับให้เรียนพิเศษในตอนเย็น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28651" y="2132986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การล้อเลียนปมด้อยของเพื่อนในห้อง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3010" y="2576209"/>
            <a:ext cx="3898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ความรุนแรงทางเพศ (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Sexual Violence)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3026" y="2538101"/>
            <a:ext cx="603849" cy="461665"/>
            <a:chOff x="476034" y="1443989"/>
            <a:chExt cx="603849" cy="461665"/>
          </a:xfrm>
        </p:grpSpPr>
        <p:sp>
          <p:nvSpPr>
            <p:cNvPr id="31" name="Rounded Rectangle 30"/>
            <p:cNvSpPr/>
            <p:nvPr/>
          </p:nvSpPr>
          <p:spPr>
            <a:xfrm>
              <a:off x="523486" y="1552755"/>
              <a:ext cx="232914" cy="2329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6034" y="1443989"/>
              <a:ext cx="603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006600"/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230923" y="297662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การถูกข่มขืน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30923" y="3348095"/>
            <a:ext cx="670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การถูกล่วงละเมิดทางเพศในลักษณะต่างๆ ไม่ว่าจะเป็นด้วยวาจา สายตา หรือแม้กระทั่งการสัมผัสร่างกาย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30923" y="3729095"/>
            <a:ext cx="363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การพรากผู้เยาว์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30923" y="4100570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การค้ามนุษย์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3755" y="2579346"/>
            <a:ext cx="279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เกิดขึ้นได้ทั้งในเพศชายและเพศหญิง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65282" y="4502849"/>
            <a:ext cx="3898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ความรุนแรงในชุมชน (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Community Violence)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85298" y="4464741"/>
            <a:ext cx="603849" cy="461665"/>
            <a:chOff x="476034" y="1443989"/>
            <a:chExt cx="603849" cy="461665"/>
          </a:xfrm>
        </p:grpSpPr>
        <p:sp>
          <p:nvSpPr>
            <p:cNvPr id="42" name="Rounded Rectangle 41"/>
            <p:cNvSpPr/>
            <p:nvPr/>
          </p:nvSpPr>
          <p:spPr>
            <a:xfrm>
              <a:off x="523486" y="1552755"/>
              <a:ext cx="232914" cy="2329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6034" y="1443989"/>
              <a:ext cx="603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006600"/>
                  </a:solidFill>
                  <a:latin typeface="TH Sarabun New" pitchFamily="34" charset="-34"/>
                  <a:cs typeface="TH Sarabun New" pitchFamily="34" charset="-34"/>
                </a:rPr>
                <a:t>๔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233195" y="490326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จราจล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33195" y="5274735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การปล้นจี้ชิงทรัพย์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33195" y="5655735"/>
            <a:ext cx="363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การฆาตกรรม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33195" y="6027210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การทำอนาจาร</a:t>
            </a:r>
          </a:p>
        </p:txBody>
      </p:sp>
      <p:pic>
        <p:nvPicPr>
          <p:cNvPr id="49" name="Picture 3" descr="C:\Users\TSM3-A_Taksaporn\Desktop\Real-estate-concept-template\Eyes and Business 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04"/>
          <a:stretch/>
        </p:blipFill>
        <p:spPr bwMode="auto">
          <a:xfrm>
            <a:off x="3275856" y="4927014"/>
            <a:ext cx="5945171" cy="174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6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328" y="467620"/>
            <a:ext cx="5204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ปัจจัยที่มีผลต่อการเกิดความรุนแรงของคนไทย</a:t>
            </a:r>
            <a:endParaRPr lang="th-TH" sz="2400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425"/>
            <a:ext cx="452846" cy="2385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542530" y="1312055"/>
            <a:ext cx="1102573" cy="1017291"/>
          </a:xfrm>
          <a:prstGeom prst="roundRect">
            <a:avLst>
              <a:gd name="adj" fmla="val 8284"/>
            </a:avLst>
          </a:prstGeom>
          <a:solidFill>
            <a:srgbClr val="FFBE7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1793129" y="1285794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การอบรมเลี้ยงดู</a:t>
            </a:r>
            <a:endParaRPr lang="th-TH" sz="2400" dirty="0">
              <a:solidFill>
                <a:srgbClr val="FF9933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898258" y="1688094"/>
            <a:ext cx="6675726" cy="0"/>
          </a:xfrm>
          <a:prstGeom prst="line">
            <a:avLst/>
          </a:prstGeom>
          <a:ln>
            <a:solidFill>
              <a:srgbClr val="FFB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86701" y="1732909"/>
            <a:ext cx="7048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พ่อแม่เลี้ยงดูเด็กโดยขาดความรักและความอบอุ่น  หรือการที่เด็กมีประสบการณ์ได้รับแต่ความรุนแรง เมื่อเติบโตขึ้นมาจะเป็นคนที่ต่อต้านสังคม และใช้ความรุนแรงในการแสดงออก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42529" y="2675825"/>
            <a:ext cx="1102573" cy="1017291"/>
          </a:xfrm>
          <a:prstGeom prst="roundRect">
            <a:avLst>
              <a:gd name="adj" fmla="val 8284"/>
            </a:avLst>
          </a:prstGeom>
          <a:solidFill>
            <a:srgbClr val="FFBE7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793129" y="2676444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สื่อ</a:t>
            </a:r>
            <a:endParaRPr lang="th-TH" sz="2400" dirty="0">
              <a:solidFill>
                <a:srgbClr val="FF9933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98258" y="3021594"/>
            <a:ext cx="6675726" cy="0"/>
          </a:xfrm>
          <a:prstGeom prst="line">
            <a:avLst/>
          </a:prstGeom>
          <a:ln>
            <a:solidFill>
              <a:srgbClr val="FFB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799534" y="3050169"/>
            <a:ext cx="703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โทรทัศน์ หนังสือพิมพ์ เกมคอมพิวเตอร์ อินเทอร์เน็ต เป็นต้น สื่อเหล่านี้บางส่วนจะมีเนื้อหา รูปภาพ และการนำเสนอเหตุการณ์ที่รุนแรง สร้างทัศนคติและปลูกฝังการใช้ความรุนแรงให้แก่เด็ก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52054" y="4140980"/>
            <a:ext cx="1102573" cy="1017291"/>
          </a:xfrm>
          <a:prstGeom prst="roundRect">
            <a:avLst>
              <a:gd name="adj" fmla="val 8284"/>
            </a:avLst>
          </a:prstGeom>
          <a:solidFill>
            <a:srgbClr val="FFBE7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Rectangle 46"/>
          <p:cNvSpPr/>
          <p:nvPr/>
        </p:nvSpPr>
        <p:spPr>
          <a:xfrm>
            <a:off x="1802654" y="4143294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อบายมุขต่างๆ</a:t>
            </a:r>
            <a:endParaRPr lang="th-TH" sz="2400" dirty="0">
              <a:solidFill>
                <a:srgbClr val="FF9933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907783" y="4526544"/>
            <a:ext cx="6844331" cy="0"/>
          </a:xfrm>
          <a:prstGeom prst="line">
            <a:avLst/>
          </a:prstGeom>
          <a:ln>
            <a:solidFill>
              <a:srgbClr val="FFB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08207" y="461576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สารเสพติด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44" y="4619380"/>
            <a:ext cx="6009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การดื่มเครื่องดื่มที่มีแอลกอฮอล์และเสพสารเสพติดก่อให้เกิด</a:t>
            </a:r>
            <a:r>
              <a:rPr lang="th-TH" sz="1800" dirty="0"/>
              <a:t>ผลกระทบ เช่น การทะเลาะเบาะแว้ง ทำให้ครอบครัวแตกแยก เกิดปัญหาความรุนแรงในครอบครัว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13965" y="523396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การพนัน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53450" y="5237584"/>
            <a:ext cx="6372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ผู้ติดการพนันจะก่อความรุนแรงได้หลายลักษณะ ซึ่งส่วนใหญ่มักกระทำไป เพื่อให้ได้เงินไปใช้เล่นการพนัน เช่น สามีทำร้ายร่างกายภรรยา รุ่นพี่ข่มขู่รีดไถเงินจากรุ่นน้องที่โรงเรียน โจรผู้ร้ายฉกชิงวิ่งราวในที่สาธารณะ เป็นต้น</a:t>
            </a:r>
          </a:p>
        </p:txBody>
      </p:sp>
      <p:pic>
        <p:nvPicPr>
          <p:cNvPr id="1026" name="Picture 2" descr="C:\Users\TSM3-A_Taksaporn\Desktop\Family-silhouettes\0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8" t="51403"/>
          <a:stretch/>
        </p:blipFill>
        <p:spPr bwMode="auto">
          <a:xfrm>
            <a:off x="542088" y="1111711"/>
            <a:ext cx="1126764" cy="12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M3-A_Taksaporn\Desktop\User-experience-with-laptop\44839-O4FY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4" y="2796765"/>
            <a:ext cx="1111188" cy="8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SM3-A_Taksaporn\Desktop\Collection-alcoholic-beverages\67025-OC0D68-36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7" r="69547"/>
          <a:stretch/>
        </p:blipFill>
        <p:spPr bwMode="auto">
          <a:xfrm>
            <a:off x="711137" y="3886845"/>
            <a:ext cx="1028965" cy="12683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8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 descr="K:\TSM 3-A\Logo Aksorn\Aksorn Charoen Tat_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4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09204" y="461816"/>
            <a:ext cx="1355729" cy="1158013"/>
          </a:xfrm>
          <a:prstGeom prst="roundRect">
            <a:avLst>
              <a:gd name="adj" fmla="val 8284"/>
            </a:avLst>
          </a:prstGeom>
          <a:solidFill>
            <a:srgbClr val="FFBE7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2181482" y="546779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ระบบการศึกษา</a:t>
            </a:r>
            <a:endParaRPr lang="th-TH" sz="2400" dirty="0">
              <a:solidFill>
                <a:srgbClr val="FF9933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280867" y="908367"/>
            <a:ext cx="6224958" cy="0"/>
          </a:xfrm>
          <a:prstGeom prst="line">
            <a:avLst/>
          </a:prstGeom>
          <a:ln>
            <a:solidFill>
              <a:srgbClr val="FFB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181482" y="964055"/>
            <a:ext cx="667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ระบบการศึกษามีความรุนแรงในโครงสร้างเพราะไม่อาจสร้างโอกาสให้ทุกคนได้เรียนรู้อย่างเท่าเทียมกัน </a:t>
            </a:r>
          </a:p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มีดังนี้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865" y="2170481"/>
            <a:ext cx="2733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ระบบการศึกษาแบบแพ้คัดออก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7142" y="2193252"/>
            <a:ext cx="5648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คัดเฉพาะคนที่เก่งไว้ในระบบคนที่สอบสู้ไม่ได้ต้องออกไปทำให้เกิดการแข่งขันที่รุนแรงและสร้างความเครียด ความขัดแย้งในหมู่นักเรียน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2865" y="2970581"/>
            <a:ext cx="231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ระบบการลงโทษในโรงเรียน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47142" y="2993352"/>
            <a:ext cx="5648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ปัจจุบันการลงโทษนักเรียนในโรงเรียนต่างๆ จะไม่ใช้ความรุนแรงโดยวิธีการเฆี่ยนตีดังเช่น   ในอดีต แต่เปลี่ยนมาใช้วิธีการอบรมสั่งสอนด้วยเหตุผลสอดแทรกคุณธรรมและจริยธรรม  มากยิ่งขึ้น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2865" y="3999281"/>
            <a:ext cx="2314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ระบบการเรียนรู้แบบท่องจำ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47142" y="4022052"/>
            <a:ext cx="5648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เป็นการฝึกให้เด็กไม่รู้จักการคิดวิเคราะห์ด้วยตนเอง มิได้คิดวิเคราะห์ถึงผลดีและผลเสียที่   จะเกิดขึ้นให้ดีอย่างถี่ถ้วนจากการปฏิบัติตามสื่อเหล่านั้น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2865" y="5037506"/>
            <a:ext cx="2314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ความคาดหวังของของพ่อแม่ผู้ปกครอง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47142" y="5060277"/>
            <a:ext cx="5648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หากเด็กไม่สามารถตอบสนองความคาดหวังของพ่อแม่ผู้ปกครองได้ เด็กจะเกิดความกลัวว่าพ่อแม่จะผิดหวัง ทำให้เด็กเกิดความขัดแย้งในตัวเองอาจนำไปสู่การทำร้ายตัวเองด้วยวิธีการต่างๆหรืออาจมีพฤติกรรมเก็บกด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920012" y="2370536"/>
            <a:ext cx="236426" cy="0"/>
          </a:xfrm>
          <a:prstGeom prst="straightConnector1">
            <a:avLst/>
          </a:prstGeom>
          <a:ln w="3810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915249" y="3170636"/>
            <a:ext cx="241189" cy="0"/>
          </a:xfrm>
          <a:prstGeom prst="straightConnector1">
            <a:avLst/>
          </a:prstGeom>
          <a:ln w="3810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>
            <a:off x="2875083" y="4189811"/>
            <a:ext cx="281355" cy="0"/>
          </a:xfrm>
          <a:prstGeom prst="straightConnector1">
            <a:avLst/>
          </a:prstGeom>
          <a:ln w="3810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2875083" y="5237561"/>
            <a:ext cx="281355" cy="0"/>
          </a:xfrm>
          <a:prstGeom prst="straightConnector1">
            <a:avLst/>
          </a:prstGeom>
          <a:ln w="3810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TSM3-A_Taksaporn\Desktop\University-books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3" y="588938"/>
            <a:ext cx="1001216" cy="9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60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328" y="467620"/>
            <a:ext cx="5836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แนวทางการป้องกันและแก้ไขความรุนแรงของคนไทย</a:t>
            </a:r>
            <a:endParaRPr lang="th-TH" sz="2400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425"/>
            <a:ext cx="452846" cy="2385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ounded Rectangle 2"/>
          <p:cNvSpPr/>
          <p:nvPr/>
        </p:nvSpPr>
        <p:spPr>
          <a:xfrm>
            <a:off x="827584" y="1401597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ounded Rectangle 21"/>
          <p:cNvSpPr/>
          <p:nvPr/>
        </p:nvSpPr>
        <p:spPr>
          <a:xfrm>
            <a:off x="827583" y="2351438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ounded Rectangle 22"/>
          <p:cNvSpPr/>
          <p:nvPr/>
        </p:nvSpPr>
        <p:spPr>
          <a:xfrm>
            <a:off x="827582" y="3340267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ounded Rectangle 23"/>
          <p:cNvSpPr/>
          <p:nvPr/>
        </p:nvSpPr>
        <p:spPr>
          <a:xfrm>
            <a:off x="827581" y="4286564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827580" y="5254128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Straight Connector 5"/>
          <p:cNvCxnSpPr/>
          <p:nvPr/>
        </p:nvCxnSpPr>
        <p:spPr>
          <a:xfrm>
            <a:off x="1583140" y="1228298"/>
            <a:ext cx="0" cy="51179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08518" y="1491286"/>
            <a:ext cx="6597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สร้างความรักและความอบอุ่นในครอบครัว ซึ่งเป็นการสร้างภูมิคุ้มกันให้ครอบครัวหลีกหนีและห่างไกลความรุนแรง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5450" y="2577136"/>
            <a:ext cx="6581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สนับสนุนให้มีความเสมอภาคทางเพศ ทั้งชายและหญิง โดยต้องให้เกียรติซึ่งกันและกัน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4974" y="3440495"/>
            <a:ext cx="6686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สร้างกระบวนการเรียนรู้จากประสบการณ์ชีวิตจริงของตนเองและผู้อื่น เพื่อทำความเข้าใจเกี่ยวกับ           ความเสมอภาคทางเพศ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4500" y="4371921"/>
            <a:ext cx="656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หลีกเลี่ยงการเข้าไปเกี่ยวข้องกับสารเสพติดทุกชนิด เพื่อป้องกันมิให้ขาดสติจนนำไปสู่การแสดงพฤติกรรมความรุนแรงออกมา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598" y="5333623"/>
            <a:ext cx="6457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สร้างความเชื่อมั่นให้กับตนเอง โดยเปิดโอกาสให้มีความรับผิดชอบในการทำงานจะได้มีความภาคภูมิใจ    ในตนเอง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175" y="1478933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9175" y="2460008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9175" y="3422033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8699" y="4366802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8699" y="5357402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2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8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11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328" y="467620"/>
            <a:ext cx="5836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แนวทางการป้องกันและแก้ไขความรุนแรงของคนไทย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(ต่อ)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425"/>
            <a:ext cx="452846" cy="2385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ounded Rectangle 2"/>
          <p:cNvSpPr/>
          <p:nvPr/>
        </p:nvSpPr>
        <p:spPr>
          <a:xfrm>
            <a:off x="827584" y="1401597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ounded Rectangle 21"/>
          <p:cNvSpPr/>
          <p:nvPr/>
        </p:nvSpPr>
        <p:spPr>
          <a:xfrm>
            <a:off x="827583" y="2351438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ounded Rectangle 22"/>
          <p:cNvSpPr/>
          <p:nvPr/>
        </p:nvSpPr>
        <p:spPr>
          <a:xfrm>
            <a:off x="827582" y="3340267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ounded Rectangle 23"/>
          <p:cNvSpPr/>
          <p:nvPr/>
        </p:nvSpPr>
        <p:spPr>
          <a:xfrm>
            <a:off x="827581" y="4286564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827580" y="5254128"/>
            <a:ext cx="7582769" cy="744279"/>
          </a:xfrm>
          <a:prstGeom prst="roundRect">
            <a:avLst/>
          </a:prstGeom>
          <a:solidFill>
            <a:srgbClr val="D2F4FE"/>
          </a:solidFill>
          <a:ln>
            <a:solidFill>
              <a:srgbClr val="B9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Straight Connector 5"/>
          <p:cNvCxnSpPr/>
          <p:nvPr/>
        </p:nvCxnSpPr>
        <p:spPr>
          <a:xfrm>
            <a:off x="1583140" y="1228298"/>
            <a:ext cx="0" cy="51179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51368" y="1491286"/>
            <a:ext cx="6597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นำกระบวนการกฎหมายเข้ามาช่วยยุติความรุนแรงที่เกิดขึ้น ซึ่งประเทศไทยมีกฎหมายหลายฉบับที่รองรับ  การดำเนินงานทางด้านนี้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8300" y="2453311"/>
            <a:ext cx="658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ผู้หญิงและเด็กที่ถูกทำร้ายในครอบครัว ควรได้รับการเยียวยาเบื้องต้นสำหรับผู้ถูกทำร้ายทางเพศ ทั้งทางด้านร่างกายและจิตใจโดย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ทีมสห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วิชาชีพของศูนย์พึ่งได้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One Stop Crisis Center : OSCC)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ในโรงพยาบาลของรัฐ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7824" y="3432544"/>
            <a:ext cx="6686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ระบบการศึกษาในโรงเรียน ต้องเน้นกระบวนการเรียนการสอนให้เด็กได้มีโอกาสฝึกทักษะการคิดวิเคราะห์และมีความรับผิดชอบ รวมทั้งส่งเสริมให้เด็กมีความรู้สึกว่าตนเองมีคุณค่า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7350" y="4507088"/>
            <a:ext cx="6785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หลีกเลี่ยงการกล่าวโทษตนเอง เมื่อประสบปัญหาความรุนแรง เพราะจะเป็นการซ้ำเติมให้ตนเองรู้สึกด้อยค่าลง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63644" y="5333623"/>
            <a:ext cx="674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แสวงหากำลังใจจากคนที่เราไว้ใจและยินดีช่วยเหลือเรา หรือขอคำปรึกษาจากผู้เชี่ยวชาญขององค์กรที่ทำหน้าที่ให้ความช่วยเหลือเด็กและผู้หญิงที่ต้องเผชิญกับความรุนแร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175" y="1478933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9175" y="2460008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9175" y="3422033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8699" y="4366802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3163" y="5357402"/>
            <a:ext cx="72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o</a:t>
            </a:r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8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91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82031" y="1079847"/>
            <a:ext cx="1986588" cy="530730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72847" y="481702"/>
            <a:ext cx="6027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หน่วยงานที่ดูแลและให้ความช่วยเหลือด้านความรุนแรงในสังคมไทย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1451" y="1257123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มูลนิธิเพื่อการพัฒนาเด็ก (</a:t>
            </a:r>
            <a:r>
              <a:rPr lang="th-TH" sz="2000" b="1" dirty="0" err="1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มพด</a:t>
            </a:r>
            <a:r>
              <a:rPr lang="th-TH" sz="2000" b="1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0" y="1280313"/>
            <a:ext cx="1587153" cy="141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603256" y="1657233"/>
            <a:ext cx="618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เป็นองค์กรที่ส่งเสริมพัฒนาการเด็กรอบด้านทั้งทางร่างกาย จิตใจ อารมณ์ และสังคม โดยการทำงานในระดับ    รากหญ้า ระดับชาติ และระดับนานาชาติ เพื่อที่จะคิดค้นผลักดันการแก้ไขปัญหาเด็กและเยาวชนอย่างสร้างสรรค์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24482" y="3037201"/>
            <a:ext cx="2794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err="1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มูลนิธิป</a:t>
            </a:r>
            <a:r>
              <a:rPr lang="th-TH" sz="2000" b="1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วีณา หงสกุล เพื่อเด็กและสตรี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26263" y="3413080"/>
            <a:ext cx="6062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เป็นองค์กรที่ให้ความช่วยเหลือแก่เด็กและสตรีที่ถูกทารุณกรรม พร้อมทั้งรับแจ้งเบาะแสการทำทารุณกรรมเด็กและสตรี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22140" y="4832700"/>
            <a:ext cx="1917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มูลนิธิเครือข่ายครอบครัว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31500" y="5223255"/>
            <a:ext cx="5930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เป็นองค์กรที่เกิดจากการรวมกลุ่มของพ่อแม่กลุ่มหนึ่งที่ต้องการร่วมกันปฏิรูปการศึกษา และพัฒนาเติบโตขึ้นเป็นมูลนิธิฯ ที่มีเป้าหมายกว้างขวางขึ้นเพื่อส่งเสริมให้ครอบครัวไทยมีความเข้มแข็ง มั่นคง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684734"/>
            <a:ext cx="1564107" cy="153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ight Arrow 29"/>
          <p:cNvSpPr/>
          <p:nvPr/>
        </p:nvSpPr>
        <p:spPr>
          <a:xfrm>
            <a:off x="2360678" y="1266648"/>
            <a:ext cx="217125" cy="40011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ight Arrow 41"/>
          <p:cNvSpPr/>
          <p:nvPr/>
        </p:nvSpPr>
        <p:spPr>
          <a:xfrm>
            <a:off x="2361948" y="4823145"/>
            <a:ext cx="217125" cy="40011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6059604" y="644295"/>
            <a:ext cx="3084395" cy="115416"/>
          </a:xfrm>
          <a:prstGeom prst="rect">
            <a:avLst/>
          </a:prstGeom>
          <a:solidFill>
            <a:srgbClr val="FFB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2" descr="C:\Users\TSM3-A_Taksaporn\Desktop\Coloured-connectivity-icons\O8PE7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80164" r="78892" b="4563"/>
          <a:stretch/>
        </p:blipFill>
        <p:spPr bwMode="auto">
          <a:xfrm>
            <a:off x="2661954" y="2256223"/>
            <a:ext cx="345866" cy="3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SM3-A_Taksaporn\Desktop\Coloured-connectivity-icons\O8PE7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80164" r="78892" b="4563"/>
          <a:stretch/>
        </p:blipFill>
        <p:spPr bwMode="auto">
          <a:xfrm>
            <a:off x="2689375" y="3995950"/>
            <a:ext cx="345866" cy="3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SM3-A_Taksaporn\Desktop\Coloured-connectivity-icons\O8PE7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80164" r="78892" b="4563"/>
          <a:stretch/>
        </p:blipFill>
        <p:spPr bwMode="auto">
          <a:xfrm>
            <a:off x="2737000" y="5827080"/>
            <a:ext cx="345866" cy="3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2361948" y="3040756"/>
            <a:ext cx="217125" cy="40011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2959041" y="3986425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สายด่วน ๑๑๓๔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3956" y="2266148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โทรศัพท์ ๐-๒๔๓๓-๖๒๙๒, ๐-๒๘๘๔-๖๖๐๓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6212" y="5849973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โทรศัพท์ ๐-๒๙๕๔-๒๓๔๖-๗</a:t>
            </a:r>
          </a:p>
        </p:txBody>
      </p:sp>
      <p:pic>
        <p:nvPicPr>
          <p:cNvPr id="1026" name="Picture 2" descr="ผลการค้นหารูปภาพสำหรับ มูลนิธิปวีณา หงสกุล สัญลักษณ์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9126" r="16184" b="9775"/>
          <a:stretch/>
        </p:blipFill>
        <p:spPr bwMode="auto">
          <a:xfrm>
            <a:off x="1049569" y="3037038"/>
            <a:ext cx="932636" cy="14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34074" y="2988349"/>
            <a:ext cx="1282502" cy="149030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4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2" descr="K:\TSM 3-A\Logo Aksorn\Aksorn Charoen Tat_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78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6966</TotalTime>
  <Words>1240</Words>
  <Application>Microsoft Office PowerPoint</Application>
  <PresentationFormat>นำเสนอทางหน้าจอ (4:3)</PresentationFormat>
  <Paragraphs>111</Paragraphs>
  <Slides>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Cordia New</vt:lpstr>
      <vt:lpstr>TH Sarabun New</vt:lpstr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Taksaporn Seemek</cp:lastModifiedBy>
  <cp:revision>501</cp:revision>
  <dcterms:created xsi:type="dcterms:W3CDTF">2017-01-07T10:48:09Z</dcterms:created>
  <dcterms:modified xsi:type="dcterms:W3CDTF">2022-06-09T03:17:50Z</dcterms:modified>
</cp:coreProperties>
</file>