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embeddedFontLst>
    <p:embeddedFont>
      <p:font typeface="Angsana New" panose="02020603050405020304" pitchFamily="18" charset="-34"/>
      <p:regular r:id="rId19"/>
      <p:bold r:id="rId20"/>
      <p:italic r:id="rId21"/>
      <p:boldItalic r:id="rId22"/>
    </p:embeddedFont>
    <p:embeddedFont>
      <p:font typeface="AngsanaUPC" panose="02020603050405020304" pitchFamily="18" charset="-34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ordia New" panose="020B0304020202020204" pitchFamily="34" charset="-34"/>
      <p:regular r:id="rId31"/>
      <p:bold r:id="rId32"/>
      <p:italic r:id="rId33"/>
      <p:boldItalic r:id="rId34"/>
    </p:embeddedFont>
    <p:embeddedFont>
      <p:font typeface="TH Sarabun New" panose="020B0500040200020003" pitchFamily="34" charset="-34"/>
      <p:regular r:id="rId35"/>
      <p:bold r:id="rId36"/>
      <p:italic r:id="rId37"/>
      <p:boldItalic r:id="rId38"/>
    </p:embeddedFont>
    <p:embeddedFont>
      <p:font typeface="TH Sarabun New Bold" panose="020B0500040200020003" pitchFamily="34" charset="-34"/>
      <p:bold r:id="rId39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FF9999"/>
    <a:srgbClr val="FABCF1"/>
    <a:srgbClr val="E7F7FF"/>
    <a:srgbClr val="66CCFF"/>
    <a:srgbClr val="DCC5ED"/>
    <a:srgbClr val="D8EEC0"/>
    <a:srgbClr val="BAE890"/>
    <a:srgbClr val="EB8DE0"/>
    <a:srgbClr val="FCE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0" autoAdjust="0"/>
    <p:restoredTop sz="94660"/>
  </p:normalViewPr>
  <p:slideViewPr>
    <p:cSldViewPr>
      <p:cViewPr varScale="1">
        <p:scale>
          <a:sx n="108" d="100"/>
          <a:sy n="108" d="100"/>
        </p:scale>
        <p:origin x="171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5C1D6-BD65-4913-9B96-D178CAE1839E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5A076-C24A-454D-9EF7-78E5FB968D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9390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3078A5-0392-4DAD-A12A-D520FEDABEBB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86801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 txBox="1"/>
          <p:nvPr/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/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627D65-1B76-4933-84BE-FA6175666090}" type="slidenum">
              <a:t>2</a:t>
            </a:fld>
            <a:endParaRPr lang="th-TH" sz="1200" b="0" i="0" u="none" strike="noStrike" kern="1200" cap="none" spc="0" baseline="0">
              <a:solidFill>
                <a:srgbClr val="000000"/>
              </a:solidFill>
              <a:uFillTx/>
              <a:latin typeface="Calibri"/>
              <a:cs typeface="Cordia New"/>
            </a:endParaRPr>
          </a:p>
        </p:txBody>
      </p:sp>
    </p:spTree>
    <p:extLst>
      <p:ext uri="{BB962C8B-B14F-4D97-AF65-F5344CB8AC3E}">
        <p14:creationId xmlns:p14="http://schemas.microsoft.com/office/powerpoint/2010/main" val="138404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23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68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25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444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3517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340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4726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39170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06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754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5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7FF5C-CCF0-411D-B1A5-8BE74D78CD88}" type="datetimeFigureOut">
              <a:rPr lang="th-TH" smtClean="0"/>
              <a:t>09/06/65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51226-4D5E-4779-A807-272EDE5DB47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67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../&#3627;&#3609;&#3656;&#3623;&#3618;4/&#3627;&#3609;&#3656;&#3623;&#3618;&#3607;&#3637;&#3656;4_&#3626;&#3639;&#3656;&#3629;&#3650;&#3590;&#3625;&#3603;&#3634;&#3585;&#3633;&#3610;&#3626;&#3640;&#3586;&#3616;&#3634;&#3614;.pptx" TargetMode="External"/><Relationship Id="rId13" Type="http://schemas.openxmlformats.org/officeDocument/2006/relationships/hyperlink" Target="../../4_&#3651;&#3610;&#3591;&#3634;&#3609;_&#3648;&#3593;&#3621;&#3618;" TargetMode="External"/><Relationship Id="rId18" Type="http://schemas.openxmlformats.org/officeDocument/2006/relationships/hyperlink" Target="../../7_&#3648;&#3626;&#3619;&#3636;&#3617;&#3626;&#3634;&#3619;&#3632;" TargetMode="External"/><Relationship Id="rId3" Type="http://schemas.openxmlformats.org/officeDocument/2006/relationships/hyperlink" Target="http://www.aksorn.com/" TargetMode="External"/><Relationship Id="rId7" Type="http://schemas.openxmlformats.org/officeDocument/2006/relationships/hyperlink" Target="../&#3627;&#3609;&#3656;&#3623;&#3618;3/&#3627;&#3609;&#3656;&#3623;&#3618;&#3607;&#3637;&#3656;3_&#3626;&#3634;&#3619;&#3648;&#3626;&#3614;&#3605;&#3636;&#3604;.pptx" TargetMode="External"/><Relationship Id="rId12" Type="http://schemas.openxmlformats.org/officeDocument/2006/relationships/hyperlink" Target="../../3_PowerPoint_&#3611;&#3619;&#3632;&#3585;&#3629;&#3610;&#3585;&#3634;&#3619;&#3626;&#3629;&#3609;" TargetMode="External"/><Relationship Id="rId1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6" Type="http://schemas.openxmlformats.org/officeDocument/2006/relationships/hyperlink" Target="../&#3627;&#3609;&#3656;&#3623;&#3618;5/&#3627;&#3609;&#3656;&#3623;&#3618;&#3607;&#3637;&#3656;5_&#3585;&#3634;&#3619;&#3626;&#3619;&#3657;&#3634;&#3591;&#3648;&#3626;&#3619;&#3636;&#3617;&#3588;&#3623;&#3634;&#3617;&#3611;&#3621;&#3629;&#3604;&#3616;&#3633;&#3618;&#3651;&#3609;&#3594;&#3640;&#3617;&#3594;&#3609;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../&#3627;&#3609;&#3656;&#3623;&#3618;2/&#3627;&#3609;&#3656;&#3623;&#3618;&#3607;&#3637;&#3656;2_&#3585;&#3634;&#3619;&#3626;&#3619;&#3657;&#3634;&#3591;&#3648;&#3626;&#3619;&#3636;&#3617;&#3626;&#3640;&#3586;&#3616;&#3634;&#3614;&#3649;&#3621;&#3632;&#3585;&#3634;&#3619;&#3611;&#3657;&#3629;&#3591;&#3585;&#3633;&#3609;&#3650;&#3619;&#3588;&#3651;&#3609;&#3594;&#3640;&#3617;&#3594;&#3609;.pptx" TargetMode="External"/><Relationship Id="rId11" Type="http://schemas.openxmlformats.org/officeDocument/2006/relationships/hyperlink" Target="../../2_&#3649;&#3612;&#3609;&#3585;&#3634;&#3619;&#3592;&#3633;&#3604;&#3585;&#3634;&#3619;&#3648;&#3619;&#3637;&#3618;&#3609;&#3619;&#3641;&#3657;" TargetMode="External"/><Relationship Id="rId5" Type="http://schemas.openxmlformats.org/officeDocument/2006/relationships/hyperlink" Target="../&#3627;&#3609;&#3656;&#3623;&#3618;1/&#3627;&#3609;&#3656;&#3623;&#3618;&#3607;&#3637;&#3656;1_&#3619;&#3632;&#3610;&#3610;&#3611;&#3619;&#3632;&#3626;&#3634;&#3607;%20&#3619;&#3632;&#3610;&#3610;&#3626;&#3639;&#3610;&#3614;&#3633;&#3609;&#3608;&#3640;&#3660;&#3649;&#3621;&#3632;&#3619;&#3632;&#3610;&#3610;&#3605;&#3656;&#3629;&#3617;&#3652;&#3619;&#3657;&#3607;&#3656;&#3629;.pptx" TargetMode="External"/><Relationship Id="rId15" Type="http://schemas.openxmlformats.org/officeDocument/2006/relationships/hyperlink" Target="../../6_&#3585;&#3634;&#3619;&#3623;&#3633;&#3604;&#3649;&#3621;&#3632;&#3611;&#3619;&#3632;&#3648;&#3617;&#3636;&#3609;&#3612;&#3621;" TargetMode="External"/><Relationship Id="rId10" Type="http://schemas.openxmlformats.org/officeDocument/2006/relationships/hyperlink" Target="../../1_&#3627;&#3621;&#3633;&#3585;&#3626;&#3641;&#3605;&#3619;&#3623;&#3636;&#3594;&#3634;&#3626;&#3640;&#3586;&#3624;&#3638;&#3585;&#3625;&#3634;" TargetMode="External"/><Relationship Id="rId19" Type="http://schemas.openxmlformats.org/officeDocument/2006/relationships/hyperlink" Target="../../8_&#3626;&#3639;&#3656;&#3629;&#3648;&#3626;&#3619;&#3636;&#3617;&#3585;&#3634;&#3619;&#3648;&#3619;&#3637;&#3618;&#3609;&#3619;&#3641;&#3657;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2.png"/><Relationship Id="rId14" Type="http://schemas.openxmlformats.org/officeDocument/2006/relationships/hyperlink" Target="../../5_&#3586;&#3657;&#3629;&#3626;&#3629;&#3610;&#3611;&#3619;&#3632;&#3592;&#3635;&#3627;&#3609;&#3656;&#3623;&#3618;_&#3648;&#3593;&#3621;&#3618;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10" Type="http://schemas.openxmlformats.org/officeDocument/2006/relationships/image" Target="../media/image4.png"/><Relationship Id="rId4" Type="http://schemas.openxmlformats.org/officeDocument/2006/relationships/image" Target="../media/image25.png"/><Relationship Id="rId9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43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slide" Target="slide1.xml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4.png"/><Relationship Id="rId5" Type="http://schemas.openxmlformats.org/officeDocument/2006/relationships/image" Target="../media/image48.png"/><Relationship Id="rId10" Type="http://schemas.openxmlformats.org/officeDocument/2006/relationships/slide" Target="slide1.xml"/><Relationship Id="rId4" Type="http://schemas.openxmlformats.org/officeDocument/2006/relationships/image" Target="../media/image47.png"/><Relationship Id="rId9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image" Target="../media/image5.png"/><Relationship Id="rId16" Type="http://schemas.openxmlformats.org/officeDocument/2006/relationships/image" Target="../media/image43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slide" Target="slide1.xml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9.jpe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12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24"/>
          <p:cNvSpPr txBox="1"/>
          <p:nvPr/>
        </p:nvSpPr>
        <p:spPr>
          <a:xfrm>
            <a:off x="2378388" y="6237312"/>
            <a:ext cx="44214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บริษัท อักษรเจริญทัศน์ </a:t>
            </a:r>
            <a:r>
              <a:rPr lang="th-TH" sz="1200" dirty="0" err="1">
                <a:latin typeface="TH Sarabun New" pitchFamily="34" charset="-34"/>
                <a:cs typeface="TH Sarabun New" pitchFamily="34" charset="-34"/>
              </a:rPr>
              <a:t>อจท</a:t>
            </a:r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. จำกัด : 142 ถนนตะนาว เขตพระนคร กรุงเทพฯ 10200</a:t>
            </a:r>
          </a:p>
          <a:p>
            <a:pPr lvl="0" algn="ctr"/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Aksorn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CharoenTat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ACT.Co.,Ltd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: 142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Tanao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Rd. </a:t>
            </a:r>
            <a:r>
              <a:rPr lang="en-US" sz="1200" dirty="0" err="1">
                <a:latin typeface="TH Sarabun New" pitchFamily="34" charset="-34"/>
                <a:cs typeface="TH Sarabun New" pitchFamily="34" charset="-34"/>
              </a:rPr>
              <a:t>Pranakorn</a:t>
            </a:r>
            <a:r>
              <a:rPr lang="en-US" sz="1200" dirty="0">
                <a:latin typeface="TH Sarabun New" pitchFamily="34" charset="-34"/>
                <a:cs typeface="TH Sarabun New" pitchFamily="34" charset="-34"/>
              </a:rPr>
              <a:t> Bangkok 10200 Thailand</a:t>
            </a:r>
          </a:p>
          <a:p>
            <a:pPr lvl="0" algn="ctr"/>
            <a:r>
              <a:rPr lang="th-TH" sz="1200" dirty="0">
                <a:latin typeface="TH Sarabun New" pitchFamily="34" charset="-34"/>
                <a:cs typeface="TH Sarabun New" pitchFamily="34" charset="-34"/>
              </a:rPr>
              <a:t>โทรศัพท์ : 02 622 2999  โทรสาร : 02 622 1311-8  </a:t>
            </a:r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webmaster@aksorn.com / </a:t>
            </a:r>
            <a:r>
              <a:rPr lang="en-US" sz="120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  <a:hlinkClick r:id="rId3"/>
              </a:rPr>
              <a:t>www.aksorn.com</a:t>
            </a:r>
            <a:endParaRPr lang="en-US" sz="1200" dirty="0">
              <a:solidFill>
                <a:srgbClr val="F7941D"/>
              </a:solidFill>
              <a:latin typeface="TH Sarabun New" pitchFamily="34" charset="-34"/>
              <a:cs typeface="TH Sarabun New" pitchFamily="34" charset="-34"/>
            </a:endParaRPr>
          </a:p>
          <a:p>
            <a:pPr lvl="0" algn="ctr"/>
            <a:r>
              <a:rPr lang="en-US" sz="1200" dirty="0">
                <a:solidFill>
                  <a:srgbClr val="F7941D"/>
                </a:solidFill>
                <a:latin typeface="TH Sarabun New" pitchFamily="34" charset="-34"/>
                <a:cs typeface="TH Sarabun New" pitchFamily="34" charset="-34"/>
              </a:rPr>
              <a:t> </a:t>
            </a:r>
          </a:p>
        </p:txBody>
      </p:sp>
      <p:grpSp>
        <p:nvGrpSpPr>
          <p:cNvPr id="35" name="กลุ่ม 13"/>
          <p:cNvGrpSpPr/>
          <p:nvPr/>
        </p:nvGrpSpPr>
        <p:grpSpPr>
          <a:xfrm>
            <a:off x="-252538" y="0"/>
            <a:ext cx="9396538" cy="1340768"/>
            <a:chOff x="-252538" y="0"/>
            <a:chExt cx="9396538" cy="1340768"/>
          </a:xfrm>
        </p:grpSpPr>
        <p:grpSp>
          <p:nvGrpSpPr>
            <p:cNvPr id="41" name="กลุ่ม 5"/>
            <p:cNvGrpSpPr/>
            <p:nvPr/>
          </p:nvGrpSpPr>
          <p:grpSpPr>
            <a:xfrm>
              <a:off x="0" y="0"/>
              <a:ext cx="9144000" cy="1340768"/>
              <a:chOff x="0" y="0"/>
              <a:chExt cx="9144000" cy="1340768"/>
            </a:xfrm>
          </p:grpSpPr>
          <p:sp>
            <p:nvSpPr>
              <p:cNvPr id="46" name="สี่เหลี่ยมผืนผ้า 17"/>
              <p:cNvSpPr/>
              <p:nvPr/>
            </p:nvSpPr>
            <p:spPr>
              <a:xfrm>
                <a:off x="0" y="0"/>
                <a:ext cx="9144000" cy="123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  <a:prstDash val="solid"/>
              </a:ln>
              <a:effectLst>
                <a:outerShdw dir="16200000" algn="tl">
                  <a:srgbClr val="000000">
                    <a:alpha val="40000"/>
                  </a:srgbClr>
                </a:outerShdw>
              </a:effectLst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0" name="สี่เหลี่ยมผืนผ้า 18"/>
              <p:cNvSpPr/>
              <p:nvPr/>
            </p:nvSpPr>
            <p:spPr>
              <a:xfrm>
                <a:off x="0" y="134755"/>
                <a:ext cx="9144000" cy="82672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/>
              <a:lstStyle/>
              <a:p>
                <a:pPr marL="0" marR="0" lvl="0" indent="0" algn="ctr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th-TH" sz="2800" b="0" i="0" u="none" strike="noStrike" kern="1200" cap="none" spc="0" baseline="0">
                  <a:solidFill>
                    <a:srgbClr val="FFFFFF"/>
                  </a:solidFill>
                  <a:uFillTx/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1" name="Rectangle 10"/>
              <p:cNvSpPr/>
              <p:nvPr/>
            </p:nvSpPr>
            <p:spPr>
              <a:xfrm>
                <a:off x="5929322" y="571480"/>
                <a:ext cx="3035166" cy="2254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lvl="0" indent="457200" algn="r" hangingPunct="0"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r>
                  <a:rPr lang="th-TH" sz="3000" b="1" dirty="0">
                    <a:solidFill>
                      <a:srgbClr val="FFFFFF"/>
                    </a:solidFill>
                    <a:latin typeface="TH Sarabun New" pitchFamily="34" charset="-34"/>
                    <a:cs typeface="TH Sarabun New" pitchFamily="34" charset="-34"/>
                  </a:rPr>
                  <a:t>ชั้นมัธยมศึกษาปีที่ ๖</a:t>
                </a:r>
                <a:endParaRPr lang="en-US" sz="3000" b="1" dirty="0">
                  <a:solidFill>
                    <a:srgbClr val="FFFFFF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  <p:sp>
            <p:nvSpPr>
              <p:cNvPr id="52" name="Rectangle 5"/>
              <p:cNvSpPr/>
              <p:nvPr/>
            </p:nvSpPr>
            <p:spPr>
              <a:xfrm>
                <a:off x="3424791" y="135889"/>
                <a:ext cx="5539698" cy="714384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36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สุขศึกษา</a:t>
                </a:r>
                <a:endParaRPr lang="en-US" sz="4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  <p:sp>
            <p:nvSpPr>
              <p:cNvPr id="53" name="Rectangle 19"/>
              <p:cNvSpPr/>
              <p:nvPr/>
            </p:nvSpPr>
            <p:spPr>
              <a:xfrm>
                <a:off x="4534969" y="1070856"/>
                <a:ext cx="4388827" cy="269912"/>
              </a:xfrm>
              <a:prstGeom prst="rect">
                <a:avLst/>
              </a:prstGeom>
              <a:noFill/>
              <a:ln>
                <a:noFill/>
                <a:prstDash val="solid"/>
              </a:ln>
            </p:spPr>
            <p:txBody>
              <a:bodyPr vert="horz" wrap="square" lIns="0" tIns="0" rIns="0" bIns="0" anchor="t" anchorCtr="0" compatLnSpc="1"/>
              <a:lstStyle/>
              <a:p>
                <a:pPr indent="457200" algn="r" eaLnBrk="0" hangingPunct="0"/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  <a:sym typeface="TH Sarabun New Bold"/>
                  </a:rPr>
                  <a:t>กลุ่มสาระการเรียนรู้</a:t>
                </a:r>
                <a:r>
                  <a:rPr lang="th-TH" sz="1600" b="1" dirty="0">
                    <a:solidFill>
                      <a:srgbClr val="7030A0"/>
                    </a:solidFill>
                    <a:latin typeface="TH Sarabun New" pitchFamily="34" charset="-34"/>
                    <a:cs typeface="TH Sarabun New" pitchFamily="34" charset="-34"/>
                  </a:rPr>
                  <a:t>สุขศึกษาและพลศึกษา</a:t>
                </a:r>
                <a:endParaRPr lang="en-US" sz="1600" b="1" dirty="0">
                  <a:solidFill>
                    <a:srgbClr val="7030A0"/>
                  </a:solidFill>
                  <a:latin typeface="TH Sarabun New" pitchFamily="34" charset="-34"/>
                  <a:cs typeface="TH Sarabun New" pitchFamily="34" charset="-34"/>
                  <a:sym typeface="TH Sarabun New Bold"/>
                </a:endParaRPr>
              </a:p>
            </p:txBody>
          </p:sp>
        </p:grpSp>
        <p:sp>
          <p:nvSpPr>
            <p:cNvPr id="42" name="มนมุมสี่เหลี่ยมผืนผ้าด้านทแยงมุม 14"/>
            <p:cNvSpPr/>
            <p:nvPr/>
          </p:nvSpPr>
          <p:spPr>
            <a:xfrm>
              <a:off x="-252538" y="0"/>
              <a:ext cx="2304260" cy="638808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9573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2 0 f31"/>
                <a:gd name="f34" fmla="+- f21 0 f32"/>
                <a:gd name="f35" fmla="*/ f31 29289 1"/>
                <a:gd name="f36" fmla="*/ f32 29289 1"/>
                <a:gd name="f37" fmla="*/ f31 f18 1"/>
                <a:gd name="f38" fmla="*/ f32 f18 1"/>
                <a:gd name="f39" fmla="*/ f35 1 100000"/>
                <a:gd name="f40" fmla="*/ f36 1 100000"/>
                <a:gd name="f41" fmla="*/ f34 f18 1"/>
                <a:gd name="f42" fmla="*/ f33 f18 1"/>
                <a:gd name="f43" fmla="+- f39 0 f40"/>
                <a:gd name="f44" fmla="?: f43 f39 f40"/>
                <a:gd name="f45" fmla="+- f21 0 f44"/>
                <a:gd name="f46" fmla="+- f22 0 f44"/>
                <a:gd name="f47" fmla="*/ f44 f18 1"/>
                <a:gd name="f48" fmla="*/ f45 f18 1"/>
                <a:gd name="f49" fmla="*/ f46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47" r="f48" b="f49"/>
              <a:pathLst>
                <a:path>
                  <a:moveTo>
                    <a:pt x="f37" y="f23"/>
                  </a:moveTo>
                  <a:lnTo>
                    <a:pt x="f41" y="f23"/>
                  </a:lnTo>
                  <a:arcTo wR="f38" hR="f38" stAng="f2" swAng="f1"/>
                  <a:lnTo>
                    <a:pt x="f26" y="f42"/>
                  </a:lnTo>
                  <a:arcTo wR="f37" hR="f37" stAng="f6" swAng="f1"/>
                  <a:lnTo>
                    <a:pt x="f38" y="f27"/>
                  </a:lnTo>
                  <a:arcTo wR="f38" hR="f38" stAng="f1" swAng="f1"/>
                  <a:lnTo>
                    <a:pt x="f23" y="f37"/>
                  </a:lnTo>
                  <a:arcTo wR="f37" hR="f37" stAng="f0" swAng="f1"/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  <a:effectLst/>
          </p:spPr>
          <p:txBody>
            <a:bodyPr vert="horz" wrap="square" lIns="91440" tIns="45720" rIns="91440" bIns="45720" anchor="ctr" anchorCtr="0" compatLnSpc="1"/>
            <a:lstStyle/>
            <a:p>
              <a:pPr marL="0" marR="0" lvl="0" indent="0" algn="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400" b="1" i="0" u="none" strike="noStrike" kern="1200" cap="none" spc="0" baseline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43" name="Picture 2" descr="K:\TSM 3-A\Logo Aksorn\Aksorn Charoen Tat_2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94052" y="159160"/>
              <a:ext cx="1311414" cy="38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" name="สี่เหลี่ยมผืนผ้า 28"/>
          <p:cNvSpPr/>
          <p:nvPr/>
        </p:nvSpPr>
        <p:spPr>
          <a:xfrm>
            <a:off x="0" y="1335490"/>
            <a:ext cx="2274995" cy="298588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5" name="สี่เหลี่ยมผืนผ้า 29">
            <a:hlinkClick r:id="rId5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1510664" y="1335490"/>
            <a:ext cx="1143000" cy="293310"/>
          </a:xfrm>
          <a:prstGeom prst="rect">
            <a:avLst/>
          </a:prstGeom>
          <a:solidFill>
            <a:schemeClr val="accent3"/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400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</a:p>
        </p:txBody>
      </p:sp>
      <p:sp>
        <p:nvSpPr>
          <p:cNvPr id="56" name="สี่เหลี่ยมผืนผ้า 30">
            <a:hlinkClick r:id="rId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2653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</p:txBody>
      </p:sp>
      <p:sp>
        <p:nvSpPr>
          <p:cNvPr id="57" name="สี่เหลี่ยมผืนผ้า 31">
            <a:hlinkClick r:id="rId7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3796664" y="1335490"/>
            <a:ext cx="1143000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๓</a:t>
            </a:r>
          </a:p>
        </p:txBody>
      </p:sp>
      <p:sp>
        <p:nvSpPr>
          <p:cNvPr id="58" name="สี่เหลี่ยมผืนผ้า 32">
            <a:hlinkClick r:id="rId8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4939664" y="133549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๔</a:t>
            </a:r>
          </a:p>
        </p:txBody>
      </p:sp>
      <p:sp>
        <p:nvSpPr>
          <p:cNvPr id="59" name="สี่เหลี่ยมผืนผ้า 33"/>
          <p:cNvSpPr/>
          <p:nvPr/>
        </p:nvSpPr>
        <p:spPr>
          <a:xfrm>
            <a:off x="6859107" y="1335490"/>
            <a:ext cx="2284892" cy="293310"/>
          </a:xfrm>
          <a:prstGeom prst="rect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300" dirty="0">
              <a:solidFill>
                <a:schemeClr val="tx1">
                  <a:lumMod val="75000"/>
                  <a:lumOff val="2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0" y="6165304"/>
            <a:ext cx="9144000" cy="71367"/>
            <a:chOff x="0" y="6165304"/>
            <a:chExt cx="9144000" cy="7136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0" y="6165304"/>
              <a:ext cx="9143999" cy="0"/>
            </a:xfrm>
            <a:prstGeom prst="line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213478"/>
              <a:ext cx="9144000" cy="23193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7326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24">
            <a:hlinkClick r:id="rId10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1804327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">
              <a:defRPr/>
            </a:pP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๑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หลักสูตรวิชาสุขศึกษา</a:t>
            </a:r>
          </a:p>
        </p:txBody>
      </p:sp>
      <p:pic>
        <p:nvPicPr>
          <p:cNvPr id="44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927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24">
            <a:hlinkClick r:id="rId11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14288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๒_แผนการจัดการเรียนรู้</a:t>
            </a:r>
          </a:p>
        </p:txBody>
      </p:sp>
      <p:pic>
        <p:nvPicPr>
          <p:cNvPr id="47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5274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24">
            <a:hlinkClick r:id="rId12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5143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๓_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PowerPoint_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ประกอบการสอน</a:t>
            </a:r>
          </a:p>
        </p:txBody>
      </p:sp>
      <p:pic>
        <p:nvPicPr>
          <p:cNvPr id="4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81278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24">
            <a:hlinkClick r:id="rId13" action="ppaction://hlinkfile"/>
            <a:hlinkHover r:id="" action="ppaction://noaction" highlightClick="1"/>
          </p:cNvPr>
          <p:cNvSpPr txBox="1"/>
          <p:nvPr/>
        </p:nvSpPr>
        <p:spPr>
          <a:xfrm>
            <a:off x="42990" y="2868864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๔_ใบงาน_เฉลย</a:t>
            </a:r>
          </a:p>
        </p:txBody>
      </p:sp>
      <p:pic>
        <p:nvPicPr>
          <p:cNvPr id="68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7282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24">
            <a:hlinkClick r:id="rId14" action="ppaction://hlinkfile"/>
            <a:hlinkHover r:id="" action="ppaction://noaction" highlightClick="1"/>
          </p:cNvPr>
          <p:cNvSpPr txBox="1"/>
          <p:nvPr/>
        </p:nvSpPr>
        <p:spPr>
          <a:xfrm>
            <a:off x="35496" y="3214899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๕_ข้อสอบประจำหน่วย_เฉลย</a:t>
            </a:r>
          </a:p>
        </p:txBody>
      </p:sp>
      <p:pic>
        <p:nvPicPr>
          <p:cNvPr id="72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51876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24">
            <a:hlinkClick r:id="rId15" action="ppaction://hlinkfile" highlightClick="1"/>
            <a:hlinkHover r:id="" action="ppaction://noaction" highlightClick="1"/>
          </p:cNvPr>
          <p:cNvSpPr txBox="1"/>
          <p:nvPr/>
        </p:nvSpPr>
        <p:spPr>
          <a:xfrm>
            <a:off x="35496" y="359633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๖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การวัดและประเมินผล</a:t>
            </a:r>
          </a:p>
        </p:txBody>
      </p:sp>
      <p:sp>
        <p:nvSpPr>
          <p:cNvPr id="38" name="สี่เหลี่ยมผืนผ้า 32">
            <a:hlinkClick r:id="rId16" action="ppaction://hlinkpres?slideindex=1&amp;slidetitle="/>
            <a:hlinkHover r:id="" action="ppaction://noaction" highlightClick="1"/>
          </p:cNvPr>
          <p:cNvSpPr/>
          <p:nvPr/>
        </p:nvSpPr>
        <p:spPr>
          <a:xfrm>
            <a:off x="6087980" y="1335490"/>
            <a:ext cx="1148316" cy="29331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หน่วยการเรียนรู้ที่ </a:t>
            </a:r>
            <a:r>
              <a:rPr lang="th-TH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๕</a:t>
            </a:r>
          </a:p>
        </p:txBody>
      </p:sp>
      <p:pic>
        <p:nvPicPr>
          <p:cNvPr id="1026" name="Picture 2" descr="C:\Users\tongchai.cha\Desktop\Icon\D16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392" y="1785732"/>
            <a:ext cx="6492875" cy="4163548"/>
          </a:xfrm>
          <a:prstGeom prst="roundRect">
            <a:avLst>
              <a:gd name="adj" fmla="val 895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78804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24">
            <a:hlinkClick r:id="rId18" action="ppaction://hlinkfile" highlightClick="1"/>
            <a:hlinkHover r:id="" action="ppaction://noaction" highlightClick="1"/>
          </p:cNvPr>
          <p:cNvSpPr txBox="1"/>
          <p:nvPr/>
        </p:nvSpPr>
        <p:spPr>
          <a:xfrm>
            <a:off x="35496" y="3956370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๗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เสริมสาระ</a:t>
            </a:r>
          </a:p>
        </p:txBody>
      </p:sp>
      <p:pic>
        <p:nvPicPr>
          <p:cNvPr id="45" name="Picture 2" descr="C:\Users\FL4_Sirirat-Lon\Desktop\TOM\img\Picture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222916"/>
            <a:ext cx="2352655" cy="41612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24">
            <a:hlinkClick r:id="rId19" action="ppaction://hlinkfile" highlightClick="1"/>
            <a:hlinkHover r:id="" action="ppaction://noaction" highlightClick="1"/>
          </p:cNvPr>
          <p:cNvSpPr txBox="1"/>
          <p:nvPr/>
        </p:nvSpPr>
        <p:spPr>
          <a:xfrm>
            <a:off x="35496" y="4300482"/>
            <a:ext cx="2160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en-US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_</a:t>
            </a:r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cs typeface="TH Sarabun New" pitchFamily="34" charset="-34"/>
              </a:rPr>
              <a:t>สื่อเสริมการเรียนรู้</a:t>
            </a:r>
          </a:p>
        </p:txBody>
      </p:sp>
    </p:spTree>
    <p:extLst>
      <p:ext uri="{BB962C8B-B14F-4D97-AF65-F5344CB8AC3E}">
        <p14:creationId xmlns:p14="http://schemas.microsoft.com/office/powerpoint/2010/main" val="343821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1331640" y="2117028"/>
            <a:ext cx="1656555" cy="1560075"/>
          </a:xfrm>
          <a:prstGeom prst="ellipse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593591" y="4358500"/>
            <a:ext cx="1656555" cy="1560075"/>
          </a:xfrm>
          <a:prstGeom prst="ellipse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3623868" y="2132856"/>
            <a:ext cx="1656555" cy="1560075"/>
          </a:xfrm>
          <a:prstGeom prst="ellipse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1" name="Oval 50"/>
          <p:cNvSpPr/>
          <p:nvPr/>
        </p:nvSpPr>
        <p:spPr>
          <a:xfrm>
            <a:off x="5913604" y="2117028"/>
            <a:ext cx="1656555" cy="1560075"/>
          </a:xfrm>
          <a:prstGeom prst="ellipse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377100" y="4311548"/>
            <a:ext cx="1656555" cy="1560075"/>
          </a:xfrm>
          <a:prstGeom prst="ellipse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5841596" y="4350574"/>
            <a:ext cx="1656555" cy="1560075"/>
          </a:xfrm>
          <a:prstGeom prst="ellipse">
            <a:avLst/>
          </a:prstGeom>
          <a:solidFill>
            <a:srgbClr val="FABCF1"/>
          </a:solidFill>
          <a:ln>
            <a:solidFill>
              <a:srgbClr val="FABC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16"/>
          <p:cNvSpPr/>
          <p:nvPr/>
        </p:nvSpPr>
        <p:spPr>
          <a:xfrm>
            <a:off x="654364" y="693510"/>
            <a:ext cx="2056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rgbClr val="7030A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ระบบสืบพันธุ์เพศหญิง</a:t>
            </a:r>
            <a:endParaRPr lang="th-TH" sz="2400" dirty="0">
              <a:solidFill>
                <a:srgbClr val="7030A0"/>
              </a:solidFill>
              <a:latin typeface="TH Sarabun New" panose="020B0500040200020003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2327" y="1582684"/>
            <a:ext cx="804167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6006" y="127219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การสร้างเซลล์สืบพันธุ์เพศหญิง</a:t>
            </a:r>
            <a:endParaRPr lang="th-TH" sz="20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09519" y="3748970"/>
            <a:ext cx="6463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เต้านม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944445" y="3709560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ปากมดลูก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486971" y="5981218"/>
            <a:ext cx="5998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มดลูก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907440" y="5909210"/>
            <a:ext cx="5212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รังไข่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009590" y="5974614"/>
            <a:ext cx="764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ท่อนำไข่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294" y="2481895"/>
            <a:ext cx="893245" cy="9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165" y="2483588"/>
            <a:ext cx="849418" cy="9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847" y="4685967"/>
            <a:ext cx="840051" cy="90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326544" y="3697868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ช่องคลอด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007" y="2481895"/>
            <a:ext cx="872111" cy="901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87" y="4674073"/>
            <a:ext cx="876360" cy="90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45" y="4711866"/>
            <a:ext cx="857796" cy="87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รูปภาพ 11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5206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owchart: Data 36"/>
          <p:cNvSpPr/>
          <p:nvPr/>
        </p:nvSpPr>
        <p:spPr>
          <a:xfrm>
            <a:off x="73600" y="0"/>
            <a:ext cx="9070400" cy="6771886"/>
          </a:xfrm>
          <a:prstGeom prst="flowChartInputOutput">
            <a:avLst/>
          </a:prstGeom>
          <a:solidFill>
            <a:srgbClr val="FDF5FC"/>
          </a:solidFill>
          <a:ln>
            <a:solidFill>
              <a:srgbClr val="FDF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Straight Connector 46"/>
          <p:cNvCxnSpPr/>
          <p:nvPr/>
        </p:nvCxnSpPr>
        <p:spPr>
          <a:xfrm>
            <a:off x="-51095" y="2188895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-27589" y="3052991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-27589" y="3907341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-27589" y="4757557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-51095" y="5628744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1"/>
          <p:cNvSpPr/>
          <p:nvPr/>
        </p:nvSpPr>
        <p:spPr>
          <a:xfrm>
            <a:off x="144016" y="980728"/>
            <a:ext cx="851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การสร้างเสริมและดำรงประสิทธิภาพการทำงานของระบบประสาท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405518"/>
            <a:ext cx="6876260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11152" y="1999872"/>
            <a:ext cx="8008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รับประทานอาหารให้ถูกสัดส่วนทั้ง ๕ หมู่ ลดอาหารจำพวกที่มีไขมันสูงและเพิ่มอาหารที่มีกากใยสูง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1152" y="2933081"/>
            <a:ext cx="6733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หมั่นดูแลรักษาทำความสะอาดอวัยวะเพศ เพื่อไม่ให้เกิดการหมักหมม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11152" y="3719035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สวมเสื้อผ้าและชุดชั้นในที่สะอาด สวมใส่สบาย ไม่รัดแน่นจนเกินไป และไม่ใช้เสื้อผ้าร่วมกับผู้อื่น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47664" y="45575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หลีกเลี่ยงการขับถ่ายที่ผิดสุขลักษณะ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16091" y="538834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งดและหลีกเลี่ยงการมีพฤติกรรมเสี่ยงทางเพศ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08519" y="1988840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๑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08519" y="4557502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๔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8519" y="2852936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๒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8519" y="3707286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๓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8519" y="5405154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๕</a:t>
            </a:r>
          </a:p>
        </p:txBody>
      </p:sp>
      <p:pic>
        <p:nvPicPr>
          <p:cNvPr id="23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845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Flowchart: Data 59"/>
          <p:cNvSpPr/>
          <p:nvPr/>
        </p:nvSpPr>
        <p:spPr>
          <a:xfrm>
            <a:off x="73600" y="0"/>
            <a:ext cx="9070400" cy="6771886"/>
          </a:xfrm>
          <a:prstGeom prst="flowChartInputOutput">
            <a:avLst/>
          </a:prstGeom>
          <a:solidFill>
            <a:srgbClr val="FDF5FC"/>
          </a:solidFill>
          <a:ln>
            <a:solidFill>
              <a:srgbClr val="FDF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Straight Connector 46"/>
          <p:cNvCxnSpPr/>
          <p:nvPr/>
        </p:nvCxnSpPr>
        <p:spPr>
          <a:xfrm>
            <a:off x="-51095" y="4185375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-27589" y="5073272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Rectangle 9"/>
          <p:cNvSpPr/>
          <p:nvPr/>
        </p:nvSpPr>
        <p:spPr>
          <a:xfrm>
            <a:off x="1583160" y="3970955"/>
            <a:ext cx="80086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พักผ่อนให้เพียงพอ ไม่เคร่งเครียด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83160" y="4856966"/>
            <a:ext cx="6805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ระวังอย่าให้อวัยวะสืบพันธุ์ถูกกระทบกระเทือนอย่างรุนแรง เพราะอาจทำให้เกิดการบาดเจ็บและเป็นอันตรายได้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08519" y="3985320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๙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8519" y="4873217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400" dirty="0">
              <a:solidFill>
                <a:schemeClr val="tx1"/>
              </a:solidFill>
              <a:latin typeface="TH Sarabun New" panose="020B0500040200020003" pitchFamily="34" charset="-34"/>
              <a:cs typeface="TH Sarabun New" pitchFamily="34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258" y="4849416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itchFamily="34" charset="-34"/>
              </a:rPr>
              <a:t>๑๐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-27589" y="1478687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-51095" y="2342783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-27589" y="3246949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583160" y="1300698"/>
            <a:ext cx="7901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งดเครื่องดื่มที่มีส่วนผสมของแอลกอฮอล์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583160" y="2173745"/>
            <a:ext cx="72373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หลีกเลี่ยงการใช้ยา สารเสพติด หรือสารเคมี เพื่อกระตุ้นความรู้สึกทางเพศ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583160" y="3078832"/>
            <a:ext cx="8316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ไม่ควรหมกมุ่นในเรื่องเพศมากจนเกินไป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936104" y="3046894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๘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08519" y="1278632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๖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08519" y="2142728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๗</a:t>
            </a:r>
          </a:p>
        </p:txBody>
      </p:sp>
      <p:pic>
        <p:nvPicPr>
          <p:cNvPr id="2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9580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entagon 56"/>
          <p:cNvSpPr/>
          <p:nvPr/>
        </p:nvSpPr>
        <p:spPr>
          <a:xfrm rot="10800000">
            <a:off x="4571999" y="1412776"/>
            <a:ext cx="4571999" cy="5238425"/>
          </a:xfrm>
          <a:prstGeom prst="homePlate">
            <a:avLst>
              <a:gd name="adj" fmla="val 17869"/>
            </a:avLst>
          </a:prstGeom>
          <a:solidFill>
            <a:srgbClr val="E7F7FF"/>
          </a:solidFill>
          <a:ln>
            <a:solidFill>
              <a:srgbClr val="E7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Pentagon 39"/>
          <p:cNvSpPr/>
          <p:nvPr/>
        </p:nvSpPr>
        <p:spPr>
          <a:xfrm>
            <a:off x="0" y="1412776"/>
            <a:ext cx="4571999" cy="5238425"/>
          </a:xfrm>
          <a:prstGeom prst="homePlate">
            <a:avLst>
              <a:gd name="adj" fmla="val 17869"/>
            </a:avLst>
          </a:prstGeom>
          <a:solidFill>
            <a:srgbClr val="FDF5FC"/>
          </a:solidFill>
          <a:ln>
            <a:solidFill>
              <a:srgbClr val="FDF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932678" y="-932675"/>
            <a:ext cx="546400" cy="241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6" y="7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ระบบต่อมไร้ท่อ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016" y="8895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โครงสร้างและหน้าที่ของระบบต่อมไร้ท่อ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4139956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42660" y="1451319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ระบบต่อมไร้ท่อ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7147" y="3235852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itchFamily="34" charset="-34"/>
              </a:rPr>
              <a:t>ต่อมเพศในเพศหญิง </a:t>
            </a:r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คือ รังไข่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536" y="2132814"/>
            <a:ext cx="1521611" cy="4222819"/>
            <a:chOff x="871634" y="2132814"/>
            <a:chExt cx="1521611" cy="42228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5" y="2132814"/>
              <a:ext cx="1514330" cy="94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5" y="3081868"/>
              <a:ext cx="1514330" cy="97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4" y="4056137"/>
              <a:ext cx="1514331" cy="99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5" y="5051897"/>
              <a:ext cx="1521610" cy="989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19" y="6041596"/>
              <a:ext cx="1509226" cy="31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ounded Rectangle 19"/>
          <p:cNvSpPr/>
          <p:nvPr/>
        </p:nvSpPr>
        <p:spPr>
          <a:xfrm>
            <a:off x="864571" y="3789041"/>
            <a:ext cx="539077" cy="576064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3648" y="4102737"/>
            <a:ext cx="14945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6" y="3637339"/>
            <a:ext cx="899928" cy="9307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932040" y="3235852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ต่อมเพศในเพศชาย </a:t>
            </a:r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อัณฑะ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402588" y="1956902"/>
            <a:ext cx="1733962" cy="4439175"/>
            <a:chOff x="2754643" y="617995"/>
            <a:chExt cx="1847129" cy="4839286"/>
          </a:xfrm>
        </p:grpSpPr>
        <p:pic>
          <p:nvPicPr>
            <p:cNvPr id="60" name="Picture 1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63" y="4988646"/>
              <a:ext cx="204375" cy="468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1" y="2148061"/>
              <a:ext cx="821861" cy="172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331" y="1412776"/>
              <a:ext cx="764669" cy="89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17995"/>
              <a:ext cx="1266196" cy="1420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988840"/>
              <a:ext cx="1266196" cy="1182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628800"/>
              <a:ext cx="893868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7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169883"/>
              <a:ext cx="1261832" cy="1410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374" y="3875005"/>
              <a:ext cx="216586" cy="705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43" y="4580126"/>
              <a:ext cx="1283353" cy="865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" name="Rounded Rectangle 68"/>
          <p:cNvSpPr/>
          <p:nvPr/>
        </p:nvSpPr>
        <p:spPr>
          <a:xfrm>
            <a:off x="8028384" y="3789040"/>
            <a:ext cx="539077" cy="576064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50" y="3643293"/>
            <a:ext cx="899928" cy="9248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Straight Connector 70"/>
          <p:cNvCxnSpPr/>
          <p:nvPr/>
        </p:nvCxnSpPr>
        <p:spPr>
          <a:xfrm>
            <a:off x="6533877" y="4102737"/>
            <a:ext cx="14945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227873" y="1819835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ต่อมเพศ</a:t>
            </a:r>
          </a:p>
        </p:txBody>
      </p:sp>
      <p:pic>
        <p:nvPicPr>
          <p:cNvPr id="39" name="รูปภาพ 11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579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val 58"/>
          <p:cNvSpPr/>
          <p:nvPr/>
        </p:nvSpPr>
        <p:spPr>
          <a:xfrm>
            <a:off x="1331640" y="1268760"/>
            <a:ext cx="1656555" cy="156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0" name="Oval 59"/>
          <p:cNvSpPr/>
          <p:nvPr/>
        </p:nvSpPr>
        <p:spPr>
          <a:xfrm>
            <a:off x="3623868" y="1284588"/>
            <a:ext cx="1656555" cy="156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5913604" y="1268760"/>
            <a:ext cx="1656555" cy="156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07114" y="4117759"/>
            <a:ext cx="1656555" cy="156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Oval 53"/>
          <p:cNvSpPr/>
          <p:nvPr/>
        </p:nvSpPr>
        <p:spPr>
          <a:xfrm>
            <a:off x="2655119" y="4109833"/>
            <a:ext cx="1656555" cy="156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Oval 54"/>
          <p:cNvSpPr/>
          <p:nvPr/>
        </p:nvSpPr>
        <p:spPr>
          <a:xfrm>
            <a:off x="4817665" y="4071643"/>
            <a:ext cx="1656555" cy="156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6" name="Oval 55"/>
          <p:cNvSpPr/>
          <p:nvPr/>
        </p:nvSpPr>
        <p:spPr>
          <a:xfrm>
            <a:off x="7021509" y="4095993"/>
            <a:ext cx="1656555" cy="156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995938" y="3096411"/>
            <a:ext cx="2351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ต่อมใต้สมอง หรือต่อมพิทูอิทารี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8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9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tangle 13"/>
          <p:cNvSpPr/>
          <p:nvPr/>
        </p:nvSpPr>
        <p:spPr>
          <a:xfrm>
            <a:off x="3967651" y="3096411"/>
            <a:ext cx="1050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ต่อมไพเนียล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76" y="1696226"/>
            <a:ext cx="781050" cy="8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4" y="1671874"/>
            <a:ext cx="828422" cy="85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252166" y="3100898"/>
            <a:ext cx="10631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ต่อมไทรอยด์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56" y="1720862"/>
            <a:ext cx="781050" cy="80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09327" y="5909210"/>
            <a:ext cx="1444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ต่อมพาราไทรอยด์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6" y="4492843"/>
            <a:ext cx="781050" cy="80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97" y="4450858"/>
            <a:ext cx="821998" cy="850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181696" y="59092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ต่อมไทมัส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64088" y="5909210"/>
            <a:ext cx="715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ตับอ่อน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7" y="4442347"/>
            <a:ext cx="781050" cy="8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728" y="4492843"/>
            <a:ext cx="781050" cy="80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7315278" y="5885553"/>
            <a:ext cx="10839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ต่อมหมวกไต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26" name="รูปภาพ 119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5755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entagon 56"/>
          <p:cNvSpPr/>
          <p:nvPr/>
        </p:nvSpPr>
        <p:spPr>
          <a:xfrm rot="10800000">
            <a:off x="4571999" y="1412776"/>
            <a:ext cx="4571999" cy="5238425"/>
          </a:xfrm>
          <a:prstGeom prst="homePlate">
            <a:avLst>
              <a:gd name="adj" fmla="val 17869"/>
            </a:avLst>
          </a:prstGeom>
          <a:solidFill>
            <a:srgbClr val="E7F7FF"/>
          </a:solidFill>
          <a:ln>
            <a:solidFill>
              <a:srgbClr val="E7F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Pentagon 39"/>
          <p:cNvSpPr/>
          <p:nvPr/>
        </p:nvSpPr>
        <p:spPr>
          <a:xfrm>
            <a:off x="0" y="1412776"/>
            <a:ext cx="4571999" cy="5238425"/>
          </a:xfrm>
          <a:prstGeom prst="homePlate">
            <a:avLst>
              <a:gd name="adj" fmla="val 17869"/>
            </a:avLst>
          </a:prstGeom>
          <a:solidFill>
            <a:srgbClr val="FDF5FC"/>
          </a:solidFill>
          <a:ln>
            <a:solidFill>
              <a:srgbClr val="FDF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3740990" y="-3740987"/>
            <a:ext cx="546400" cy="802838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6" y="7"/>
            <a:ext cx="83334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การสร้างเสริมและดำรงประสิทธิภาพการทำงานของระบบต่อมไร้ท่อ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016" y="8895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โครงสร้างและหน้าที่ของระบบต่อมไร้ท่อ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4139956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42660" y="1451319"/>
            <a:ext cx="12586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ระบบต่อมไร้ท่อ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7147" y="3212976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990099"/>
                </a:solidFill>
                <a:latin typeface="TH Sarabun New" pitchFamily="34" charset="-34"/>
                <a:cs typeface="TH Sarabun New" pitchFamily="34" charset="-34"/>
              </a:rPr>
              <a:t>ต่อมเพศในเพศหญิง </a:t>
            </a:r>
            <a:r>
              <a:rPr lang="th-TH" sz="2000" dirty="0">
                <a:solidFill>
                  <a:srgbClr val="990099"/>
                </a:solidFill>
                <a:latin typeface="TH Sarabun New" pitchFamily="34" charset="-34"/>
                <a:cs typeface="TH Sarabun New" pitchFamily="34" charset="-34"/>
              </a:rPr>
              <a:t>คือ รังไข่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95536" y="2132814"/>
            <a:ext cx="1521611" cy="4222819"/>
            <a:chOff x="871634" y="2132814"/>
            <a:chExt cx="1521611" cy="422281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5" y="2132814"/>
              <a:ext cx="1514330" cy="9490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5" y="3081868"/>
              <a:ext cx="1514330" cy="97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4" y="4056137"/>
              <a:ext cx="1514331" cy="99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635" y="5051897"/>
              <a:ext cx="1521610" cy="989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7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019" y="6041596"/>
              <a:ext cx="1509226" cy="31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0" name="Rounded Rectangle 19"/>
          <p:cNvSpPr/>
          <p:nvPr/>
        </p:nvSpPr>
        <p:spPr>
          <a:xfrm>
            <a:off x="864571" y="3789041"/>
            <a:ext cx="539077" cy="576064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03648" y="4102737"/>
            <a:ext cx="14945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726" y="3637339"/>
            <a:ext cx="899928" cy="93079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932040" y="3212976"/>
            <a:ext cx="2289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ต่อมเพศในเพศชาย </a:t>
            </a:r>
            <a:r>
              <a:rPr lang="th-TH" sz="2000" dirty="0">
                <a:solidFill>
                  <a:srgbClr val="0070C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คือ อัณฑะ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7402588" y="1956902"/>
            <a:ext cx="1733962" cy="4439175"/>
            <a:chOff x="2754643" y="617995"/>
            <a:chExt cx="1847129" cy="4839286"/>
          </a:xfrm>
        </p:grpSpPr>
        <p:pic>
          <p:nvPicPr>
            <p:cNvPr id="60" name="Picture 11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463" y="4988646"/>
              <a:ext cx="204375" cy="468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1" name="Picture 8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9911" y="2148061"/>
              <a:ext cx="821861" cy="1726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" name="Picture 6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331" y="1412776"/>
              <a:ext cx="764669" cy="891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3" name="Picture 2"/>
            <p:cNvPicPr>
              <a:picLocks noChangeAspect="1" noChangeArrowheads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617995"/>
              <a:ext cx="1266196" cy="1420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" name="Picture 4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1988840"/>
              <a:ext cx="1266196" cy="1182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5" name="Picture 5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628800"/>
              <a:ext cx="893868" cy="1584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6" name="Picture 7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3169883"/>
              <a:ext cx="1261832" cy="1410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7" name="Picture 9"/>
            <p:cNvPicPr>
              <a:picLocks noChangeAspect="1" noChangeArrowheads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374" y="3875005"/>
              <a:ext cx="216586" cy="705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643" y="4580126"/>
              <a:ext cx="1283353" cy="865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9" name="Rounded Rectangle 68"/>
          <p:cNvSpPr/>
          <p:nvPr/>
        </p:nvSpPr>
        <p:spPr>
          <a:xfrm>
            <a:off x="8028384" y="3789040"/>
            <a:ext cx="539077" cy="576064"/>
          </a:xfrm>
          <a:prstGeom prst="round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350" y="3643293"/>
            <a:ext cx="899928" cy="92484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1" name="Straight Connector 70"/>
          <p:cNvCxnSpPr/>
          <p:nvPr/>
        </p:nvCxnSpPr>
        <p:spPr>
          <a:xfrm>
            <a:off x="6533877" y="4102737"/>
            <a:ext cx="149450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1772816"/>
            <a:ext cx="914400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227873" y="1819835"/>
            <a:ext cx="776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ต่อมเพศ</a:t>
            </a:r>
          </a:p>
        </p:txBody>
      </p:sp>
      <p:pic>
        <p:nvPicPr>
          <p:cNvPr id="39" name="รูปภาพ 11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0174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owchart: Data 37"/>
          <p:cNvSpPr/>
          <p:nvPr/>
        </p:nvSpPr>
        <p:spPr>
          <a:xfrm>
            <a:off x="73600" y="0"/>
            <a:ext cx="9070400" cy="6771886"/>
          </a:xfrm>
          <a:prstGeom prst="flowChartInputOutput">
            <a:avLst/>
          </a:prstGeom>
          <a:solidFill>
            <a:srgbClr val="FDF5FC"/>
          </a:solidFill>
          <a:ln>
            <a:solidFill>
              <a:srgbClr val="FDF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5" name="Straight Connector 14"/>
          <p:cNvCxnSpPr/>
          <p:nvPr/>
        </p:nvCxnSpPr>
        <p:spPr>
          <a:xfrm>
            <a:off x="-4" y="1314346"/>
            <a:ext cx="6876260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137898" y="889556"/>
            <a:ext cx="83334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การสร้างเสริมและดำรงประสิทธิภาพการทำงานของระบบต่อมไร้ท่อ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47664" y="1746975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หมั่นสำรวจและดูแลสุขภาพตนเองอย่างสมํ่าเสมอ โดยการตรวจสมรรถภาพที่เกี่ยวข้องกับระบบต่อมไร้ท่อ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1184" y="2420888"/>
            <a:ext cx="7614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ควรเลือกรับประทานอาหารที่มีประโยชน์และได้สัดส่วนที่เหมาะสมอย่างเพียงพอ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607649" y="3172906"/>
            <a:ext cx="21002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ออกกำลังกายอย่างสมํ่าเสมอ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627574" y="3820978"/>
            <a:ext cx="73369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ควรดื่มนํ้าสะอาดวันละ ๖-๘ แก้ว และดื่มนํ้าผลไม้แทนการดื่มเครื่องดื่มประเภทนํ้าอัดลม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-51095" y="1900863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-27589" y="2620943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-27589" y="3341023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-27589" y="4037477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-51095" y="4764648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908519" y="1700808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๑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908519" y="3837422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๔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908519" y="2420888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๒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908519" y="3140968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๓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908519" y="4541058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๕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665804" y="4581128"/>
            <a:ext cx="16097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พักผ่อนอย่างเพียงพอ</a:t>
            </a:r>
          </a:p>
        </p:txBody>
      </p:sp>
      <p:cxnSp>
        <p:nvCxnSpPr>
          <p:cNvPr id="61" name="Straight Connector 60"/>
          <p:cNvCxnSpPr/>
          <p:nvPr/>
        </p:nvCxnSpPr>
        <p:spPr>
          <a:xfrm>
            <a:off x="-27589" y="5501263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-51095" y="6181273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908519" y="5301208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๖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908519" y="5981218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๗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702713" y="5301208"/>
            <a:ext cx="7261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หลีกเลี่ยงการเข้าไปอยู่อาศัยในสภาพแวดล้อมที่อาจส่งผลต่อระบบต่อมไร้ท่อ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91680" y="5949280"/>
            <a:ext cx="68202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กรณีเกิดความผิดปกติของร่างกายควรรีบไปพบแพทย์เพื่อทำการรักษาโดยทันที</a:t>
            </a:r>
          </a:p>
        </p:txBody>
      </p:sp>
      <p:pic>
        <p:nvPicPr>
          <p:cNvPr id="30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5036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สี่เหลี่ยมผืนผ้า 14"/>
          <p:cNvSpPr/>
          <p:nvPr/>
        </p:nvSpPr>
        <p:spPr>
          <a:xfrm flipV="1">
            <a:off x="3923929" y="2052668"/>
            <a:ext cx="5220072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20" name="กลุ่ม 19"/>
          <p:cNvGrpSpPr/>
          <p:nvPr/>
        </p:nvGrpSpPr>
        <p:grpSpPr>
          <a:xfrm>
            <a:off x="6660232" y="820940"/>
            <a:ext cx="2483768" cy="648072"/>
            <a:chOff x="6660232" y="172868"/>
            <a:chExt cx="2483768" cy="648072"/>
          </a:xfrm>
        </p:grpSpPr>
        <p:grpSp>
          <p:nvGrpSpPr>
            <p:cNvPr id="21" name="กลุ่ม 20"/>
            <p:cNvGrpSpPr/>
            <p:nvPr/>
          </p:nvGrpSpPr>
          <p:grpSpPr>
            <a:xfrm>
              <a:off x="6660232" y="260648"/>
              <a:ext cx="2111148" cy="533673"/>
              <a:chOff x="6660232" y="188640"/>
              <a:chExt cx="2111148" cy="533673"/>
            </a:xfrm>
          </p:grpSpPr>
          <p:sp>
            <p:nvSpPr>
              <p:cNvPr id="25" name="มนมุมสี่เหลี่ยมผืนผ้าด้านทแยงมุม 24"/>
              <p:cNvSpPr/>
              <p:nvPr/>
            </p:nvSpPr>
            <p:spPr>
              <a:xfrm>
                <a:off x="6663498" y="188640"/>
                <a:ext cx="2107882" cy="504056"/>
              </a:xfrm>
              <a:prstGeom prst="round2DiagRect">
                <a:avLst>
                  <a:gd name="adj1" fmla="val 48791"/>
                  <a:gd name="adj2" fmla="val 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6660232" y="260648"/>
                <a:ext cx="199570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th-TH" sz="2400" b="1" dirty="0">
                    <a:solidFill>
                      <a:schemeClr val="bg1"/>
                    </a:solidFill>
                    <a:latin typeface="TH Sarabun New" pitchFamily="34" charset="-34"/>
                    <a:cs typeface="TH Sarabun New" pitchFamily="34" charset="-34"/>
                  </a:rPr>
                  <a:t>หน่วยการเรียนรู้ที่ </a:t>
                </a:r>
                <a:endParaRPr lang="en-US" sz="2400" b="1" dirty="0">
                  <a:solidFill>
                    <a:schemeClr val="bg1"/>
                  </a:solidFill>
                  <a:latin typeface="TH Sarabun New" pitchFamily="34" charset="-34"/>
                  <a:cs typeface="TH Sarabun New" pitchFamily="34" charset="-34"/>
                </a:endParaRPr>
              </a:p>
            </p:txBody>
          </p:sp>
        </p:grpSp>
        <p:sp>
          <p:nvSpPr>
            <p:cNvPr id="22" name="สี่เหลี่ยมผืนผ้า 21"/>
            <p:cNvSpPr/>
            <p:nvPr/>
          </p:nvSpPr>
          <p:spPr>
            <a:xfrm flipV="1">
              <a:off x="8832240" y="260644"/>
              <a:ext cx="311760" cy="50405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3" name="วงรี 22"/>
            <p:cNvSpPr/>
            <p:nvPr/>
          </p:nvSpPr>
          <p:spPr>
            <a:xfrm>
              <a:off x="8316416" y="172868"/>
              <a:ext cx="648072" cy="648072"/>
            </a:xfrm>
            <a:prstGeom prst="ellipse">
              <a:avLst/>
            </a:prstGeom>
            <a:solidFill>
              <a:srgbClr val="3C2D4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4800" b="1" dirty="0">
                  <a:latin typeface="TH Sarabun New" pitchFamily="34" charset="-34"/>
                  <a:cs typeface="TH Sarabun New" pitchFamily="34" charset="-34"/>
                </a:rPr>
                <a:t>๑</a:t>
              </a:r>
              <a:endParaRPr lang="th-TH" b="1" dirty="0">
                <a:latin typeface="TH Sarabun New" pitchFamily="34" charset="-34"/>
                <a:cs typeface="TH Sarabun New" pitchFamily="34" charset="-34"/>
              </a:endParaRPr>
            </a:p>
          </p:txBody>
        </p:sp>
      </p:grpSp>
      <p:pic>
        <p:nvPicPr>
          <p:cNvPr id="36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34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37" name="Picture 2" descr="K:\TSM 3-A\Logo Aksorn\Aksorn Charoen Tat_2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4283968" y="1435423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4400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ระบบประสาท ระบบสืบพันธุ์</a:t>
            </a:r>
            <a:endParaRPr lang="th-TH" sz="4400" dirty="0">
              <a:solidFill>
                <a:schemeClr val="accent4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32240" y="2098387"/>
            <a:ext cx="20938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chemeClr val="accent4">
                    <a:lumMod val="75000"/>
                  </a:schemeClr>
                </a:solidFill>
                <a:latin typeface="TH Sarabun New" pitchFamily="34" charset="-34"/>
                <a:cs typeface="TH Sarabun New" pitchFamily="34" charset="-34"/>
              </a:rPr>
              <a:t>และระบบต่อมไร้ท่อ</a:t>
            </a:r>
            <a:endParaRPr lang="th-TH" dirty="0">
              <a:solidFill>
                <a:schemeClr val="accent4">
                  <a:lumMod val="75000"/>
                </a:schemeClr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สี่เหลี่ยมผืนผ้ามุมมน 12"/>
          <p:cNvSpPr/>
          <p:nvPr/>
        </p:nvSpPr>
        <p:spPr>
          <a:xfrm>
            <a:off x="251520" y="5140068"/>
            <a:ext cx="8697946" cy="1223117"/>
          </a:xfrm>
          <a:prstGeom prst="roundRect">
            <a:avLst>
              <a:gd name="adj" fmla="val 10437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19" name="สี่เหลี่ยมผืนผ้า 13"/>
          <p:cNvSpPr/>
          <p:nvPr/>
        </p:nvSpPr>
        <p:spPr>
          <a:xfrm>
            <a:off x="0" y="5260056"/>
            <a:ext cx="9144000" cy="36933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/>
          </a:p>
        </p:txBody>
      </p:sp>
      <p:sp>
        <p:nvSpPr>
          <p:cNvPr id="24" name="TextBox 2"/>
          <p:cNvSpPr txBox="1"/>
          <p:nvPr/>
        </p:nvSpPr>
        <p:spPr>
          <a:xfrm>
            <a:off x="601680" y="5298156"/>
            <a:ext cx="1369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1600" b="1" dirty="0">
                <a:solidFill>
                  <a:schemeClr val="bg1"/>
                </a:solidFill>
                <a:latin typeface="TH Sarabun New" pitchFamily="34" charset="-34"/>
                <a:ea typeface="AngsanaUPC" charset="0"/>
                <a:cs typeface="TH Sarabun New" pitchFamily="34" charset="-34"/>
              </a:rPr>
              <a:t>จุดประสงค์การเรียนรู้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364" y="5733256"/>
            <a:ext cx="6966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อธิบายกระบวนการสร้างเสริมและดำรงประสิทธิภาพการทำงานของระบบอวัยวะต่างๆ ได้</a:t>
            </a:r>
          </a:p>
        </p:txBody>
      </p:sp>
    </p:spTree>
    <p:extLst>
      <p:ext uri="{BB962C8B-B14F-4D97-AF65-F5344CB8AC3E}">
        <p14:creationId xmlns:p14="http://schemas.microsoft.com/office/powerpoint/2010/main" val="933770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506309" y="5589240"/>
            <a:ext cx="7053838" cy="0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182846" y="4665442"/>
            <a:ext cx="1656555" cy="1560075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30"/>
          <p:cNvSpPr/>
          <p:nvPr/>
        </p:nvSpPr>
        <p:spPr>
          <a:xfrm>
            <a:off x="3980254" y="4637167"/>
            <a:ext cx="1656555" cy="1560075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Oval 31"/>
          <p:cNvSpPr/>
          <p:nvPr/>
        </p:nvSpPr>
        <p:spPr>
          <a:xfrm>
            <a:off x="6731869" y="4620863"/>
            <a:ext cx="1656555" cy="1560075"/>
          </a:xfrm>
          <a:prstGeom prst="ellipse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Snip Single Corner Rectangle 27"/>
          <p:cNvSpPr/>
          <p:nvPr/>
        </p:nvSpPr>
        <p:spPr>
          <a:xfrm>
            <a:off x="380549" y="4077072"/>
            <a:ext cx="1476994" cy="436061"/>
          </a:xfrm>
          <a:prstGeom prst="snip1Rect">
            <a:avLst/>
          </a:prstGeom>
          <a:solidFill>
            <a:srgbClr val="EB8DE0"/>
          </a:solidFill>
          <a:ln>
            <a:solidFill>
              <a:srgbClr val="EB8D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Rectangle 21"/>
          <p:cNvSpPr/>
          <p:nvPr/>
        </p:nvSpPr>
        <p:spPr>
          <a:xfrm>
            <a:off x="363982" y="3360472"/>
            <a:ext cx="262384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932678" y="-932675"/>
            <a:ext cx="546400" cy="241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6" y="7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ระบบประสาท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016" y="8895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โครงสร้างและหน้าที่ของระบบประสาท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4139956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4364" y="1556792"/>
            <a:ext cx="2090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๑) ระบบประสาทส่วนกลาง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1965456"/>
            <a:ext cx="577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สมอง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203" y="23664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เป็นอวัยวะที่สำคัญและสลับซับซ้อนมาก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80119" y="2766605"/>
            <a:ext cx="8063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ประกอบไปด้วยกลุ่มเนื้อเยื่อที่มีความอ่อนนุ่ม บรรจุอยู่ภายในกะโหลกศีรษะ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73062" y="3360472"/>
            <a:ext cx="21114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สมองจะแบ่งออกเป็น ๓ ส่วน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6872" y="4113022"/>
            <a:ext cx="1197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สมองส่วนหน้า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41472" y="6269250"/>
            <a:ext cx="739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เซรีบรัม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77" y="6269250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ไฮโพทาลามัส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8854" y="6197242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ทาลามัส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73" y="5013176"/>
            <a:ext cx="856884" cy="88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485" y="5013176"/>
            <a:ext cx="859147" cy="885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933" y="4989580"/>
            <a:ext cx="859952" cy="887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506309" y="4513132"/>
            <a:ext cx="0" cy="1076108"/>
          </a:xfrm>
          <a:prstGeom prst="line">
            <a:avLst/>
          </a:prstGeom>
          <a:ln>
            <a:solidFill>
              <a:srgbClr val="FF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102327" y="2276872"/>
            <a:ext cx="804167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รูปภาพ 1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5316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897884" y="2276872"/>
            <a:ext cx="4844734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3574421" y="1353074"/>
            <a:ext cx="1656555" cy="1560075"/>
          </a:xfrm>
          <a:prstGeom prst="ellipse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Oval 30"/>
          <p:cNvSpPr/>
          <p:nvPr/>
        </p:nvSpPr>
        <p:spPr>
          <a:xfrm>
            <a:off x="6371829" y="1324799"/>
            <a:ext cx="1656555" cy="1560075"/>
          </a:xfrm>
          <a:prstGeom prst="ellipse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Snip Single Corner Rectangle 27"/>
          <p:cNvSpPr/>
          <p:nvPr/>
        </p:nvSpPr>
        <p:spPr>
          <a:xfrm>
            <a:off x="2772124" y="764704"/>
            <a:ext cx="1476994" cy="436061"/>
          </a:xfrm>
          <a:prstGeom prst="snip1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" name="Rectangle 22"/>
          <p:cNvSpPr/>
          <p:nvPr/>
        </p:nvSpPr>
        <p:spPr>
          <a:xfrm>
            <a:off x="2928447" y="800654"/>
            <a:ext cx="1260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สมองส่วนกลาง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24899" y="2996952"/>
            <a:ext cx="19431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/>
              <a:t>เมดัลลา ออบลองกาตา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97884" y="1200764"/>
            <a:ext cx="0" cy="1076108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25352" y="5373216"/>
            <a:ext cx="5115513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1701889" y="4449418"/>
            <a:ext cx="1656555" cy="1560075"/>
          </a:xfrm>
          <a:prstGeom prst="ellipse">
            <a:avLst/>
          </a:prstGeom>
          <a:solidFill>
            <a:srgbClr val="D8EEC0"/>
          </a:solidFill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Oval 32"/>
          <p:cNvSpPr/>
          <p:nvPr/>
        </p:nvSpPr>
        <p:spPr>
          <a:xfrm>
            <a:off x="4499297" y="4421143"/>
            <a:ext cx="1656555" cy="1560075"/>
          </a:xfrm>
          <a:prstGeom prst="ellipse">
            <a:avLst/>
          </a:prstGeom>
          <a:solidFill>
            <a:srgbClr val="D8EEC0"/>
          </a:solidFill>
          <a:ln>
            <a:solidFill>
              <a:srgbClr val="D8EE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Snip Single Corner Rectangle 34"/>
          <p:cNvSpPr/>
          <p:nvPr/>
        </p:nvSpPr>
        <p:spPr>
          <a:xfrm>
            <a:off x="899592" y="3861048"/>
            <a:ext cx="1476994" cy="436061"/>
          </a:xfrm>
          <a:prstGeom prst="snip1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ectangle 35"/>
          <p:cNvSpPr/>
          <p:nvPr/>
        </p:nvSpPr>
        <p:spPr>
          <a:xfrm>
            <a:off x="1055915" y="3896998"/>
            <a:ext cx="1186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สมองส่วนท้าย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160515" y="6053226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/>
              <a:t>พอนส์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62520" y="6053226"/>
            <a:ext cx="99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/>
              <a:t>เซรีเบลลัม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1025352" y="4297108"/>
            <a:ext cx="0" cy="1076108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665" y="1700808"/>
            <a:ext cx="864039" cy="8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64" y="1747098"/>
            <a:ext cx="856884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46" y="4835162"/>
            <a:ext cx="856884" cy="88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107" y="4813744"/>
            <a:ext cx="852934" cy="88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รูปภาพ 11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804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63982" y="836712"/>
            <a:ext cx="8456490" cy="5472608"/>
          </a:xfrm>
          <a:prstGeom prst="rect">
            <a:avLst/>
          </a:prstGeom>
          <a:solidFill>
            <a:srgbClr val="FDF5FC"/>
          </a:solidFill>
          <a:ln>
            <a:solidFill>
              <a:srgbClr val="FDF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17"/>
          <p:cNvSpPr/>
          <p:nvPr/>
        </p:nvSpPr>
        <p:spPr>
          <a:xfrm>
            <a:off x="1043608" y="1988840"/>
            <a:ext cx="8643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ไขสันหลัง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19540" y="2377130"/>
            <a:ext cx="80265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เป็นส่วนหนึ่งของระบบประสาทส่วนกลาง โดยเป็นส่วนที่ต่อจากสมองลงไป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ตามแนวช่องของกระดูกสันหลัง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00871" y="3225170"/>
            <a:ext cx="8063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มีเส้นประสาทแตกออกจากข้อสันหลังมากมาย</a:t>
            </a:r>
          </a:p>
        </p:txBody>
      </p:sp>
      <p:sp>
        <p:nvSpPr>
          <p:cNvPr id="3" name="Rectangle 2"/>
          <p:cNvSpPr/>
          <p:nvPr/>
        </p:nvSpPr>
        <p:spPr>
          <a:xfrm>
            <a:off x="1100871" y="3683062"/>
            <a:ext cx="7719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ไขสันหลังจะมีเยื่อหุ้ม ๓ ชั้น และมีของเหลวบรรจุอยู่ในเยื่อหุ้มที่เรียกว่า </a:t>
            </a:r>
          </a:p>
          <a:p>
            <a:r>
              <a:rPr lang="th-TH" sz="2000" b="1" i="1" dirty="0">
                <a:latin typeface="TH Sarabun New" pitchFamily="34" charset="-34"/>
                <a:cs typeface="TH Sarabun New" pitchFamily="34" charset="-34"/>
              </a:rPr>
              <a:t>      “นํ้าเลี้ยงไขสันหลัง”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5616" y="436510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ไขสันหลังจะทำหน้าที่ถ่ายทอดกระแสประสาทระหว่างสมองและส่วนต่างๆ 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      ของร่างกาย ควบคุมปฏิกิริยารีเฟล็กซ์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02327" y="2276872"/>
            <a:ext cx="804167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66341"/>
            <a:ext cx="1731141" cy="5510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435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75856" y="5540625"/>
            <a:ext cx="4464496" cy="923330"/>
          </a:xfrm>
          <a:prstGeom prst="rect">
            <a:avLst/>
          </a:prstGeom>
          <a:solidFill>
            <a:srgbClr val="B7E7FF"/>
          </a:solidFill>
          <a:ln>
            <a:solidFill>
              <a:srgbClr val="B7E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latin typeface="TH Sarabun New" pitchFamily="34" charset="-34"/>
              <a:cs typeface="TH Sarabun New" pitchFamily="34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TH Sarabun New" pitchFamily="34" charset="-34"/>
                <a:cs typeface="TH Sarabun New" pitchFamily="34" charset="-34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Rectangle 16"/>
          <p:cNvSpPr/>
          <p:nvPr/>
        </p:nvSpPr>
        <p:spPr>
          <a:xfrm>
            <a:off x="654364" y="666949"/>
            <a:ext cx="21210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๒) ระบบประสาทส่วนปลาย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3608" y="1075613"/>
            <a:ext cx="14302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เส้นประสาทสมอง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202" y="1476652"/>
            <a:ext cx="775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มีอยู่ ๑๒ คู่ โดยจะทอดออกมาจากสมองแล้วผ่านไปยังรูต่างๆ ของกะโหลกศีรษะ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66202" y="1916832"/>
            <a:ext cx="80638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ซึ่งจะประกอบไปด้วยเส้นประสาทรับความรู้สึกเส้นประสาทที่ทำหน้าที่เกี่ยวกับการเคลื่อนไหวและเส้นประสาท      ที่คอยทำหน้าที่รวม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2327" y="1387029"/>
            <a:ext cx="804167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043608" y="2901560"/>
            <a:ext cx="1717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เส้นประสาทไขสันหลัง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02327" y="3212976"/>
            <a:ext cx="804167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103218" y="3356992"/>
            <a:ext cx="72728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เป็นเส้นประสาทที่ออกจากไขสันหลังเป็นช่วงๆ ผ่านรูระหว่างกระดูกสันหลังไปสู่ร่างกาย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28904" y="3820978"/>
            <a:ext cx="72471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มีอยู่ ๓๑ คู่ ทุกคู่จะทำหน้าที่รวมคือ ทั้งรับความรู้สึกและเกี่ยวกับการเคลื่อนไหว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045" y="4674125"/>
            <a:ext cx="1577782" cy="200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04025" y="554062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การที่เราสามารถแสดงอิริยาบถต่างๆ ได้นั้น เป็นผลมาจาก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ใยประสาทสั่งการ ซึ่งนำคำสั่งไปยังกล้ามเนื้อลายต่างๆ</a:t>
            </a:r>
          </a:p>
          <a:p>
            <a:r>
              <a:rPr lang="th-TH" sz="1800" dirty="0">
                <a:latin typeface="TH Sarabun New" pitchFamily="34" charset="-34"/>
                <a:cs typeface="TH Sarabun New" pitchFamily="34" charset="-34"/>
              </a:rPr>
              <a:t>ที่ยึดติดกับกระดูกให้ทำงาน</a:t>
            </a:r>
          </a:p>
        </p:txBody>
      </p:sp>
      <p:pic>
        <p:nvPicPr>
          <p:cNvPr id="21" name="รูปภาพ 1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1722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102326" y="3578938"/>
            <a:ext cx="0" cy="1562285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102326" y="4349135"/>
            <a:ext cx="789601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102327" y="5141223"/>
            <a:ext cx="789601" cy="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80006" y="3360472"/>
            <a:ext cx="2623842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Rectangle 17"/>
          <p:cNvSpPr/>
          <p:nvPr/>
        </p:nvSpPr>
        <p:spPr>
          <a:xfrm>
            <a:off x="1043608" y="1159815"/>
            <a:ext cx="19271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/>
              <a:t>ระบบประสาทอัตโนมัติ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202" y="1560854"/>
            <a:ext cx="79702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/>
              <a:t>มีเป็นศูนย์กลางการควบคุมของระบบประสาท ซึ่งอยู่ในก้านสมองและส่วนที่ลึกลงไปในสมองเรียกว่า            </a:t>
            </a:r>
            <a:r>
              <a:rPr lang="th-TH" sz="2000" b="1" i="1" dirty="0"/>
              <a:t>“ไฮโพทาลามัส”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6202" y="2236802"/>
            <a:ext cx="80638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ทำงานประสานกันอย่างใกล้ชิดกับฮอร์โมนจากระบบต่อมไร้ท่อ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2327" y="1471231"/>
            <a:ext cx="804167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102326" y="2668850"/>
            <a:ext cx="86542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เป็นอิสระอยู่นอกอำนาจจิตใจ ทำหน้าที่ควบคุมการทำงานของอวัยวะภายในของร่างกายให้เป็นปกติ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576" y="3378883"/>
            <a:ext cx="2266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ซึ่งสามารถแบ่งออกเป็น ๒ ส่วน</a:t>
            </a:r>
          </a:p>
        </p:txBody>
      </p:sp>
      <p:sp>
        <p:nvSpPr>
          <p:cNvPr id="8" name="Rectangle 7"/>
          <p:cNvSpPr/>
          <p:nvPr/>
        </p:nvSpPr>
        <p:spPr>
          <a:xfrm>
            <a:off x="2007173" y="4149080"/>
            <a:ext cx="1968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ระบบประสาทซิมพาเทติก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07173" y="4941168"/>
            <a:ext cx="23503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b="1" dirty="0">
                <a:latin typeface="TH Sarabun New" pitchFamily="34" charset="-34"/>
                <a:cs typeface="TH Sarabun New" pitchFamily="34" charset="-34"/>
              </a:rPr>
              <a:t>ระบบประสาทพาราซิมพาเทติก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36567" y="449221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เป็นระบบประสาทของการทำงานแบบเกิดขึ้นทันทีทันใด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071496" y="5289065"/>
            <a:ext cx="7325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เป็นระบบประสาทที่มีเส้นใยประสาทมาจากสมองส่วนกลาง เมดัลลา ออบลองกาตา และบริเวณ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ไขสันหลังส่วนกระเบนเหน็บและก้นกบ ทำหน้าที่ควบคุมการทำงานของอวัยวะภายใน เส้นเลือด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และต่อมต่างๆ ให้อยู่ในสภาพที่พร้อมทำงาน</a:t>
            </a:r>
          </a:p>
        </p:txBody>
      </p:sp>
      <p:pic>
        <p:nvPicPr>
          <p:cNvPr id="25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4424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/>
          <p:cNvSpPr/>
          <p:nvPr/>
        </p:nvSpPr>
        <p:spPr>
          <a:xfrm>
            <a:off x="73600" y="0"/>
            <a:ext cx="9070400" cy="6771886"/>
          </a:xfrm>
          <a:prstGeom prst="flowChartInputOutput">
            <a:avLst/>
          </a:prstGeom>
          <a:solidFill>
            <a:srgbClr val="FDF5FC"/>
          </a:solidFill>
          <a:ln>
            <a:solidFill>
              <a:srgbClr val="FDF5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47" name="Straight Connector 46"/>
          <p:cNvCxnSpPr/>
          <p:nvPr/>
        </p:nvCxnSpPr>
        <p:spPr>
          <a:xfrm>
            <a:off x="-51095" y="1468815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-27589" y="2140688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-27589" y="2827221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-27589" y="3533421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-51095" y="4260592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-27589" y="4957137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-51095" y="5677217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-27589" y="6365359"/>
            <a:ext cx="1133876" cy="0"/>
          </a:xfrm>
          <a:prstGeom prst="line">
            <a:avLst/>
          </a:prstGeom>
          <a:ln>
            <a:solidFill>
              <a:srgbClr val="66C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Rectangle 11"/>
          <p:cNvSpPr/>
          <p:nvPr/>
        </p:nvSpPr>
        <p:spPr>
          <a:xfrm>
            <a:off x="144016" y="620688"/>
            <a:ext cx="8511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การสร้างเสริมและดำรงประสิทธิภาพการทำงานของระบบประสาท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045478"/>
            <a:ext cx="6876260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475656" y="130069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หมั่นสำรวจและดูแลสุขภาพของตนเองอย่างสมํ่าเสมอ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11152" y="191683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ระมัดระวังการกระทบกระเทือนบริเวณศีรษะ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47664" y="256490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ระมัดระวังป้องกันไม่ให้เกิดโรคทางสมอง โดยใช้วิธีการต่างๆ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583160" y="328498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ออกกำลังกายอย่างสมํ่าเสมอเพื่อช่วยให้ร่างกายแข็งแรง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83160" y="4037002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เลือกรับประทานอาหารที่มีประโยชน์ต่อร่างกาย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547664" y="4603194"/>
            <a:ext cx="79011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หลีกเลี่ยงการรับประทานอาหารประเภทที่มีไขมันสูง รวมถึงเครื่องดื่มประเภทนํ้าอัดลม เครื่องดื่มที่มีแอลกอฮอล์</a:t>
            </a:r>
          </a:p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ยาชนิดต่างๆ ที่มีผลต่อสมอง รวมทั้งสารเสพติด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583160" y="5508179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ถนอมและบำรุงอวัยวะต่างๆ ที่เกี่ยวข้องกับระบบประสาท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83160" y="6197242"/>
            <a:ext cx="83164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latin typeface="TH Sarabun New" panose="020B0500040200020003" pitchFamily="34" charset="-34"/>
                <a:cs typeface="TH Sarabun New" pitchFamily="34" charset="-34"/>
              </a:rPr>
              <a:t>พักผ่อนอย่างเพียงพอ ตลอดจนหากิจกรรมเพื่อช่วยผ่อนคลายความเครียดในกิจวัตรประจำวัน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908519" y="1268760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๑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908519" y="3333366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๔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908519" y="1940633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๒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08519" y="2627166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๓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08519" y="4037002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๕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936104" y="6165304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๘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908519" y="4757082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๖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908519" y="5477162"/>
            <a:ext cx="395536" cy="400110"/>
          </a:xfrm>
          <a:prstGeom prst="round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tx1"/>
                </a:solidFill>
              </a:rPr>
              <a:t>๗</a:t>
            </a:r>
          </a:p>
        </p:txBody>
      </p:sp>
      <p:pic>
        <p:nvPicPr>
          <p:cNvPr id="32" name="รูปภาพ 1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879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942294"/>
            <a:ext cx="2841178" cy="1689971"/>
          </a:xfrm>
          <a:prstGeom prst="rect">
            <a:avLst/>
          </a:prstGeom>
        </p:spPr>
      </p:pic>
      <p:sp>
        <p:nvSpPr>
          <p:cNvPr id="47" name="Oval 46"/>
          <p:cNvSpPr/>
          <p:nvPr/>
        </p:nvSpPr>
        <p:spPr>
          <a:xfrm>
            <a:off x="433291" y="2477068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9" name="Oval 48"/>
          <p:cNvSpPr/>
          <p:nvPr/>
        </p:nvSpPr>
        <p:spPr>
          <a:xfrm>
            <a:off x="407114" y="4627244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0" name="Oval 49"/>
          <p:cNvSpPr/>
          <p:nvPr/>
        </p:nvSpPr>
        <p:spPr>
          <a:xfrm>
            <a:off x="2725519" y="2515258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Oval 50"/>
          <p:cNvSpPr/>
          <p:nvPr/>
        </p:nvSpPr>
        <p:spPr>
          <a:xfrm>
            <a:off x="4888065" y="2477068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Oval 51"/>
          <p:cNvSpPr/>
          <p:nvPr/>
        </p:nvSpPr>
        <p:spPr>
          <a:xfrm>
            <a:off x="7091909" y="2479410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3" name="Oval 52"/>
          <p:cNvSpPr/>
          <p:nvPr/>
        </p:nvSpPr>
        <p:spPr>
          <a:xfrm>
            <a:off x="2655119" y="4619318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Oval 53"/>
          <p:cNvSpPr/>
          <p:nvPr/>
        </p:nvSpPr>
        <p:spPr>
          <a:xfrm>
            <a:off x="4817665" y="4581128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Oval 54"/>
          <p:cNvSpPr/>
          <p:nvPr/>
        </p:nvSpPr>
        <p:spPr>
          <a:xfrm>
            <a:off x="7021509" y="4605478"/>
            <a:ext cx="1656555" cy="1560075"/>
          </a:xfrm>
          <a:prstGeom prst="ellipse">
            <a:avLst/>
          </a:prstGeom>
          <a:solidFill>
            <a:srgbClr val="BAE890"/>
          </a:solidFill>
          <a:ln>
            <a:solidFill>
              <a:srgbClr val="BAE8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4" name="Group 3"/>
          <p:cNvGrpSpPr/>
          <p:nvPr/>
        </p:nvGrpSpPr>
        <p:grpSpPr>
          <a:xfrm>
            <a:off x="73600" y="6651201"/>
            <a:ext cx="8582340" cy="166404"/>
            <a:chOff x="73600" y="6651201"/>
            <a:chExt cx="8582340" cy="166404"/>
          </a:xfrm>
        </p:grpSpPr>
        <p:sp>
          <p:nvSpPr>
            <p:cNvPr id="5" name="สี่เหลี่ยมผืนผ้า 39"/>
            <p:cNvSpPr/>
            <p:nvPr/>
          </p:nvSpPr>
          <p:spPr>
            <a:xfrm>
              <a:off x="787017" y="6771886"/>
              <a:ext cx="7868923" cy="4571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  <a:prstDash val="solid"/>
            </a:ln>
          </p:spPr>
          <p:txBody>
            <a:bodyPr vert="horz" wrap="square" lIns="91440" tIns="45720" rIns="91440" bIns="45720" anchor="ctr" anchorCtr="1" compatLnSpc="1"/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th-TH" sz="2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  <a:cs typeface="Cordia New"/>
              </a:endParaRPr>
            </a:p>
          </p:txBody>
        </p:sp>
        <p:pic>
          <p:nvPicPr>
            <p:cNvPr id="6" name="Picture 2" descr="K:\TSM 3-A\Logo Aksorn\Aksorn Charoen Tat_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3600" y="6651201"/>
              <a:ext cx="580764" cy="1621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Rectangle 6"/>
          <p:cNvSpPr/>
          <p:nvPr/>
        </p:nvSpPr>
        <p:spPr>
          <a:xfrm>
            <a:off x="0" y="0"/>
            <a:ext cx="9143999" cy="6926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 rot="5400000">
            <a:off x="932678" y="-932675"/>
            <a:ext cx="546400" cy="241176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3200" dirty="0"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776" y="7"/>
            <a:ext cx="27180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 New" pitchFamily="34" charset="-34"/>
                <a:cs typeface="TH Sarabun New" pitchFamily="34" charset="-34"/>
              </a:rPr>
              <a:t>ระบบสืบพันธุ์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4016" y="88955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b="1" dirty="0">
                <a:latin typeface="TH Sarabun New" pitchFamily="34" charset="-34"/>
                <a:cs typeface="TH Sarabun New" pitchFamily="34" charset="-34"/>
              </a:rPr>
              <a:t>โครงสร้างและหน้าที่ของระบบสืบพันธุ์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4" y="1314346"/>
            <a:ext cx="4139956" cy="0"/>
          </a:xfrm>
          <a:prstGeom prst="line">
            <a:avLst/>
          </a:prstGeom>
          <a:ln w="3810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13888" y="1504197"/>
            <a:ext cx="20024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solidFill>
                  <a:schemeClr val="tx2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ระบบสืบพันธุ์เพศชาย</a:t>
            </a:r>
            <a:endParaRPr lang="th-TH" sz="2400" dirty="0">
              <a:solidFill>
                <a:schemeClr val="tx2"/>
              </a:solidFill>
              <a:latin typeface="TH Sarabun New" panose="020B0500040200020003" pitchFamily="34" charset="-34"/>
              <a:cs typeface="TH Sarabun New" pitchFamily="34" charset="-34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102327" y="2276872"/>
            <a:ext cx="8041673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56006" y="196638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000" b="1" dirty="0">
                <a:solidFill>
                  <a:schemeClr val="tx2"/>
                </a:solidFill>
                <a:latin typeface="TH Sarabun New" pitchFamily="34" charset="-34"/>
                <a:cs typeface="TH Sarabun New" pitchFamily="34" charset="-34"/>
              </a:rPr>
              <a:t>การสร้างเซลล์สืบพันธุ์เพศชาย</a:t>
            </a:r>
            <a:endParaRPr lang="th-TH" sz="2000" dirty="0">
              <a:solidFill>
                <a:schemeClr val="tx2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114" y="4109010"/>
            <a:ext cx="16273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ต่อมสร้างนํ้าเลี้ยงอสุจิ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94" y="2826894"/>
            <a:ext cx="898197" cy="92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046096" y="4091962"/>
            <a:ext cx="10775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ต่อมลูกหมาก</a:t>
            </a: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621" y="2860102"/>
            <a:ext cx="888349" cy="893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204733" y="4095524"/>
            <a:ext cx="10791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ต่อมขับเมือก</a:t>
            </a:r>
          </a:p>
        </p:txBody>
      </p:sp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813" y="2860102"/>
            <a:ext cx="864039" cy="89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7421238" y="407707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หลอดนำอสุจิ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979" y="2839522"/>
            <a:ext cx="864038" cy="894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577622" y="6243358"/>
            <a:ext cx="1178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หลอดเก็บอสุจิ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74" y="5004849"/>
            <a:ext cx="781050" cy="8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872717" y="6211420"/>
            <a:ext cx="13949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องคชาต หรือลึงค์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927" y="4952369"/>
            <a:ext cx="864039" cy="893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204733" y="6211420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เส้นสองสลึง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0" t="3187" r="2169" b="35746"/>
          <a:stretch/>
        </p:blipFill>
        <p:spPr bwMode="auto">
          <a:xfrm>
            <a:off x="5178854" y="4937835"/>
            <a:ext cx="886609" cy="87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7516979" y="6243358"/>
            <a:ext cx="8306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000" dirty="0">
                <a:latin typeface="TH Sarabun New" pitchFamily="34" charset="-34"/>
                <a:cs typeface="TH Sarabun New" pitchFamily="34" charset="-34"/>
              </a:rPr>
              <a:t>ลูกอัณฑะ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74" t="2217" r="2354" b="11451"/>
          <a:stretch/>
        </p:blipFill>
        <p:spPr bwMode="auto">
          <a:xfrm>
            <a:off x="7456495" y="4919216"/>
            <a:ext cx="827118" cy="890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รูปภาพ 11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6553059"/>
            <a:ext cx="299025" cy="27846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9518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1121</Words>
  <Application>Microsoft Office PowerPoint</Application>
  <PresentationFormat>นำเสนอทางหน้าจอ (4:3)</PresentationFormat>
  <Paragraphs>166</Paragraphs>
  <Slides>16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4" baseType="lpstr">
      <vt:lpstr>Cordia New</vt:lpstr>
      <vt:lpstr>AngsanaUPC</vt:lpstr>
      <vt:lpstr>TH Sarabun New</vt:lpstr>
      <vt:lpstr>Arial</vt:lpstr>
      <vt:lpstr>Calibri</vt:lpstr>
      <vt:lpstr>TH Sarabun New Bold</vt:lpstr>
      <vt:lpstr>Angsana New</vt:lpstr>
      <vt:lpstr>Office Theme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PTD8</dc:creator>
  <cp:lastModifiedBy>Taksaporn Seemek</cp:lastModifiedBy>
  <cp:revision>229</cp:revision>
  <dcterms:created xsi:type="dcterms:W3CDTF">2017-03-06T11:25:52Z</dcterms:created>
  <dcterms:modified xsi:type="dcterms:W3CDTF">2022-06-09T03:27:57Z</dcterms:modified>
</cp:coreProperties>
</file>