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16"/>
  </p:notesMasterIdLst>
  <p:sldIdLst>
    <p:sldId id="286" r:id="rId2"/>
    <p:sldId id="273" r:id="rId3"/>
    <p:sldId id="274" r:id="rId4"/>
    <p:sldId id="275" r:id="rId5"/>
    <p:sldId id="276" r:id="rId6"/>
    <p:sldId id="277" r:id="rId7"/>
    <p:sldId id="278" r:id="rId8"/>
    <p:sldId id="279" r:id="rId9"/>
    <p:sldId id="280" r:id="rId10"/>
    <p:sldId id="281" r:id="rId11"/>
    <p:sldId id="282" r:id="rId12"/>
    <p:sldId id="283" r:id="rId13"/>
    <p:sldId id="284" r:id="rId14"/>
    <p:sldId id="285" r:id="rId15"/>
  </p:sldIdLst>
  <p:sldSz cx="9144000" cy="6858000" type="screen4x3"/>
  <p:notesSz cx="6858000" cy="9144000"/>
  <p:embeddedFontLst>
    <p:embeddedFont>
      <p:font typeface="AngsanaUPC" panose="02020603050405020304" pitchFamily="18" charset="-34"/>
      <p:regular r:id="rId17"/>
      <p:bold r:id="rId18"/>
      <p:italic r:id="rId19"/>
      <p:boldItalic r:id="rId20"/>
    </p:embeddedFont>
    <p:embeddedFont>
      <p:font typeface="Calibri" panose="020F0502020204030204" pitchFamily="34" charset="0"/>
      <p:regular r:id="rId21"/>
      <p:bold r:id="rId22"/>
      <p:italic r:id="rId23"/>
      <p:boldItalic r:id="rId24"/>
    </p:embeddedFont>
    <p:embeddedFont>
      <p:font typeface="Angsana New" panose="02020603050405020304" pitchFamily="18" charset="-34"/>
      <p:regular r:id="rId25"/>
      <p:bold r:id="rId26"/>
      <p:italic r:id="rId27"/>
      <p:boldItalic r:id="rId28"/>
    </p:embeddedFont>
    <p:embeddedFont>
      <p:font typeface="TH Sarabun New" panose="020B0502040204020203" charset="-34"/>
      <p:regular r:id="rId29"/>
      <p:bold r:id="rId30"/>
      <p:italic r:id="rId31"/>
      <p:boldItalic r:id="rId32"/>
    </p:embeddedFont>
    <p:embeddedFont>
      <p:font typeface="TH Sarabun New Bold" panose="020B0502040204020203" charset="-34"/>
      <p:bold r:id="rId33"/>
    </p:embeddedFont>
    <p:embeddedFont>
      <p:font typeface="Cordia New" panose="020B0304020202020204" pitchFamily="34" charset="-34"/>
      <p:regular r:id="rId34"/>
      <p:bold r:id="rId35"/>
      <p:italic r:id="rId36"/>
      <p:boldItalic r:id="rId37"/>
    </p:embeddedFont>
    <p:embeddedFont>
      <p:font typeface="TH SarabunPSK" panose="020B0500040200020003" pitchFamily="34" charset="-34"/>
      <p:regular r:id="rId38"/>
      <p:bold r:id="rId39"/>
      <p:italic r:id="rId40"/>
      <p:boldItalic r:id="rId41"/>
    </p:embeddedFont>
  </p:embeddedFontLst>
  <p:defaultTextStyle>
    <a:defPPr>
      <a:defRPr lang="th-TH"/>
    </a:defPPr>
    <a:lvl1pPr marL="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3366"/>
    <a:srgbClr val="FF9999"/>
    <a:srgbClr val="FABCF1"/>
    <a:srgbClr val="E7F7FF"/>
    <a:srgbClr val="66CCFF"/>
    <a:srgbClr val="DCC5ED"/>
    <a:srgbClr val="D8EEC0"/>
    <a:srgbClr val="BAE890"/>
    <a:srgbClr val="EB8DE0"/>
    <a:srgbClr val="FCEEF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480" autoAdjust="0"/>
    <p:restoredTop sz="94660"/>
  </p:normalViewPr>
  <p:slideViewPr>
    <p:cSldViewPr>
      <p:cViewPr varScale="1">
        <p:scale>
          <a:sx n="70" d="100"/>
          <a:sy n="70" d="100"/>
        </p:scale>
        <p:origin x="1386" y="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font" Target="fonts/font2.fntdata"/><Relationship Id="rId26" Type="http://schemas.openxmlformats.org/officeDocument/2006/relationships/font" Target="fonts/font10.fntdata"/><Relationship Id="rId39" Type="http://schemas.openxmlformats.org/officeDocument/2006/relationships/font" Target="fonts/font23.fntdata"/><Relationship Id="rId21" Type="http://schemas.openxmlformats.org/officeDocument/2006/relationships/font" Target="fonts/font5.fntdata"/><Relationship Id="rId34" Type="http://schemas.openxmlformats.org/officeDocument/2006/relationships/font" Target="fonts/font18.fntdata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9" Type="http://schemas.openxmlformats.org/officeDocument/2006/relationships/font" Target="fonts/font13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8.fntdata"/><Relationship Id="rId32" Type="http://schemas.openxmlformats.org/officeDocument/2006/relationships/font" Target="fonts/font16.fntdata"/><Relationship Id="rId37" Type="http://schemas.openxmlformats.org/officeDocument/2006/relationships/font" Target="fonts/font21.fntdata"/><Relationship Id="rId40" Type="http://schemas.openxmlformats.org/officeDocument/2006/relationships/font" Target="fonts/font24.fntdata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7.fntdata"/><Relationship Id="rId28" Type="http://schemas.openxmlformats.org/officeDocument/2006/relationships/font" Target="fonts/font12.fntdata"/><Relationship Id="rId36" Type="http://schemas.openxmlformats.org/officeDocument/2006/relationships/font" Target="fonts/font20.fntdata"/><Relationship Id="rId10" Type="http://schemas.openxmlformats.org/officeDocument/2006/relationships/slide" Target="slides/slide9.xml"/><Relationship Id="rId19" Type="http://schemas.openxmlformats.org/officeDocument/2006/relationships/font" Target="fonts/font3.fntdata"/><Relationship Id="rId31" Type="http://schemas.openxmlformats.org/officeDocument/2006/relationships/font" Target="fonts/font15.fntdata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6.fntdata"/><Relationship Id="rId27" Type="http://schemas.openxmlformats.org/officeDocument/2006/relationships/font" Target="fonts/font11.fntdata"/><Relationship Id="rId30" Type="http://schemas.openxmlformats.org/officeDocument/2006/relationships/font" Target="fonts/font14.fntdata"/><Relationship Id="rId35" Type="http://schemas.openxmlformats.org/officeDocument/2006/relationships/font" Target="fonts/font19.fntdata"/><Relationship Id="rId43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font" Target="fonts/font1.fntdata"/><Relationship Id="rId25" Type="http://schemas.openxmlformats.org/officeDocument/2006/relationships/font" Target="fonts/font9.fntdata"/><Relationship Id="rId33" Type="http://schemas.openxmlformats.org/officeDocument/2006/relationships/font" Target="fonts/font17.fntdata"/><Relationship Id="rId38" Type="http://schemas.openxmlformats.org/officeDocument/2006/relationships/font" Target="fonts/font22.fntdata"/><Relationship Id="rId20" Type="http://schemas.openxmlformats.org/officeDocument/2006/relationships/font" Target="fonts/font4.fntdata"/><Relationship Id="rId41" Type="http://schemas.openxmlformats.org/officeDocument/2006/relationships/font" Target="fonts/font25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FD5C1D6-BD65-4913-9B96-D178CAE1839E}" type="datetimeFigureOut">
              <a:rPr lang="th-TH" smtClean="0"/>
              <a:t>11/02/67</a:t>
            </a:fld>
            <a:endParaRPr lang="th-TH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h-TH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4F5A076-C24A-454D-9EF7-78E5FB968DBF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0193903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3078A5-0392-4DAD-A12A-D520FEDABEBB}" type="slidenum">
              <a:rPr lang="th-TH" smtClean="0"/>
              <a:t>1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08680185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ภาพนิ่ง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ตัวแทนหมายเลขภาพนิ่ง 3"/>
          <p:cNvSpPr txBox="1"/>
          <p:nvPr/>
        </p:nvSpPr>
        <p:spPr>
          <a:xfrm>
            <a:off x="3884608" y="8685208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b" anchorCtr="0" compatLnSpc="1"/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E8627D65-1B76-4933-84BE-FA6175666090}" type="slidenum">
              <a:t>2</a:t>
            </a:fld>
            <a:endParaRPr lang="th-TH" sz="1200" b="0" i="0" u="none" strike="noStrike" kern="1200" cap="none" spc="0" baseline="0">
              <a:solidFill>
                <a:srgbClr val="000000"/>
              </a:solidFill>
              <a:uFillTx/>
              <a:latin typeface="Calibri"/>
              <a:cs typeface="Cordia New"/>
            </a:endParaRPr>
          </a:p>
        </p:txBody>
      </p:sp>
    </p:spTree>
    <p:extLst>
      <p:ext uri="{BB962C8B-B14F-4D97-AF65-F5344CB8AC3E}">
        <p14:creationId xmlns:p14="http://schemas.microsoft.com/office/powerpoint/2010/main" val="13840460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th-T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57FF5C-CCF0-411D-B1A5-8BE74D78CD88}" type="datetimeFigureOut">
              <a:rPr lang="th-TH" smtClean="0"/>
              <a:t>11/02/67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751226-4D5E-4779-A807-272EDE5DB474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2382386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57FF5C-CCF0-411D-B1A5-8BE74D78CD88}" type="datetimeFigureOut">
              <a:rPr lang="th-TH" smtClean="0"/>
              <a:t>11/02/67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751226-4D5E-4779-A807-272EDE5DB474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506887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57FF5C-CCF0-411D-B1A5-8BE74D78CD88}" type="datetimeFigureOut">
              <a:rPr lang="th-TH" smtClean="0"/>
              <a:t>11/02/67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751226-4D5E-4779-A807-272EDE5DB474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7625413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57FF5C-CCF0-411D-B1A5-8BE74D78CD88}" type="datetimeFigureOut">
              <a:rPr lang="th-TH" smtClean="0"/>
              <a:t>11/02/67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751226-4D5E-4779-A807-272EDE5DB474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41844471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57FF5C-CCF0-411D-B1A5-8BE74D78CD88}" type="datetimeFigureOut">
              <a:rPr lang="th-TH" smtClean="0"/>
              <a:t>11/02/67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751226-4D5E-4779-A807-272EDE5DB474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1135177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57FF5C-CCF0-411D-B1A5-8BE74D78CD88}" type="datetimeFigureOut">
              <a:rPr lang="th-TH" smtClean="0"/>
              <a:t>11/02/67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751226-4D5E-4779-A807-272EDE5DB474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0034055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57FF5C-CCF0-411D-B1A5-8BE74D78CD88}" type="datetimeFigureOut">
              <a:rPr lang="th-TH" smtClean="0"/>
              <a:t>11/02/67</a:t>
            </a:fld>
            <a:endParaRPr lang="th-TH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751226-4D5E-4779-A807-272EDE5DB474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41472626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57FF5C-CCF0-411D-B1A5-8BE74D78CD88}" type="datetimeFigureOut">
              <a:rPr lang="th-TH" smtClean="0"/>
              <a:t>11/02/67</a:t>
            </a:fld>
            <a:endParaRPr lang="th-TH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751226-4D5E-4779-A807-272EDE5DB474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9391708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57FF5C-CCF0-411D-B1A5-8BE74D78CD88}" type="datetimeFigureOut">
              <a:rPr lang="th-TH" smtClean="0"/>
              <a:t>11/02/67</a:t>
            </a:fld>
            <a:endParaRPr lang="th-TH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751226-4D5E-4779-A807-272EDE5DB474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5780690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57FF5C-CCF0-411D-B1A5-8BE74D78CD88}" type="datetimeFigureOut">
              <a:rPr lang="th-TH" smtClean="0"/>
              <a:t>11/02/67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751226-4D5E-4779-A807-272EDE5DB474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7675402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h-TH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57FF5C-CCF0-411D-B1A5-8BE74D78CD88}" type="datetimeFigureOut">
              <a:rPr lang="th-TH" smtClean="0"/>
              <a:t>11/02/67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751226-4D5E-4779-A807-272EDE5DB474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422535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57FF5C-CCF0-411D-B1A5-8BE74D78CD88}" type="datetimeFigureOut">
              <a:rPr lang="th-TH" smtClean="0"/>
              <a:t>11/02/67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751226-4D5E-4779-A807-272EDE5DB474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9166715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h-TH"/>
      </a:defPPr>
      <a:lvl1pPr marL="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hyperlink" Target="../&#3627;&#3609;&#3656;&#3623;&#3618;4/&#3627;&#3609;&#3656;&#3623;&#3618;&#3607;&#3637;&#3656;4_&#3626;&#3639;&#3656;&#3629;&#3650;&#3590;&#3625;&#3603;&#3634;&#3585;&#3633;&#3610;&#3626;&#3640;&#3586;&#3616;&#3634;&#3614;.pptx" TargetMode="External"/><Relationship Id="rId13" Type="http://schemas.openxmlformats.org/officeDocument/2006/relationships/hyperlink" Target="../../2_&#3649;&#3612;&#3609;&#3585;&#3634;&#3619;&#3592;&#3633;&#3604;&#3585;&#3634;&#3619;&#3648;&#3619;&#3637;&#3618;&#3609;&#3619;&#3641;&#3657;" TargetMode="External"/><Relationship Id="rId18" Type="http://schemas.openxmlformats.org/officeDocument/2006/relationships/hyperlink" Target="../../7_&#3648;&#3626;&#3619;&#3636;&#3617;&#3626;&#3634;&#3619;&#3632;" TargetMode="External"/><Relationship Id="rId3" Type="http://schemas.openxmlformats.org/officeDocument/2006/relationships/hyperlink" Target="http://www.aksorn.com/" TargetMode="External"/><Relationship Id="rId7" Type="http://schemas.openxmlformats.org/officeDocument/2006/relationships/hyperlink" Target="../&#3627;&#3609;&#3656;&#3623;&#3618;3/&#3627;&#3609;&#3656;&#3623;&#3618;&#3607;&#3637;&#3656;3_&#3626;&#3634;&#3619;&#3648;&#3626;&#3614;&#3605;&#3636;&#3604;.pptx" TargetMode="External"/><Relationship Id="rId12" Type="http://schemas.openxmlformats.org/officeDocument/2006/relationships/hyperlink" Target="../../1_&#3627;&#3621;&#3633;&#3585;&#3626;&#3641;&#3605;&#3619;&#3623;&#3636;&#3594;&#3634;&#3626;&#3640;&#3586;&#3624;&#3638;&#3585;&#3625;&#3634;" TargetMode="External"/><Relationship Id="rId17" Type="http://schemas.openxmlformats.org/officeDocument/2006/relationships/hyperlink" Target="../../6_&#3585;&#3634;&#3619;&#3623;&#3633;&#3604;&#3649;&#3621;&#3632;&#3611;&#3619;&#3632;&#3648;&#3617;&#3636;&#3609;&#3612;&#3621;" TargetMode="External"/><Relationship Id="rId2" Type="http://schemas.openxmlformats.org/officeDocument/2006/relationships/notesSlide" Target="../notesSlides/notesSlide1.xml"/><Relationship Id="rId16" Type="http://schemas.openxmlformats.org/officeDocument/2006/relationships/hyperlink" Target="../../5_&#3586;&#3657;&#3629;&#3626;&#3629;&#3610;&#3611;&#3619;&#3632;&#3592;&#3635;&#3627;&#3609;&#3656;&#3623;&#3618;_&#3648;&#3593;&#3621;&#3618;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../&#3627;&#3609;&#3656;&#3623;&#3618;2/&#3627;&#3609;&#3656;&#3623;&#3618;&#3607;&#3637;&#3656;2_&#3585;&#3634;&#3619;&#3626;&#3619;&#3657;&#3634;&#3591;&#3648;&#3626;&#3619;&#3636;&#3617;&#3626;&#3640;&#3586;&#3616;&#3634;&#3614;&#3649;&#3621;&#3632;&#3585;&#3634;&#3619;&#3611;&#3657;&#3629;&#3591;&#3585;&#3633;&#3609;&#3650;&#3619;&#3588;&#3651;&#3609;&#3594;&#3640;&#3617;&#3594;&#3609;.pptx" TargetMode="External"/><Relationship Id="rId11" Type="http://schemas.openxmlformats.org/officeDocument/2006/relationships/image" Target="../media/image3.png"/><Relationship Id="rId5" Type="http://schemas.openxmlformats.org/officeDocument/2006/relationships/hyperlink" Target="../&#3627;&#3609;&#3656;&#3623;&#3618;1/&#3627;&#3609;&#3656;&#3623;&#3618;&#3607;&#3637;&#3656;1_&#3619;&#3632;&#3610;&#3610;&#3611;&#3619;&#3632;&#3626;&#3634;&#3607;%20&#3619;&#3632;&#3610;&#3610;&#3626;&#3639;&#3610;&#3614;&#3633;&#3609;&#3608;&#3640;&#3660;&#3649;&#3621;&#3632;&#3619;&#3632;&#3610;&#3610;&#3605;&#3656;&#3629;&#3617;&#3652;&#3619;&#3657;&#3607;&#3656;&#3629;.pptx" TargetMode="External"/><Relationship Id="rId15" Type="http://schemas.openxmlformats.org/officeDocument/2006/relationships/hyperlink" Target="../../4_&#3651;&#3610;&#3591;&#3634;&#3609;_&#3648;&#3593;&#3621;&#3618;" TargetMode="External"/><Relationship Id="rId10" Type="http://schemas.openxmlformats.org/officeDocument/2006/relationships/image" Target="../media/image2.jpeg"/><Relationship Id="rId19" Type="http://schemas.openxmlformats.org/officeDocument/2006/relationships/hyperlink" Target="../../8_&#3626;&#3639;&#3656;&#3629;&#3648;&#3626;&#3619;&#3636;&#3617;&#3585;&#3634;&#3619;&#3648;&#3619;&#3637;&#3618;&#3609;&#3619;&#3641;&#3657;" TargetMode="External"/><Relationship Id="rId4" Type="http://schemas.openxmlformats.org/officeDocument/2006/relationships/image" Target="../media/image1.png"/><Relationship Id="rId9" Type="http://schemas.openxmlformats.org/officeDocument/2006/relationships/hyperlink" Target="../&#3627;&#3609;&#3656;&#3623;&#3618;5/&#3627;&#3609;&#3656;&#3623;&#3618;&#3607;&#3637;&#3656;5_&#3585;&#3634;&#3619;&#3626;&#3619;&#3657;&#3634;&#3591;&#3648;&#3626;&#3619;&#3636;&#3617;&#3588;&#3623;&#3634;&#3617;&#3611;&#3621;&#3629;&#3604;&#3616;&#3633;&#3618;&#3651;&#3609;&#3594;&#3640;&#3617;&#3594;&#3609;.pptx" TargetMode="External"/><Relationship Id="rId14" Type="http://schemas.openxmlformats.org/officeDocument/2006/relationships/hyperlink" Target="../../3_PowerPoint_&#3611;&#3619;&#3632;&#3585;&#3629;&#3610;&#3585;&#3634;&#3619;&#3626;&#3629;&#3609;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11.png"/><Relationship Id="rId7" Type="http://schemas.openxmlformats.org/officeDocument/2006/relationships/slide" Target="slide1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slide" Target="slide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slide" Target="slid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slide" Target="slide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6" Type="http://schemas.openxmlformats.org/officeDocument/2006/relationships/slide" Target="slide1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TextBox 24"/>
          <p:cNvSpPr txBox="1"/>
          <p:nvPr/>
        </p:nvSpPr>
        <p:spPr>
          <a:xfrm>
            <a:off x="2378388" y="6237312"/>
            <a:ext cx="442140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 algn="ctr"/>
            <a:r>
              <a:rPr lang="th-TH" sz="1200" dirty="0">
                <a:latin typeface="TH Sarabun New" pitchFamily="34" charset="-34"/>
                <a:cs typeface="TH Sarabun New" pitchFamily="34" charset="-34"/>
              </a:rPr>
              <a:t>บริษัท อักษรเจริญทัศน์ </a:t>
            </a:r>
            <a:r>
              <a:rPr lang="th-TH" sz="1200" dirty="0" err="1">
                <a:latin typeface="TH Sarabun New" pitchFamily="34" charset="-34"/>
                <a:cs typeface="TH Sarabun New" pitchFamily="34" charset="-34"/>
              </a:rPr>
              <a:t>อจท</a:t>
            </a:r>
            <a:r>
              <a:rPr lang="th-TH" sz="1200" dirty="0">
                <a:latin typeface="TH Sarabun New" pitchFamily="34" charset="-34"/>
                <a:cs typeface="TH Sarabun New" pitchFamily="34" charset="-34"/>
              </a:rPr>
              <a:t>. จำกัด : 142 ถนนตะนาว เขตพระนคร กรุงเทพฯ 10200</a:t>
            </a:r>
          </a:p>
          <a:p>
            <a:pPr lvl="0" algn="ctr"/>
            <a:r>
              <a:rPr lang="en-US" sz="1200" dirty="0" err="1">
                <a:latin typeface="TH Sarabun New" pitchFamily="34" charset="-34"/>
                <a:cs typeface="TH Sarabun New" pitchFamily="34" charset="-34"/>
              </a:rPr>
              <a:t>Aksorn</a:t>
            </a:r>
            <a:r>
              <a:rPr lang="en-US" sz="1200" dirty="0">
                <a:latin typeface="TH Sarabun New" pitchFamily="34" charset="-34"/>
                <a:cs typeface="TH Sarabun New" pitchFamily="34" charset="-34"/>
              </a:rPr>
              <a:t> </a:t>
            </a:r>
            <a:r>
              <a:rPr lang="en-US" sz="1200" dirty="0" err="1">
                <a:latin typeface="TH Sarabun New" pitchFamily="34" charset="-34"/>
                <a:cs typeface="TH Sarabun New" pitchFamily="34" charset="-34"/>
              </a:rPr>
              <a:t>CharoenTat</a:t>
            </a:r>
            <a:r>
              <a:rPr lang="en-US" sz="1200" dirty="0">
                <a:latin typeface="TH Sarabun New" pitchFamily="34" charset="-34"/>
                <a:cs typeface="TH Sarabun New" pitchFamily="34" charset="-34"/>
              </a:rPr>
              <a:t> </a:t>
            </a:r>
            <a:r>
              <a:rPr lang="en-US" sz="1200" dirty="0" err="1">
                <a:latin typeface="TH Sarabun New" pitchFamily="34" charset="-34"/>
                <a:cs typeface="TH Sarabun New" pitchFamily="34" charset="-34"/>
              </a:rPr>
              <a:t>ACT.Co.,Ltd</a:t>
            </a:r>
            <a:r>
              <a:rPr lang="en-US" sz="1200" dirty="0">
                <a:latin typeface="TH Sarabun New" pitchFamily="34" charset="-34"/>
                <a:cs typeface="TH Sarabun New" pitchFamily="34" charset="-34"/>
              </a:rPr>
              <a:t> : 142 </a:t>
            </a:r>
            <a:r>
              <a:rPr lang="en-US" sz="1200" dirty="0" err="1">
                <a:latin typeface="TH Sarabun New" pitchFamily="34" charset="-34"/>
                <a:cs typeface="TH Sarabun New" pitchFamily="34" charset="-34"/>
              </a:rPr>
              <a:t>Tanao</a:t>
            </a:r>
            <a:r>
              <a:rPr lang="en-US" sz="1200" dirty="0">
                <a:latin typeface="TH Sarabun New" pitchFamily="34" charset="-34"/>
                <a:cs typeface="TH Sarabun New" pitchFamily="34" charset="-34"/>
              </a:rPr>
              <a:t> Rd. </a:t>
            </a:r>
            <a:r>
              <a:rPr lang="en-US" sz="1200" dirty="0" err="1">
                <a:latin typeface="TH Sarabun New" pitchFamily="34" charset="-34"/>
                <a:cs typeface="TH Sarabun New" pitchFamily="34" charset="-34"/>
              </a:rPr>
              <a:t>Pranakorn</a:t>
            </a:r>
            <a:r>
              <a:rPr lang="en-US" sz="1200" dirty="0">
                <a:latin typeface="TH Sarabun New" pitchFamily="34" charset="-34"/>
                <a:cs typeface="TH Sarabun New" pitchFamily="34" charset="-34"/>
              </a:rPr>
              <a:t> Bangkok 10200 Thailand</a:t>
            </a:r>
          </a:p>
          <a:p>
            <a:pPr lvl="0" algn="ctr"/>
            <a:r>
              <a:rPr lang="th-TH" sz="1200" dirty="0">
                <a:latin typeface="TH Sarabun New" pitchFamily="34" charset="-34"/>
                <a:cs typeface="TH Sarabun New" pitchFamily="34" charset="-34"/>
              </a:rPr>
              <a:t>โทรศัพท์ : 02 622 2999  โทรสาร : 02 622 1311-8  </a:t>
            </a:r>
            <a:r>
              <a:rPr lang="en-US" sz="1200" dirty="0">
                <a:solidFill>
                  <a:srgbClr val="F7941D"/>
                </a:solidFill>
                <a:latin typeface="TH Sarabun New" pitchFamily="34" charset="-34"/>
                <a:cs typeface="TH Sarabun New" pitchFamily="34" charset="-34"/>
              </a:rPr>
              <a:t>webmaster@aksorn.com / </a:t>
            </a:r>
            <a:r>
              <a:rPr lang="en-US" sz="1200">
                <a:solidFill>
                  <a:srgbClr val="F7941D"/>
                </a:solidFill>
                <a:latin typeface="TH Sarabun New" pitchFamily="34" charset="-34"/>
                <a:cs typeface="TH Sarabun New" pitchFamily="34" charset="-34"/>
                <a:hlinkClick r:id="rId3"/>
              </a:rPr>
              <a:t>www.aksorn.com</a:t>
            </a:r>
            <a:endParaRPr lang="en-US" sz="1200" dirty="0">
              <a:solidFill>
                <a:srgbClr val="F7941D"/>
              </a:solidFill>
              <a:latin typeface="TH Sarabun New" pitchFamily="34" charset="-34"/>
              <a:cs typeface="TH Sarabun New" pitchFamily="34" charset="-34"/>
            </a:endParaRPr>
          </a:p>
          <a:p>
            <a:pPr lvl="0" algn="ctr"/>
            <a:r>
              <a:rPr lang="en-US" sz="1200" dirty="0">
                <a:solidFill>
                  <a:srgbClr val="F7941D"/>
                </a:solidFill>
                <a:latin typeface="TH Sarabun New" pitchFamily="34" charset="-34"/>
                <a:cs typeface="TH Sarabun New" pitchFamily="34" charset="-34"/>
              </a:rPr>
              <a:t> </a:t>
            </a:r>
          </a:p>
        </p:txBody>
      </p:sp>
      <p:grpSp>
        <p:nvGrpSpPr>
          <p:cNvPr id="35" name="กลุ่ม 13"/>
          <p:cNvGrpSpPr/>
          <p:nvPr/>
        </p:nvGrpSpPr>
        <p:grpSpPr>
          <a:xfrm>
            <a:off x="-252538" y="0"/>
            <a:ext cx="9396538" cy="1340768"/>
            <a:chOff x="-252538" y="0"/>
            <a:chExt cx="9396538" cy="1340768"/>
          </a:xfrm>
        </p:grpSpPr>
        <p:grpSp>
          <p:nvGrpSpPr>
            <p:cNvPr id="41" name="กลุ่ม 5"/>
            <p:cNvGrpSpPr/>
            <p:nvPr/>
          </p:nvGrpSpPr>
          <p:grpSpPr>
            <a:xfrm>
              <a:off x="0" y="0"/>
              <a:ext cx="9144000" cy="1340768"/>
              <a:chOff x="0" y="0"/>
              <a:chExt cx="9144000" cy="1340768"/>
            </a:xfrm>
          </p:grpSpPr>
          <p:sp>
            <p:nvSpPr>
              <p:cNvPr id="46" name="สี่เหลี่ยมผืนผ้า 17"/>
              <p:cNvSpPr/>
              <p:nvPr/>
            </p:nvSpPr>
            <p:spPr>
              <a:xfrm>
                <a:off x="0" y="0"/>
                <a:ext cx="9144000" cy="1231385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  <a:prstDash val="solid"/>
              </a:ln>
              <a:effectLst>
                <a:outerShdw dir="16200000" algn="tl">
                  <a:srgbClr val="000000">
                    <a:alpha val="40000"/>
                  </a:srgbClr>
                </a:outerShdw>
              </a:effectLst>
            </p:spPr>
            <p:txBody>
              <a:bodyPr vert="horz" wrap="square" lIns="91440" tIns="45720" rIns="91440" bIns="45720" anchor="ctr" anchorCtr="1" compatLnSpc="1"/>
              <a:lstStyle/>
              <a:p>
                <a:pPr marL="0" marR="0" lvl="0" indent="0" algn="ctr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th-TH" sz="2800" b="0" i="0" u="none" strike="noStrike" kern="1200" cap="none" spc="0" baseline="0">
                  <a:solidFill>
                    <a:srgbClr val="FFFFFF"/>
                  </a:solidFill>
                  <a:uFillTx/>
                  <a:latin typeface="TH Sarabun New" pitchFamily="34" charset="-34"/>
                  <a:cs typeface="TH Sarabun New" pitchFamily="34" charset="-34"/>
                </a:endParaRPr>
              </a:p>
            </p:txBody>
          </p:sp>
          <p:sp>
            <p:nvSpPr>
              <p:cNvPr id="50" name="สี่เหลี่ยมผืนผ้า 18"/>
              <p:cNvSpPr/>
              <p:nvPr/>
            </p:nvSpPr>
            <p:spPr>
              <a:xfrm>
                <a:off x="0" y="134755"/>
                <a:ext cx="9144000" cy="826727"/>
              </a:xfrm>
              <a:prstGeom prst="rect">
                <a:avLst/>
              </a:prstGeom>
              <a:solidFill>
                <a:schemeClr val="accent4">
                  <a:lumMod val="75000"/>
                </a:schemeClr>
              </a:solidFill>
              <a:ln>
                <a:noFill/>
                <a:prstDash val="solid"/>
              </a:ln>
            </p:spPr>
            <p:txBody>
              <a:bodyPr vert="horz" wrap="square" lIns="91440" tIns="45720" rIns="91440" bIns="45720" anchor="ctr" anchorCtr="1" compatLnSpc="1"/>
              <a:lstStyle/>
              <a:p>
                <a:pPr marL="0" marR="0" lvl="0" indent="0" algn="ctr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th-TH" sz="2800" b="0" i="0" u="none" strike="noStrike" kern="1200" cap="none" spc="0" baseline="0">
                  <a:solidFill>
                    <a:srgbClr val="FFFFFF"/>
                  </a:solidFill>
                  <a:uFillTx/>
                  <a:latin typeface="TH Sarabun New" pitchFamily="34" charset="-34"/>
                  <a:cs typeface="TH Sarabun New" pitchFamily="34" charset="-34"/>
                </a:endParaRPr>
              </a:p>
            </p:txBody>
          </p:sp>
          <p:sp>
            <p:nvSpPr>
              <p:cNvPr id="51" name="Rectangle 10"/>
              <p:cNvSpPr/>
              <p:nvPr/>
            </p:nvSpPr>
            <p:spPr>
              <a:xfrm>
                <a:off x="5929322" y="571480"/>
                <a:ext cx="3035166" cy="225484"/>
              </a:xfrm>
              <a:prstGeom prst="rect">
                <a:avLst/>
              </a:prstGeom>
              <a:noFill/>
              <a:ln>
                <a:noFill/>
                <a:prstDash val="solid"/>
              </a:ln>
            </p:spPr>
            <p:txBody>
              <a:bodyPr vert="horz" wrap="square" lIns="0" tIns="0" rIns="0" bIns="0" anchor="t" anchorCtr="0" compatLnSpc="1"/>
              <a:lstStyle/>
              <a:p>
                <a:pPr lvl="0" indent="457200" algn="r" hangingPunct="0"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r>
                  <a:rPr lang="th-TH" sz="3000" b="1" dirty="0">
                    <a:solidFill>
                      <a:srgbClr val="FFFFFF"/>
                    </a:solidFill>
                    <a:latin typeface="TH Sarabun New" pitchFamily="34" charset="-34"/>
                    <a:cs typeface="TH Sarabun New" pitchFamily="34" charset="-34"/>
                  </a:rPr>
                  <a:t>ชั้นมัธยมศึกษาปีที่ ๖</a:t>
                </a:r>
                <a:endParaRPr lang="en-US" sz="3000" b="1" dirty="0">
                  <a:solidFill>
                    <a:srgbClr val="FFFFFF"/>
                  </a:solidFill>
                  <a:latin typeface="TH Sarabun New" pitchFamily="34" charset="-34"/>
                  <a:cs typeface="TH Sarabun New" pitchFamily="34" charset="-34"/>
                </a:endParaRPr>
              </a:p>
            </p:txBody>
          </p:sp>
          <p:sp>
            <p:nvSpPr>
              <p:cNvPr id="52" name="Rectangle 5"/>
              <p:cNvSpPr/>
              <p:nvPr/>
            </p:nvSpPr>
            <p:spPr>
              <a:xfrm>
                <a:off x="3424791" y="135889"/>
                <a:ext cx="5539698" cy="714384"/>
              </a:xfrm>
              <a:prstGeom prst="rect">
                <a:avLst/>
              </a:prstGeom>
              <a:noFill/>
              <a:ln>
                <a:noFill/>
                <a:prstDash val="solid"/>
              </a:ln>
            </p:spPr>
            <p:txBody>
              <a:bodyPr vert="horz" wrap="square" lIns="0" tIns="0" rIns="0" bIns="0" anchor="t" anchorCtr="0" compatLnSpc="1"/>
              <a:lstStyle/>
              <a:p>
                <a:pPr indent="457200" algn="r" eaLnBrk="0" hangingPunct="0"/>
                <a:r>
                  <a:rPr lang="th-TH" sz="3600" b="1" dirty="0">
                    <a:solidFill>
                      <a:schemeClr val="bg1"/>
                    </a:solidFill>
                    <a:latin typeface="TH Sarabun New" pitchFamily="34" charset="-34"/>
                    <a:cs typeface="TH Sarabun New" pitchFamily="34" charset="-34"/>
                    <a:sym typeface="TH Sarabun New Bold"/>
                  </a:rPr>
                  <a:t>สุขศึกษา</a:t>
                </a:r>
                <a:endParaRPr lang="en-US" sz="4400" b="1" dirty="0">
                  <a:solidFill>
                    <a:schemeClr val="bg1"/>
                  </a:solidFill>
                  <a:latin typeface="TH Sarabun New" pitchFamily="34" charset="-34"/>
                  <a:cs typeface="TH Sarabun New" pitchFamily="34" charset="-34"/>
                  <a:sym typeface="TH Sarabun New Bold"/>
                </a:endParaRPr>
              </a:p>
            </p:txBody>
          </p:sp>
          <p:sp>
            <p:nvSpPr>
              <p:cNvPr id="53" name="Rectangle 19"/>
              <p:cNvSpPr/>
              <p:nvPr/>
            </p:nvSpPr>
            <p:spPr>
              <a:xfrm>
                <a:off x="4534969" y="1070856"/>
                <a:ext cx="4388827" cy="269912"/>
              </a:xfrm>
              <a:prstGeom prst="rect">
                <a:avLst/>
              </a:prstGeom>
              <a:noFill/>
              <a:ln>
                <a:noFill/>
                <a:prstDash val="solid"/>
              </a:ln>
            </p:spPr>
            <p:txBody>
              <a:bodyPr vert="horz" wrap="square" lIns="0" tIns="0" rIns="0" bIns="0" anchor="t" anchorCtr="0" compatLnSpc="1"/>
              <a:lstStyle/>
              <a:p>
                <a:pPr indent="457200" algn="r" eaLnBrk="0" hangingPunct="0"/>
                <a:r>
                  <a:rPr lang="th-TH" sz="1600" b="1" dirty="0">
                    <a:solidFill>
                      <a:srgbClr val="7030A0"/>
                    </a:solidFill>
                    <a:latin typeface="TH Sarabun New" pitchFamily="34" charset="-34"/>
                    <a:cs typeface="TH Sarabun New" pitchFamily="34" charset="-34"/>
                    <a:sym typeface="TH Sarabun New Bold"/>
                  </a:rPr>
                  <a:t>กลุ่มสาระการเรียนรู้</a:t>
                </a:r>
                <a:r>
                  <a:rPr lang="th-TH" sz="1600" b="1" dirty="0">
                    <a:solidFill>
                      <a:srgbClr val="7030A0"/>
                    </a:solidFill>
                    <a:latin typeface="TH Sarabun New" pitchFamily="34" charset="-34"/>
                    <a:cs typeface="TH Sarabun New" pitchFamily="34" charset="-34"/>
                  </a:rPr>
                  <a:t>สุขศึกษาและพลศึกษา</a:t>
                </a:r>
                <a:endParaRPr lang="en-US" sz="1600" b="1" dirty="0">
                  <a:solidFill>
                    <a:srgbClr val="7030A0"/>
                  </a:solidFill>
                  <a:latin typeface="TH Sarabun New" pitchFamily="34" charset="-34"/>
                  <a:cs typeface="TH Sarabun New" pitchFamily="34" charset="-34"/>
                  <a:sym typeface="TH Sarabun New Bold"/>
                </a:endParaRPr>
              </a:p>
            </p:txBody>
          </p:sp>
        </p:grpSp>
        <p:sp>
          <p:nvSpPr>
            <p:cNvPr id="42" name="มนมุมสี่เหลี่ยมผืนผ้าด้านทแยงมุม 14"/>
            <p:cNvSpPr/>
            <p:nvPr/>
          </p:nvSpPr>
          <p:spPr>
            <a:xfrm>
              <a:off x="-252538" y="0"/>
              <a:ext cx="2304260" cy="638808"/>
            </a:xfrm>
            <a:custGeom>
              <a:avLst/>
              <a:gdLst>
                <a:gd name="f0" fmla="val 10800000"/>
                <a:gd name="f1" fmla="val 5400000"/>
                <a:gd name="f2" fmla="val 16200000"/>
                <a:gd name="f3" fmla="val w"/>
                <a:gd name="f4" fmla="val h"/>
                <a:gd name="f5" fmla="val ss"/>
                <a:gd name="f6" fmla="val 0"/>
                <a:gd name="f7" fmla="val 39573"/>
                <a:gd name="f8" fmla="abs f3"/>
                <a:gd name="f9" fmla="abs f4"/>
                <a:gd name="f10" fmla="abs f5"/>
                <a:gd name="f11" fmla="?: f8 f3 1"/>
                <a:gd name="f12" fmla="?: f9 f4 1"/>
                <a:gd name="f13" fmla="?: f10 f5 1"/>
                <a:gd name="f14" fmla="*/ f11 1 21600"/>
                <a:gd name="f15" fmla="*/ f12 1 21600"/>
                <a:gd name="f16" fmla="*/ 21600 f11 1"/>
                <a:gd name="f17" fmla="*/ 21600 f12 1"/>
                <a:gd name="f18" fmla="min f15 f14"/>
                <a:gd name="f19" fmla="*/ f16 1 f13"/>
                <a:gd name="f20" fmla="*/ f17 1 f13"/>
                <a:gd name="f21" fmla="val f19"/>
                <a:gd name="f22" fmla="val f20"/>
                <a:gd name="f23" fmla="*/ f6 f18 1"/>
                <a:gd name="f24" fmla="+- f22 0 f6"/>
                <a:gd name="f25" fmla="+- f21 0 f6"/>
                <a:gd name="f26" fmla="*/ f21 f18 1"/>
                <a:gd name="f27" fmla="*/ f22 f18 1"/>
                <a:gd name="f28" fmla="min f25 f24"/>
                <a:gd name="f29" fmla="*/ f28 f7 1"/>
                <a:gd name="f30" fmla="*/ f28 f6 1"/>
                <a:gd name="f31" fmla="*/ f29 1 100000"/>
                <a:gd name="f32" fmla="*/ f30 1 100000"/>
                <a:gd name="f33" fmla="+- f22 0 f31"/>
                <a:gd name="f34" fmla="+- f21 0 f32"/>
                <a:gd name="f35" fmla="*/ f31 29289 1"/>
                <a:gd name="f36" fmla="*/ f32 29289 1"/>
                <a:gd name="f37" fmla="*/ f31 f18 1"/>
                <a:gd name="f38" fmla="*/ f32 f18 1"/>
                <a:gd name="f39" fmla="*/ f35 1 100000"/>
                <a:gd name="f40" fmla="*/ f36 1 100000"/>
                <a:gd name="f41" fmla="*/ f34 f18 1"/>
                <a:gd name="f42" fmla="*/ f33 f18 1"/>
                <a:gd name="f43" fmla="+- f39 0 f40"/>
                <a:gd name="f44" fmla="?: f43 f39 f40"/>
                <a:gd name="f45" fmla="+- f21 0 f44"/>
                <a:gd name="f46" fmla="+- f22 0 f44"/>
                <a:gd name="f47" fmla="*/ f44 f18 1"/>
                <a:gd name="f48" fmla="*/ f45 f18 1"/>
                <a:gd name="f49" fmla="*/ f46 f1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7" t="f47" r="f48" b="f49"/>
              <a:pathLst>
                <a:path>
                  <a:moveTo>
                    <a:pt x="f37" y="f23"/>
                  </a:moveTo>
                  <a:lnTo>
                    <a:pt x="f41" y="f23"/>
                  </a:lnTo>
                  <a:arcTo wR="f38" hR="f38" stAng="f2" swAng="f1"/>
                  <a:lnTo>
                    <a:pt x="f26" y="f42"/>
                  </a:lnTo>
                  <a:arcTo wR="f37" hR="f37" stAng="f6" swAng="f1"/>
                  <a:lnTo>
                    <a:pt x="f38" y="f27"/>
                  </a:lnTo>
                  <a:arcTo wR="f38" hR="f38" stAng="f1" swAng="f1"/>
                  <a:lnTo>
                    <a:pt x="f23" y="f37"/>
                  </a:lnTo>
                  <a:arcTo wR="f37" hR="f37" stAng="f0" swAng="f1"/>
                  <a:close/>
                </a:path>
              </a:pathLst>
            </a:custGeom>
            <a:solidFill>
              <a:srgbClr val="FFFFFF"/>
            </a:solidFill>
            <a:ln>
              <a:noFill/>
              <a:prstDash val="solid"/>
            </a:ln>
            <a:effectLst/>
          </p:spPr>
          <p:txBody>
            <a:bodyPr vert="horz" wrap="square" lIns="91440" tIns="45720" rIns="91440" bIns="45720" anchor="ctr" anchorCtr="0" compatLnSpc="1"/>
            <a:lstStyle/>
            <a:p>
              <a:pPr marL="0" marR="0" lvl="0" indent="0" algn="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th-TH" sz="2400" b="1" i="0" u="none" strike="noStrike" kern="1200" cap="none" spc="0" baseline="0">
                <a:solidFill>
                  <a:srgbClr val="FFFFFF"/>
                </a:solidFill>
                <a:uFillTx/>
                <a:latin typeface="TH Sarabun New" pitchFamily="34" charset="-34"/>
                <a:cs typeface="TH Sarabun New" pitchFamily="34" charset="-34"/>
              </a:endParaRPr>
            </a:p>
          </p:txBody>
        </p:sp>
        <p:pic>
          <p:nvPicPr>
            <p:cNvPr id="43" name="Picture 2" descr="K:\TSM 3-A\Logo Aksorn\Aksorn Charoen Tat_2.png"/>
            <p:cNvPicPr>
              <a:picLocks noChangeAspect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>
            <a:xfrm>
              <a:off x="294052" y="159160"/>
              <a:ext cx="1311414" cy="382667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54" name="สี่เหลี่ยมผืนผ้า 28"/>
          <p:cNvSpPr/>
          <p:nvPr/>
        </p:nvSpPr>
        <p:spPr>
          <a:xfrm>
            <a:off x="0" y="1335490"/>
            <a:ext cx="2274995" cy="298588"/>
          </a:xfrm>
          <a:prstGeom prst="rect">
            <a:avLst/>
          </a:prstGeom>
          <a:solidFill>
            <a:schemeClr val="bg1">
              <a:lumMod val="65000"/>
            </a:schemeClr>
          </a:solidFill>
          <a:ln w="6350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sz="1300" dirty="0">
              <a:solidFill>
                <a:schemeClr val="tx1">
                  <a:lumMod val="75000"/>
                  <a:lumOff val="25000"/>
                </a:schemeClr>
              </a:solidFill>
              <a:latin typeface="TH Sarabun New" pitchFamily="34" charset="-34"/>
              <a:cs typeface="TH Sarabun New" pitchFamily="34" charset="-34"/>
            </a:endParaRPr>
          </a:p>
        </p:txBody>
      </p:sp>
      <p:sp>
        <p:nvSpPr>
          <p:cNvPr id="55" name="สี่เหลี่ยมผืนผ้า 29">
            <a:hlinkClick r:id="rId5" action="ppaction://hlinkpres?slideindex=1&amp;slidetitle="/>
            <a:hlinkHover r:id="" action="ppaction://noaction" highlightClick="1"/>
          </p:cNvPr>
          <p:cNvSpPr/>
          <p:nvPr/>
        </p:nvSpPr>
        <p:spPr>
          <a:xfrm>
            <a:off x="1510664" y="1335490"/>
            <a:ext cx="1143000" cy="293310"/>
          </a:xfrm>
          <a:prstGeom prst="rect">
            <a:avLst/>
          </a:prstGeom>
          <a:solidFill>
            <a:schemeClr val="bg1">
              <a:lumMod val="85000"/>
            </a:schemeClr>
          </a:solidFill>
          <a:ln w="6350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TH Sarabun New" pitchFamily="34" charset="-34"/>
                <a:cs typeface="TH Sarabun New" pitchFamily="34" charset="-34"/>
              </a:rPr>
              <a:t>หน่วยการเรียนรู้ที่ </a:t>
            </a:r>
            <a:r>
              <a:rPr lang="th-TH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TH Sarabun New" pitchFamily="34" charset="-34"/>
                <a:cs typeface="TH Sarabun New" pitchFamily="34" charset="-34"/>
              </a:rPr>
              <a:t>๑</a:t>
            </a:r>
          </a:p>
        </p:txBody>
      </p:sp>
      <p:sp>
        <p:nvSpPr>
          <p:cNvPr id="56" name="สี่เหลี่ยมผืนผ้า 30">
            <a:hlinkClick r:id="rId6" action="ppaction://hlinkpres?slideindex=1&amp;slidetitle="/>
            <a:hlinkHover r:id="" action="ppaction://noaction" highlightClick="1"/>
          </p:cNvPr>
          <p:cNvSpPr/>
          <p:nvPr/>
        </p:nvSpPr>
        <p:spPr>
          <a:xfrm>
            <a:off x="2653664" y="1335490"/>
            <a:ext cx="1143000" cy="293310"/>
          </a:xfrm>
          <a:prstGeom prst="rect">
            <a:avLst/>
          </a:prstGeom>
          <a:solidFill>
            <a:schemeClr val="accent3"/>
          </a:solidFill>
          <a:ln w="6350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1200" dirty="0">
                <a:solidFill>
                  <a:schemeClr val="bg1"/>
                </a:solidFill>
                <a:latin typeface="TH Sarabun New" pitchFamily="34" charset="-34"/>
                <a:cs typeface="TH Sarabun New" pitchFamily="34" charset="-34"/>
              </a:rPr>
              <a:t>หน่วยการเรียนรู้ที่ </a:t>
            </a:r>
            <a:r>
              <a:rPr lang="th-TH" sz="1300" dirty="0">
                <a:solidFill>
                  <a:schemeClr val="bg1"/>
                </a:solidFill>
                <a:latin typeface="TH Sarabun New" pitchFamily="34" charset="-34"/>
                <a:cs typeface="TH Sarabun New" pitchFamily="34" charset="-34"/>
              </a:rPr>
              <a:t>๒</a:t>
            </a:r>
          </a:p>
        </p:txBody>
      </p:sp>
      <p:sp>
        <p:nvSpPr>
          <p:cNvPr id="57" name="สี่เหลี่ยมผืนผ้า 31">
            <a:hlinkClick r:id="rId7" action="ppaction://hlinkpres?slideindex=1&amp;slidetitle="/>
            <a:hlinkHover r:id="" action="ppaction://noaction" highlightClick="1"/>
          </p:cNvPr>
          <p:cNvSpPr/>
          <p:nvPr/>
        </p:nvSpPr>
        <p:spPr>
          <a:xfrm>
            <a:off x="3796664" y="1335490"/>
            <a:ext cx="1143000" cy="293310"/>
          </a:xfrm>
          <a:prstGeom prst="rect">
            <a:avLst/>
          </a:prstGeom>
          <a:solidFill>
            <a:schemeClr val="bg1">
              <a:lumMod val="85000"/>
            </a:schemeClr>
          </a:solidFill>
          <a:ln w="6350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TH Sarabun New" pitchFamily="34" charset="-34"/>
                <a:cs typeface="TH Sarabun New" pitchFamily="34" charset="-34"/>
              </a:rPr>
              <a:t>หน่วยการเรียนรู้ที่ </a:t>
            </a:r>
            <a:r>
              <a:rPr lang="th-TH" sz="1300" dirty="0">
                <a:solidFill>
                  <a:schemeClr val="tx1">
                    <a:lumMod val="75000"/>
                    <a:lumOff val="25000"/>
                  </a:schemeClr>
                </a:solidFill>
                <a:latin typeface="TH Sarabun New" pitchFamily="34" charset="-34"/>
                <a:cs typeface="TH Sarabun New" pitchFamily="34" charset="-34"/>
              </a:rPr>
              <a:t>๓</a:t>
            </a:r>
          </a:p>
        </p:txBody>
      </p:sp>
      <p:sp>
        <p:nvSpPr>
          <p:cNvPr id="58" name="สี่เหลี่ยมผืนผ้า 32">
            <a:hlinkClick r:id="rId8" action="ppaction://hlinkpres?slideindex=1&amp;slidetitle="/>
            <a:hlinkHover r:id="" action="ppaction://noaction" highlightClick="1"/>
          </p:cNvPr>
          <p:cNvSpPr/>
          <p:nvPr/>
        </p:nvSpPr>
        <p:spPr>
          <a:xfrm>
            <a:off x="4939664" y="1335490"/>
            <a:ext cx="1148316" cy="293310"/>
          </a:xfrm>
          <a:prstGeom prst="rect">
            <a:avLst/>
          </a:prstGeom>
          <a:solidFill>
            <a:schemeClr val="bg1">
              <a:lumMod val="85000"/>
            </a:schemeClr>
          </a:solidFill>
          <a:ln w="6350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TH Sarabun New" pitchFamily="34" charset="-34"/>
                <a:cs typeface="TH Sarabun New" pitchFamily="34" charset="-34"/>
              </a:rPr>
              <a:t>หน่วยการเรียนรู้ที่ </a:t>
            </a:r>
            <a:r>
              <a:rPr lang="th-TH" sz="1300" dirty="0">
                <a:solidFill>
                  <a:schemeClr val="tx1">
                    <a:lumMod val="75000"/>
                    <a:lumOff val="25000"/>
                  </a:schemeClr>
                </a:solidFill>
                <a:latin typeface="TH Sarabun New" pitchFamily="34" charset="-34"/>
                <a:cs typeface="TH Sarabun New" pitchFamily="34" charset="-34"/>
              </a:rPr>
              <a:t>๔</a:t>
            </a:r>
          </a:p>
        </p:txBody>
      </p:sp>
      <p:sp>
        <p:nvSpPr>
          <p:cNvPr id="59" name="สี่เหลี่ยมผืนผ้า 33"/>
          <p:cNvSpPr/>
          <p:nvPr/>
        </p:nvSpPr>
        <p:spPr>
          <a:xfrm>
            <a:off x="6859107" y="1335490"/>
            <a:ext cx="2284892" cy="293310"/>
          </a:xfrm>
          <a:prstGeom prst="rect">
            <a:avLst/>
          </a:prstGeom>
          <a:solidFill>
            <a:schemeClr val="bg1">
              <a:lumMod val="65000"/>
            </a:schemeClr>
          </a:solidFill>
          <a:ln w="6350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sz="1300" dirty="0">
              <a:solidFill>
                <a:schemeClr val="tx1">
                  <a:lumMod val="75000"/>
                  <a:lumOff val="25000"/>
                </a:schemeClr>
              </a:solidFill>
              <a:latin typeface="TH Sarabun New" pitchFamily="34" charset="-34"/>
              <a:cs typeface="TH Sarabun New" pitchFamily="34" charset="-34"/>
            </a:endParaRPr>
          </a:p>
        </p:txBody>
      </p:sp>
      <p:grpSp>
        <p:nvGrpSpPr>
          <p:cNvPr id="19" name="Group 18"/>
          <p:cNvGrpSpPr/>
          <p:nvPr/>
        </p:nvGrpSpPr>
        <p:grpSpPr>
          <a:xfrm>
            <a:off x="0" y="6165304"/>
            <a:ext cx="9144000" cy="71367"/>
            <a:chOff x="0" y="6165304"/>
            <a:chExt cx="9144000" cy="71367"/>
          </a:xfrm>
        </p:grpSpPr>
        <p:cxnSp>
          <p:nvCxnSpPr>
            <p:cNvPr id="6" name="Straight Connector 5"/>
            <p:cNvCxnSpPr/>
            <p:nvPr/>
          </p:nvCxnSpPr>
          <p:spPr>
            <a:xfrm>
              <a:off x="0" y="6165304"/>
              <a:ext cx="9143999" cy="0"/>
            </a:xfrm>
            <a:prstGeom prst="line">
              <a:avLst/>
            </a:prstGeom>
            <a:ln w="57150">
              <a:solidFill>
                <a:schemeClr val="accent4">
                  <a:lumMod val="75000"/>
                </a:schemeClr>
              </a:solidFill>
            </a:ln>
          </p:spPr>
          <p:style>
            <a:lnRef idx="1">
              <a:schemeClr val="accent3"/>
            </a:lnRef>
            <a:fillRef idx="0">
              <a:schemeClr val="accent3"/>
            </a:fillRef>
            <a:effectRef idx="0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>
              <a:off x="0" y="6213478"/>
              <a:ext cx="9144000" cy="23193"/>
            </a:xfrm>
            <a:prstGeom prst="line">
              <a:avLst/>
            </a:prstGeom>
            <a:ln w="19050">
              <a:solidFill>
                <a:schemeClr val="accent4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8" name="สี่เหลี่ยมผืนผ้า 32">
            <a:hlinkClick r:id="rId9" action="ppaction://hlinkpres?slideindex=1&amp;slidetitle="/>
            <a:hlinkHover r:id="" action="ppaction://noaction" highlightClick="1"/>
          </p:cNvPr>
          <p:cNvSpPr/>
          <p:nvPr/>
        </p:nvSpPr>
        <p:spPr>
          <a:xfrm>
            <a:off x="6087980" y="1335490"/>
            <a:ext cx="1148316" cy="293310"/>
          </a:xfrm>
          <a:prstGeom prst="rect">
            <a:avLst/>
          </a:prstGeom>
          <a:solidFill>
            <a:schemeClr val="bg1">
              <a:lumMod val="85000"/>
            </a:schemeClr>
          </a:solidFill>
          <a:ln w="6350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TH Sarabun New" pitchFamily="34" charset="-34"/>
                <a:cs typeface="TH Sarabun New" pitchFamily="34" charset="-34"/>
              </a:rPr>
              <a:t>หน่วยการเรียนรู้ที่ </a:t>
            </a:r>
            <a:r>
              <a:rPr lang="th-TH" sz="1300" dirty="0">
                <a:solidFill>
                  <a:schemeClr val="tx1">
                    <a:lumMod val="75000"/>
                    <a:lumOff val="25000"/>
                  </a:schemeClr>
                </a:solidFill>
                <a:latin typeface="TH Sarabun New" pitchFamily="34" charset="-34"/>
                <a:cs typeface="TH Sarabun New" pitchFamily="34" charset="-34"/>
              </a:rPr>
              <a:t>๕</a:t>
            </a:r>
          </a:p>
        </p:txBody>
      </p:sp>
      <p:pic>
        <p:nvPicPr>
          <p:cNvPr id="1026" name="Picture 2" descr="C:\Users\tongchai.cha\Desktop\Icon\D16.jp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3392" y="1785732"/>
            <a:ext cx="6492875" cy="4163548"/>
          </a:xfrm>
          <a:prstGeom prst="roundRect">
            <a:avLst>
              <a:gd name="adj" fmla="val 8950"/>
            </a:avLst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0" name="Picture 2" descr="C:\Users\FL4_Sirirat-Lon\Desktop\TOM\img\Picture4.png">
            <a:extLst>
              <a:ext uri="{FF2B5EF4-FFF2-40B4-BE49-F238E27FC236}">
                <a16:creationId xmlns:a16="http://schemas.microsoft.com/office/drawing/2014/main" xmlns="" id="{78487893-2727-4EE8-A418-794AB44020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8520" y="1732664"/>
            <a:ext cx="2352655" cy="416120"/>
          </a:xfrm>
          <a:prstGeom prst="rect">
            <a:avLst/>
          </a:prstGeom>
          <a:noFill/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1" name="TextBox 24">
            <a:hlinkClick r:id="rId12" action="ppaction://hlinkfile"/>
            <a:hlinkHover r:id="" action="ppaction://noaction" highlightClick="1"/>
            <a:extLst>
              <a:ext uri="{FF2B5EF4-FFF2-40B4-BE49-F238E27FC236}">
                <a16:creationId xmlns:a16="http://schemas.microsoft.com/office/drawing/2014/main" xmlns="" id="{35CBA1E9-194F-49B3-9FCC-4D936FB15465}"/>
              </a:ext>
            </a:extLst>
          </p:cNvPr>
          <p:cNvSpPr txBox="1"/>
          <p:nvPr/>
        </p:nvSpPr>
        <p:spPr>
          <a:xfrm>
            <a:off x="42990" y="1804327"/>
            <a:ext cx="216077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">
              <a:defRPr/>
            </a:pPr>
            <a:r>
              <a:rPr lang="th-TH" sz="1600" b="1" dirty="0">
                <a:solidFill>
                  <a:schemeClr val="bg1"/>
                </a:solidFill>
                <a:latin typeface="TH Sarabun New" pitchFamily="34" charset="-34"/>
                <a:cs typeface="TH Sarabun New" pitchFamily="34" charset="-34"/>
              </a:rPr>
              <a:t>๑</a:t>
            </a:r>
            <a:r>
              <a:rPr lang="en-US" sz="1600" b="1" dirty="0">
                <a:solidFill>
                  <a:schemeClr val="bg1"/>
                </a:solidFill>
                <a:latin typeface="TH Sarabun New" pitchFamily="34" charset="-34"/>
                <a:cs typeface="TH Sarabun New" pitchFamily="34" charset="-34"/>
              </a:rPr>
              <a:t>_</a:t>
            </a:r>
            <a:r>
              <a:rPr lang="th-TH" sz="1600" b="1" dirty="0">
                <a:solidFill>
                  <a:schemeClr val="bg1"/>
                </a:solidFill>
                <a:latin typeface="TH Sarabun New" pitchFamily="34" charset="-34"/>
                <a:cs typeface="TH Sarabun New" pitchFamily="34" charset="-34"/>
              </a:rPr>
              <a:t>หลักสูตรวิชาสุขศึกษา</a:t>
            </a:r>
          </a:p>
        </p:txBody>
      </p:sp>
      <p:pic>
        <p:nvPicPr>
          <p:cNvPr id="62" name="Picture 2" descr="C:\Users\FL4_Sirirat-Lon\Desktop\TOM\img\Picture4.png">
            <a:extLst>
              <a:ext uri="{FF2B5EF4-FFF2-40B4-BE49-F238E27FC236}">
                <a16:creationId xmlns:a16="http://schemas.microsoft.com/office/drawing/2014/main" xmlns="" id="{34113DCE-A825-4E10-B485-444BC6DE99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8520" y="2092704"/>
            <a:ext cx="2352655" cy="416120"/>
          </a:xfrm>
          <a:prstGeom prst="rect">
            <a:avLst/>
          </a:prstGeom>
          <a:noFill/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3" name="TextBox 24">
            <a:hlinkClick r:id="rId13" action="ppaction://hlinkfile"/>
            <a:hlinkHover r:id="" action="ppaction://noaction" highlightClick="1"/>
            <a:extLst>
              <a:ext uri="{FF2B5EF4-FFF2-40B4-BE49-F238E27FC236}">
                <a16:creationId xmlns:a16="http://schemas.microsoft.com/office/drawing/2014/main" xmlns="" id="{DA7D4BDD-A1DF-42ED-AC04-0641CBB3BC62}"/>
              </a:ext>
            </a:extLst>
          </p:cNvPr>
          <p:cNvSpPr txBox="1"/>
          <p:nvPr/>
        </p:nvSpPr>
        <p:spPr>
          <a:xfrm>
            <a:off x="42990" y="2142884"/>
            <a:ext cx="216077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th-TH" sz="1600" b="1" dirty="0">
                <a:solidFill>
                  <a:schemeClr val="bg1"/>
                </a:solidFill>
                <a:latin typeface="TH Sarabun New" pitchFamily="34" charset="-34"/>
                <a:cs typeface="TH Sarabun New" pitchFamily="34" charset="-34"/>
              </a:rPr>
              <a:t>๒_แผนการจัดการเรียนรู้</a:t>
            </a:r>
          </a:p>
        </p:txBody>
      </p:sp>
      <p:pic>
        <p:nvPicPr>
          <p:cNvPr id="64" name="Picture 2" descr="C:\Users\FL4_Sirirat-Lon\Desktop\TOM\img\Picture4.png">
            <a:extLst>
              <a:ext uri="{FF2B5EF4-FFF2-40B4-BE49-F238E27FC236}">
                <a16:creationId xmlns:a16="http://schemas.microsoft.com/office/drawing/2014/main" xmlns="" id="{8E3672DF-5985-46F6-8983-7BA714689C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8520" y="2452744"/>
            <a:ext cx="2352655" cy="416120"/>
          </a:xfrm>
          <a:prstGeom prst="rect">
            <a:avLst/>
          </a:prstGeom>
          <a:noFill/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5" name="TextBox 24">
            <a:hlinkClick r:id="rId14" action="ppaction://hlinkfile"/>
            <a:hlinkHover r:id="" action="ppaction://noaction" highlightClick="1"/>
            <a:extLst>
              <a:ext uri="{FF2B5EF4-FFF2-40B4-BE49-F238E27FC236}">
                <a16:creationId xmlns:a16="http://schemas.microsoft.com/office/drawing/2014/main" xmlns="" id="{F7D0179A-B273-4B62-A53F-8362D0F51D86}"/>
              </a:ext>
            </a:extLst>
          </p:cNvPr>
          <p:cNvSpPr txBox="1"/>
          <p:nvPr/>
        </p:nvSpPr>
        <p:spPr>
          <a:xfrm>
            <a:off x="42990" y="2514382"/>
            <a:ext cx="216077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th-TH" sz="1600" b="1" dirty="0">
                <a:solidFill>
                  <a:schemeClr val="bg1"/>
                </a:solidFill>
                <a:latin typeface="TH Sarabun New" pitchFamily="34" charset="-34"/>
                <a:cs typeface="TH Sarabun New" pitchFamily="34" charset="-34"/>
              </a:rPr>
              <a:t>๓_</a:t>
            </a:r>
            <a:r>
              <a:rPr lang="en-US" sz="1600" b="1" dirty="0">
                <a:solidFill>
                  <a:schemeClr val="bg1"/>
                </a:solidFill>
                <a:latin typeface="TH Sarabun New" pitchFamily="34" charset="-34"/>
                <a:cs typeface="TH Sarabun New" pitchFamily="34" charset="-34"/>
              </a:rPr>
              <a:t>PowerPoint_</a:t>
            </a:r>
            <a:r>
              <a:rPr lang="th-TH" sz="1600" b="1" dirty="0">
                <a:solidFill>
                  <a:schemeClr val="bg1"/>
                </a:solidFill>
                <a:latin typeface="TH Sarabun New" pitchFamily="34" charset="-34"/>
                <a:cs typeface="TH Sarabun New" pitchFamily="34" charset="-34"/>
              </a:rPr>
              <a:t>ประกอบการสอน</a:t>
            </a:r>
          </a:p>
        </p:txBody>
      </p:sp>
      <p:pic>
        <p:nvPicPr>
          <p:cNvPr id="66" name="Picture 2" descr="C:\Users\FL4_Sirirat-Lon\Desktop\TOM\img\Picture4.png">
            <a:extLst>
              <a:ext uri="{FF2B5EF4-FFF2-40B4-BE49-F238E27FC236}">
                <a16:creationId xmlns:a16="http://schemas.microsoft.com/office/drawing/2014/main" xmlns="" id="{B6311BCE-516A-4FEA-8706-DC74815FC6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8520" y="2812784"/>
            <a:ext cx="2352655" cy="416120"/>
          </a:xfrm>
          <a:prstGeom prst="rect">
            <a:avLst/>
          </a:prstGeom>
          <a:noFill/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7" name="TextBox 24">
            <a:hlinkClick r:id="rId15" action="ppaction://hlinkfile"/>
            <a:hlinkHover r:id="" action="ppaction://noaction" highlightClick="1"/>
            <a:extLst>
              <a:ext uri="{FF2B5EF4-FFF2-40B4-BE49-F238E27FC236}">
                <a16:creationId xmlns:a16="http://schemas.microsoft.com/office/drawing/2014/main" xmlns="" id="{480D3D18-28C2-4220-B17D-D9D3FF555A0D}"/>
              </a:ext>
            </a:extLst>
          </p:cNvPr>
          <p:cNvSpPr txBox="1"/>
          <p:nvPr/>
        </p:nvSpPr>
        <p:spPr>
          <a:xfrm>
            <a:off x="42990" y="2868864"/>
            <a:ext cx="216077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th-TH" sz="1600" b="1" dirty="0">
                <a:solidFill>
                  <a:schemeClr val="bg1"/>
                </a:solidFill>
                <a:latin typeface="TH Sarabun New" pitchFamily="34" charset="-34"/>
                <a:cs typeface="TH Sarabun New" pitchFamily="34" charset="-34"/>
              </a:rPr>
              <a:t>๔_ใบงาน_เฉลย</a:t>
            </a:r>
          </a:p>
        </p:txBody>
      </p:sp>
      <p:pic>
        <p:nvPicPr>
          <p:cNvPr id="69" name="Picture 2" descr="C:\Users\FL4_Sirirat-Lon\Desktop\TOM\img\Picture4.png">
            <a:extLst>
              <a:ext uri="{FF2B5EF4-FFF2-40B4-BE49-F238E27FC236}">
                <a16:creationId xmlns:a16="http://schemas.microsoft.com/office/drawing/2014/main" xmlns="" id="{68633500-DA79-483F-9700-CE7C75DE79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8520" y="3172824"/>
            <a:ext cx="2352655" cy="416120"/>
          </a:xfrm>
          <a:prstGeom prst="rect">
            <a:avLst/>
          </a:prstGeom>
          <a:noFill/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8" name="TextBox 24">
            <a:hlinkClick r:id="rId16" action="ppaction://hlinkfile"/>
            <a:hlinkHover r:id="" action="ppaction://noaction" highlightClick="1"/>
            <a:extLst>
              <a:ext uri="{FF2B5EF4-FFF2-40B4-BE49-F238E27FC236}">
                <a16:creationId xmlns:a16="http://schemas.microsoft.com/office/drawing/2014/main" xmlns="" id="{FF1ABE09-B9F4-4B3F-94EC-ABF45D69DD8F}"/>
              </a:ext>
            </a:extLst>
          </p:cNvPr>
          <p:cNvSpPr txBox="1"/>
          <p:nvPr/>
        </p:nvSpPr>
        <p:spPr>
          <a:xfrm>
            <a:off x="35496" y="3214899"/>
            <a:ext cx="216077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th-TH" sz="1600" b="1" dirty="0">
                <a:solidFill>
                  <a:schemeClr val="bg1"/>
                </a:solidFill>
                <a:latin typeface="TH Sarabun New" pitchFamily="34" charset="-34"/>
                <a:cs typeface="TH Sarabun New" pitchFamily="34" charset="-34"/>
              </a:rPr>
              <a:t>๕_ข้อสอบประจำหน่วย_เฉลย</a:t>
            </a:r>
          </a:p>
        </p:txBody>
      </p:sp>
      <p:pic>
        <p:nvPicPr>
          <p:cNvPr id="82" name="Picture 2" descr="C:\Users\FL4_Sirirat-Lon\Desktop\TOM\img\Picture4.png">
            <a:extLst>
              <a:ext uri="{FF2B5EF4-FFF2-40B4-BE49-F238E27FC236}">
                <a16:creationId xmlns:a16="http://schemas.microsoft.com/office/drawing/2014/main" xmlns="" id="{E20B3283-E035-47B0-BF9B-7D6855B6D9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8520" y="3518764"/>
            <a:ext cx="2352655" cy="416120"/>
          </a:xfrm>
          <a:prstGeom prst="rect">
            <a:avLst/>
          </a:prstGeom>
          <a:noFill/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3" name="TextBox 24">
            <a:hlinkClick r:id="rId17" action="ppaction://hlinkfile" highlightClick="1"/>
            <a:hlinkHover r:id="" action="ppaction://noaction" highlightClick="1"/>
            <a:extLst>
              <a:ext uri="{FF2B5EF4-FFF2-40B4-BE49-F238E27FC236}">
                <a16:creationId xmlns:a16="http://schemas.microsoft.com/office/drawing/2014/main" xmlns="" id="{14D70A49-3D84-4137-A57B-D82C61AC0259}"/>
              </a:ext>
            </a:extLst>
          </p:cNvPr>
          <p:cNvSpPr txBox="1"/>
          <p:nvPr/>
        </p:nvSpPr>
        <p:spPr>
          <a:xfrm>
            <a:off x="35496" y="3596330"/>
            <a:ext cx="216077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th-TH" sz="1600" b="1" dirty="0">
                <a:solidFill>
                  <a:schemeClr val="bg1"/>
                </a:solidFill>
                <a:latin typeface="TH Sarabun New" pitchFamily="34" charset="-34"/>
                <a:cs typeface="TH Sarabun New" pitchFamily="34" charset="-34"/>
              </a:rPr>
              <a:t>๖</a:t>
            </a:r>
            <a:r>
              <a:rPr lang="en-US" sz="1600" b="1" dirty="0">
                <a:solidFill>
                  <a:schemeClr val="bg1"/>
                </a:solidFill>
                <a:latin typeface="TH Sarabun New" pitchFamily="34" charset="-34"/>
                <a:cs typeface="TH Sarabun New" pitchFamily="34" charset="-34"/>
              </a:rPr>
              <a:t>_</a:t>
            </a:r>
            <a:r>
              <a:rPr lang="th-TH" sz="1600" b="1" dirty="0">
                <a:solidFill>
                  <a:schemeClr val="bg1"/>
                </a:solidFill>
                <a:latin typeface="TH Sarabun New" pitchFamily="34" charset="-34"/>
                <a:cs typeface="TH Sarabun New" pitchFamily="34" charset="-34"/>
              </a:rPr>
              <a:t>การวัดและประเมินผล</a:t>
            </a:r>
          </a:p>
        </p:txBody>
      </p:sp>
      <p:pic>
        <p:nvPicPr>
          <p:cNvPr id="84" name="Picture 2" descr="C:\Users\FL4_Sirirat-Lon\Desktop\TOM\img\Picture4.png">
            <a:extLst>
              <a:ext uri="{FF2B5EF4-FFF2-40B4-BE49-F238E27FC236}">
                <a16:creationId xmlns:a16="http://schemas.microsoft.com/office/drawing/2014/main" xmlns="" id="{071EBF52-27BA-4C2D-933C-4F954360E4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8520" y="3878804"/>
            <a:ext cx="2352655" cy="416120"/>
          </a:xfrm>
          <a:prstGeom prst="rect">
            <a:avLst/>
          </a:prstGeom>
          <a:noFill/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5" name="TextBox 24">
            <a:hlinkClick r:id="rId18" action="ppaction://hlinkfile" highlightClick="1"/>
            <a:hlinkHover r:id="" action="ppaction://noaction" highlightClick="1"/>
            <a:extLst>
              <a:ext uri="{FF2B5EF4-FFF2-40B4-BE49-F238E27FC236}">
                <a16:creationId xmlns:a16="http://schemas.microsoft.com/office/drawing/2014/main" xmlns="" id="{09CAE906-264F-4260-BDEA-546EA5A9C054}"/>
              </a:ext>
            </a:extLst>
          </p:cNvPr>
          <p:cNvSpPr txBox="1"/>
          <p:nvPr/>
        </p:nvSpPr>
        <p:spPr>
          <a:xfrm>
            <a:off x="35496" y="3956370"/>
            <a:ext cx="216077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th-TH" sz="1600" b="1" dirty="0">
                <a:solidFill>
                  <a:schemeClr val="bg1"/>
                </a:solidFill>
                <a:latin typeface="TH Sarabun New" pitchFamily="34" charset="-34"/>
                <a:cs typeface="TH Sarabun New" pitchFamily="34" charset="-34"/>
              </a:rPr>
              <a:t>๗</a:t>
            </a:r>
            <a:r>
              <a:rPr lang="en-US" sz="1600" b="1" dirty="0">
                <a:solidFill>
                  <a:schemeClr val="bg1"/>
                </a:solidFill>
                <a:latin typeface="TH Sarabun New" pitchFamily="34" charset="-34"/>
                <a:cs typeface="TH Sarabun New" pitchFamily="34" charset="-34"/>
              </a:rPr>
              <a:t>_</a:t>
            </a:r>
            <a:r>
              <a:rPr lang="th-TH" sz="1600" b="1" dirty="0">
                <a:solidFill>
                  <a:schemeClr val="bg1"/>
                </a:solidFill>
                <a:latin typeface="TH Sarabun New" pitchFamily="34" charset="-34"/>
                <a:cs typeface="TH Sarabun New" pitchFamily="34" charset="-34"/>
              </a:rPr>
              <a:t>เสริมสาระ</a:t>
            </a:r>
          </a:p>
        </p:txBody>
      </p:sp>
      <p:pic>
        <p:nvPicPr>
          <p:cNvPr id="86" name="Picture 2" descr="C:\Users\FL4_Sirirat-Lon\Desktop\TOM\img\Picture4.png">
            <a:extLst>
              <a:ext uri="{FF2B5EF4-FFF2-40B4-BE49-F238E27FC236}">
                <a16:creationId xmlns:a16="http://schemas.microsoft.com/office/drawing/2014/main" xmlns="" id="{CFF01D4C-B26A-4098-B290-8ECFDF4BAB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8520" y="4222916"/>
            <a:ext cx="2352655" cy="416120"/>
          </a:xfrm>
          <a:prstGeom prst="rect">
            <a:avLst/>
          </a:prstGeom>
          <a:noFill/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7" name="TextBox 24">
            <a:hlinkClick r:id="rId19" action="ppaction://hlinkfile" highlightClick="1"/>
            <a:hlinkHover r:id="" action="ppaction://noaction" highlightClick="1"/>
            <a:extLst>
              <a:ext uri="{FF2B5EF4-FFF2-40B4-BE49-F238E27FC236}">
                <a16:creationId xmlns:a16="http://schemas.microsoft.com/office/drawing/2014/main" xmlns="" id="{2F7DB2AD-1070-4752-ACE7-234D18237199}"/>
              </a:ext>
            </a:extLst>
          </p:cNvPr>
          <p:cNvSpPr txBox="1"/>
          <p:nvPr/>
        </p:nvSpPr>
        <p:spPr>
          <a:xfrm>
            <a:off x="35496" y="4300482"/>
            <a:ext cx="216077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th-TH" sz="1600" b="1" dirty="0">
                <a:solidFill>
                  <a:schemeClr val="bg1"/>
                </a:solidFill>
                <a:latin typeface="TH Sarabun New" pitchFamily="34" charset="-34"/>
                <a:cs typeface="TH Sarabun New" pitchFamily="34" charset="-34"/>
              </a:rPr>
              <a:t>๘</a:t>
            </a:r>
            <a:r>
              <a:rPr lang="en-US" sz="1600" b="1" dirty="0">
                <a:solidFill>
                  <a:schemeClr val="bg1"/>
                </a:solidFill>
                <a:latin typeface="TH Sarabun New" pitchFamily="34" charset="-34"/>
                <a:cs typeface="TH Sarabun New" pitchFamily="34" charset="-34"/>
              </a:rPr>
              <a:t>_</a:t>
            </a:r>
            <a:r>
              <a:rPr lang="th-TH" sz="1600" b="1" dirty="0">
                <a:solidFill>
                  <a:schemeClr val="bg1"/>
                </a:solidFill>
                <a:latin typeface="TH Sarabun New" pitchFamily="34" charset="-34"/>
                <a:cs typeface="TH Sarabun New" pitchFamily="34" charset="-34"/>
              </a:rPr>
              <a:t>สื่อเสริมการเรียนรู้</a:t>
            </a:r>
          </a:p>
        </p:txBody>
      </p:sp>
    </p:spTree>
    <p:extLst>
      <p:ext uri="{BB962C8B-B14F-4D97-AF65-F5344CB8AC3E}">
        <p14:creationId xmlns:p14="http://schemas.microsoft.com/office/powerpoint/2010/main" val="364263991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73600" y="6651201"/>
            <a:ext cx="8582340" cy="166404"/>
            <a:chOff x="73600" y="6651201"/>
            <a:chExt cx="8582340" cy="166404"/>
          </a:xfrm>
        </p:grpSpPr>
        <p:sp>
          <p:nvSpPr>
            <p:cNvPr id="5" name="สี่เหลี่ยมผืนผ้า 39"/>
            <p:cNvSpPr/>
            <p:nvPr/>
          </p:nvSpPr>
          <p:spPr>
            <a:xfrm>
              <a:off x="787017" y="6771886"/>
              <a:ext cx="7868923" cy="45719"/>
            </a:xfrm>
            <a:prstGeom prst="rect">
              <a:avLst/>
            </a:prstGeom>
            <a:solidFill>
              <a:schemeClr val="accent4">
                <a:lumMod val="75000"/>
              </a:schemeClr>
            </a:solidFill>
            <a:ln>
              <a:noFill/>
              <a:prstDash val="solid"/>
            </a:ln>
          </p:spPr>
          <p:txBody>
            <a:bodyPr vert="horz" wrap="square" lIns="91440" tIns="45720" rIns="91440" bIns="45720" anchor="ctr" anchorCtr="1" compatLnSpc="1"/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th-TH" sz="2800" b="0" i="0" u="none" strike="noStrike" kern="1200" cap="none" spc="0" baseline="0" dirty="0">
                <a:solidFill>
                  <a:srgbClr val="FFFFFF"/>
                </a:solidFill>
                <a:uFillTx/>
                <a:latin typeface="Calibri"/>
                <a:cs typeface="Cordia New"/>
              </a:endParaRPr>
            </a:p>
          </p:txBody>
        </p:sp>
        <p:pic>
          <p:nvPicPr>
            <p:cNvPr id="6" name="Picture 2" descr="K:\TSM 3-A\Logo Aksorn\Aksorn Charoen Tat_2.png"/>
            <p:cNvPicPr>
              <a:picLocks noChangeAspect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>
            <a:xfrm>
              <a:off x="73600" y="6651201"/>
              <a:ext cx="580764" cy="162167"/>
            </a:xfrm>
            <a:prstGeom prst="rect">
              <a:avLst/>
            </a:prstGeom>
            <a:noFill/>
            <a:ln>
              <a:noFill/>
            </a:ln>
          </p:spPr>
        </p:pic>
      </p:grpSp>
      <p:cxnSp>
        <p:nvCxnSpPr>
          <p:cNvPr id="15" name="Straight Connector 14"/>
          <p:cNvCxnSpPr/>
          <p:nvPr/>
        </p:nvCxnSpPr>
        <p:spPr>
          <a:xfrm>
            <a:off x="-4" y="1314346"/>
            <a:ext cx="8655944" cy="0"/>
          </a:xfrm>
          <a:prstGeom prst="line">
            <a:avLst/>
          </a:prstGeom>
          <a:ln w="38100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/>
          <p:cNvSpPr/>
          <p:nvPr/>
        </p:nvSpPr>
        <p:spPr>
          <a:xfrm>
            <a:off x="899592" y="2060848"/>
            <a:ext cx="54006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2000" b="1" dirty="0">
                <a:solidFill>
                  <a:srgbClr val="7030A0"/>
                </a:solidFill>
                <a:latin typeface="TH Sarabun New" pitchFamily="34" charset="-34"/>
                <a:cs typeface="TH Sarabun New" pitchFamily="34" charset="-34"/>
              </a:rPr>
              <a:t>สิ่งใดคือปัญหาทางสุขภาพที่แท้จริงของชุมชน</a:t>
            </a:r>
            <a:endParaRPr lang="th-TH" sz="2000" dirty="0">
              <a:solidFill>
                <a:srgbClr val="7030A0"/>
              </a:solidFill>
              <a:latin typeface="TH Sarabun New" pitchFamily="34" charset="-34"/>
              <a:cs typeface="TH Sarabun New" pitchFamily="34" charset="-34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917848" y="2460958"/>
            <a:ext cx="761459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th-TH" sz="2000" dirty="0">
                <a:latin typeface="TH Sarabun New" pitchFamily="34" charset="-34"/>
                <a:cs typeface="TH Sarabun New" pitchFamily="34" charset="-34"/>
              </a:rPr>
              <a:t>ควรทำความเข้าใจให้ตรงกันหรือใกล้เคียงกันก่อน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th-TH" sz="2000" dirty="0">
                <a:latin typeface="TH Sarabun New" pitchFamily="34" charset="-34"/>
                <a:cs typeface="TH Sarabun New" pitchFamily="34" charset="-34"/>
              </a:rPr>
              <a:t>สิ่งที่ทำให้เกิดการปรับมุมมองและมีความเข้าใจตรงกันได้ คือ ข้อมูลจริงเกี่ยวกับสภาพของชุมชนและความรู้เกี่ยวกับสุขภาพ ซึ่งควรเป็นความรู้ที่เข้าใจง่าย แต่มีความถูกต้อง</a:t>
            </a:r>
          </a:p>
        </p:txBody>
      </p:sp>
      <p:cxnSp>
        <p:nvCxnSpPr>
          <p:cNvPr id="29" name="Straight Connector 28"/>
          <p:cNvCxnSpPr/>
          <p:nvPr/>
        </p:nvCxnSpPr>
        <p:spPr>
          <a:xfrm>
            <a:off x="-4" y="2260903"/>
            <a:ext cx="787021" cy="0"/>
          </a:xfrm>
          <a:prstGeom prst="line">
            <a:avLst/>
          </a:prstGeom>
          <a:ln w="57150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>
            <a:off x="0" y="3817203"/>
            <a:ext cx="787021" cy="0"/>
          </a:xfrm>
          <a:prstGeom prst="line">
            <a:avLst/>
          </a:prstGeom>
          <a:ln w="57150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Rectangle 1"/>
          <p:cNvSpPr/>
          <p:nvPr/>
        </p:nvSpPr>
        <p:spPr>
          <a:xfrm>
            <a:off x="179512" y="908720"/>
            <a:ext cx="896448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b="1" dirty="0">
                <a:latin typeface="TH Sarabun New" pitchFamily="34" charset="-34"/>
                <a:cs typeface="TH Sarabun New" pitchFamily="34" charset="-34"/>
              </a:rPr>
              <a:t>กระบวนการวิเคราะห์เพื่อจัดทำโครงการสร้างเสริมสุขภาพและการป้องกันโรคในชุมชน</a:t>
            </a:r>
            <a:endParaRPr lang="th-TH" dirty="0">
              <a:latin typeface="TH Sarabun New" pitchFamily="34" charset="-34"/>
              <a:cs typeface="TH Sarabun New" pitchFamily="34" charset="-34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864096" y="3617148"/>
            <a:ext cx="4572000" cy="40011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th-TH" sz="2000" b="1" dirty="0">
                <a:solidFill>
                  <a:srgbClr val="7030A0"/>
                </a:solidFill>
                <a:latin typeface="TH Sarabun New" pitchFamily="34" charset="-34"/>
                <a:cs typeface="TH Sarabun New" pitchFamily="34" charset="-34"/>
              </a:rPr>
              <a:t>ข้อมูลจริงเกี่ยวกับสภาพของชุมชน</a:t>
            </a:r>
          </a:p>
        </p:txBody>
      </p:sp>
      <p:sp>
        <p:nvSpPr>
          <p:cNvPr id="18" name="Rectangle 17"/>
          <p:cNvSpPr/>
          <p:nvPr/>
        </p:nvSpPr>
        <p:spPr>
          <a:xfrm>
            <a:off x="876914" y="4096409"/>
            <a:ext cx="772753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th-TH" sz="2000" dirty="0">
                <a:latin typeface="TH Sarabun New" pitchFamily="34" charset="-34"/>
                <a:cs typeface="TH Sarabun New" pitchFamily="34" charset="-34"/>
              </a:rPr>
              <a:t>ข้อเท็จจริงที่บอกเล่าเรื่องราวต่างๆ ที่เกิดขึ้นในชุมชน ซึ่งเป็นข้อมูลที่สามารถสืบค้น เสาะหา และเก็บรวบรวมได้หลายวิธี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-5" y="5157192"/>
            <a:ext cx="787021" cy="0"/>
          </a:xfrm>
          <a:prstGeom prst="line">
            <a:avLst/>
          </a:prstGeom>
          <a:ln w="57150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ectangle 18"/>
          <p:cNvSpPr/>
          <p:nvPr/>
        </p:nvSpPr>
        <p:spPr>
          <a:xfrm>
            <a:off x="864096" y="4973106"/>
            <a:ext cx="723629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2000" b="1" dirty="0">
                <a:solidFill>
                  <a:srgbClr val="7030A0"/>
                </a:solidFill>
                <a:latin typeface="TH Sarabun New" pitchFamily="34" charset="-34"/>
                <a:cs typeface="TH Sarabun New" pitchFamily="34" charset="-34"/>
              </a:rPr>
              <a:t>จากข้อมูลที่ได้นำมาวางแผนเพื่อจัดทำโครงการสร้างเสริมสุขภาพและป้องกันโรคในชุมชน</a:t>
            </a:r>
          </a:p>
        </p:txBody>
      </p:sp>
      <p:sp>
        <p:nvSpPr>
          <p:cNvPr id="3" name="Rectangle 2"/>
          <p:cNvSpPr/>
          <p:nvPr/>
        </p:nvSpPr>
        <p:spPr>
          <a:xfrm>
            <a:off x="845840" y="5471386"/>
            <a:ext cx="727280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th-TH" sz="2000" dirty="0">
                <a:latin typeface="TH Sarabun New" pitchFamily="34" charset="-34"/>
                <a:cs typeface="TH Sarabun New" pitchFamily="34" charset="-34"/>
              </a:rPr>
              <a:t>เมื่อเก็บรวบรวมข้อมูลสุขภาพของประชาชนในชุมชนเรียบร้อยแล้วให้นำมาวางแผนเพื่อกำหนดแนวทางในการจัดทำโครงการให้เหมาะสมกับปัญหาสุขภาพที่เกิดขึ้นในชุมชน</a:t>
            </a:r>
          </a:p>
        </p:txBody>
      </p:sp>
      <p:pic>
        <p:nvPicPr>
          <p:cNvPr id="16" name="รูปภาพ 119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8464" y="6553059"/>
            <a:ext cx="299025" cy="278460"/>
          </a:xfrm>
          <a:prstGeom prst="rect">
            <a:avLst/>
          </a:prstGeo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8033812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/>
          <p:cNvSpPr/>
          <p:nvPr/>
        </p:nvSpPr>
        <p:spPr>
          <a:xfrm>
            <a:off x="-14555" y="4950694"/>
            <a:ext cx="5234627" cy="300968"/>
          </a:xfrm>
          <a:prstGeom prst="rect">
            <a:avLst/>
          </a:prstGeom>
          <a:solidFill>
            <a:srgbClr val="B7E7FF"/>
          </a:solidFill>
          <a:ln>
            <a:solidFill>
              <a:srgbClr val="B7E7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22" name="Rectangle 21"/>
          <p:cNvSpPr/>
          <p:nvPr/>
        </p:nvSpPr>
        <p:spPr>
          <a:xfrm>
            <a:off x="-14554" y="3460256"/>
            <a:ext cx="3001594" cy="300968"/>
          </a:xfrm>
          <a:prstGeom prst="rect">
            <a:avLst/>
          </a:prstGeom>
          <a:solidFill>
            <a:srgbClr val="B7E7FF"/>
          </a:solidFill>
          <a:ln>
            <a:solidFill>
              <a:srgbClr val="B7E7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2" name="Rectangle 11"/>
          <p:cNvSpPr/>
          <p:nvPr/>
        </p:nvSpPr>
        <p:spPr>
          <a:xfrm>
            <a:off x="-4" y="2119920"/>
            <a:ext cx="1257187" cy="300968"/>
          </a:xfrm>
          <a:prstGeom prst="rect">
            <a:avLst/>
          </a:prstGeom>
          <a:solidFill>
            <a:srgbClr val="B7E7FF"/>
          </a:solidFill>
          <a:ln>
            <a:solidFill>
              <a:srgbClr val="B7E7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grpSp>
        <p:nvGrpSpPr>
          <p:cNvPr id="4" name="Group 3"/>
          <p:cNvGrpSpPr/>
          <p:nvPr/>
        </p:nvGrpSpPr>
        <p:grpSpPr>
          <a:xfrm>
            <a:off x="73600" y="6651201"/>
            <a:ext cx="8582340" cy="166404"/>
            <a:chOff x="73600" y="6651201"/>
            <a:chExt cx="8582340" cy="166404"/>
          </a:xfrm>
        </p:grpSpPr>
        <p:sp>
          <p:nvSpPr>
            <p:cNvPr id="5" name="สี่เหลี่ยมผืนผ้า 39"/>
            <p:cNvSpPr/>
            <p:nvPr/>
          </p:nvSpPr>
          <p:spPr>
            <a:xfrm>
              <a:off x="787017" y="6771886"/>
              <a:ext cx="7868923" cy="45719"/>
            </a:xfrm>
            <a:prstGeom prst="rect">
              <a:avLst/>
            </a:prstGeom>
            <a:solidFill>
              <a:schemeClr val="accent4">
                <a:lumMod val="75000"/>
              </a:schemeClr>
            </a:solidFill>
            <a:ln>
              <a:noFill/>
              <a:prstDash val="solid"/>
            </a:ln>
          </p:spPr>
          <p:txBody>
            <a:bodyPr vert="horz" wrap="square" lIns="91440" tIns="45720" rIns="91440" bIns="45720" anchor="ctr" anchorCtr="1" compatLnSpc="1"/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th-TH" sz="2800" b="0" i="0" u="none" strike="noStrike" kern="1200" cap="none" spc="0" baseline="0" dirty="0">
                <a:solidFill>
                  <a:srgbClr val="FFFFFF"/>
                </a:solidFill>
                <a:uFillTx/>
                <a:latin typeface="Calibri"/>
                <a:cs typeface="Cordia New"/>
              </a:endParaRPr>
            </a:p>
          </p:txBody>
        </p:sp>
        <p:pic>
          <p:nvPicPr>
            <p:cNvPr id="6" name="Picture 2" descr="K:\TSM 3-A\Logo Aksorn\Aksorn Charoen Tat_2.png"/>
            <p:cNvPicPr>
              <a:picLocks noChangeAspect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>
            <a:xfrm>
              <a:off x="73600" y="6651201"/>
              <a:ext cx="580764" cy="162167"/>
            </a:xfrm>
            <a:prstGeom prst="rect">
              <a:avLst/>
            </a:prstGeom>
            <a:noFill/>
            <a:ln>
              <a:noFill/>
            </a:ln>
          </p:spPr>
        </p:pic>
      </p:grpSp>
      <p:cxnSp>
        <p:nvCxnSpPr>
          <p:cNvPr id="15" name="Straight Connector 14"/>
          <p:cNvCxnSpPr/>
          <p:nvPr/>
        </p:nvCxnSpPr>
        <p:spPr>
          <a:xfrm>
            <a:off x="-4" y="1314346"/>
            <a:ext cx="6876260" cy="0"/>
          </a:xfrm>
          <a:prstGeom prst="line">
            <a:avLst/>
          </a:prstGeom>
          <a:ln w="38100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Rectangle 1"/>
          <p:cNvSpPr/>
          <p:nvPr/>
        </p:nvSpPr>
        <p:spPr>
          <a:xfrm>
            <a:off x="179512" y="908720"/>
            <a:ext cx="896448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b="1" dirty="0">
                <a:latin typeface="TH Sarabun New" pitchFamily="34" charset="-34"/>
                <a:cs typeface="TH Sarabun New" pitchFamily="34" charset="-34"/>
              </a:rPr>
              <a:t>กระบวนการร่วมคิดร่วมทำของประชาชนในชุมชนเพื่อสุขภาพชุมชน</a:t>
            </a:r>
            <a:endParaRPr lang="th-TH" dirty="0">
              <a:latin typeface="TH Sarabun New" pitchFamily="34" charset="-34"/>
              <a:cs typeface="TH Sarabun New" pitchFamily="34" charset="-34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67544" y="1556792"/>
            <a:ext cx="157927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sz="2000" b="1" dirty="0">
                <a:latin typeface="TH Sarabun New" pitchFamily="34" charset="-34"/>
                <a:cs typeface="TH Sarabun New" pitchFamily="34" charset="-34"/>
              </a:rPr>
              <a:t>รูปแบบของกิจกรรม</a:t>
            </a:r>
          </a:p>
        </p:txBody>
      </p:sp>
      <p:sp>
        <p:nvSpPr>
          <p:cNvPr id="9" name="Rectangle 8"/>
          <p:cNvSpPr/>
          <p:nvPr/>
        </p:nvSpPr>
        <p:spPr>
          <a:xfrm>
            <a:off x="251520" y="2060848"/>
            <a:ext cx="79060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sz="2000" b="1" dirty="0">
                <a:latin typeface="TH Sarabun New" pitchFamily="34" charset="-34"/>
                <a:cs typeface="TH Sarabun New" pitchFamily="34" charset="-34"/>
              </a:rPr>
              <a:t>ระดมทุน</a:t>
            </a:r>
            <a:endParaRPr lang="th-TH" sz="2000" dirty="0">
              <a:latin typeface="TH Sarabun New" pitchFamily="34" charset="-34"/>
              <a:cs typeface="TH Sarabun New" pitchFamily="34" charset="-34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759281" y="2598004"/>
            <a:ext cx="4572000" cy="707886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th-TH" sz="2000" dirty="0">
                <a:latin typeface="TH Sarabun New" pitchFamily="34" charset="-34"/>
                <a:cs typeface="TH Sarabun New" pitchFamily="34" charset="-34"/>
              </a:rPr>
              <a:t>เพื่อหาเงินทุนมาใช้ในการดำเนินงานเพื่อสุขภาพ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th-TH" sz="2000" dirty="0">
                <a:latin typeface="TH Sarabun New" pitchFamily="34" charset="-34"/>
                <a:cs typeface="TH Sarabun New" pitchFamily="34" charset="-34"/>
              </a:rPr>
              <a:t>กระตุ้นให้เกิดการมีส่วนร่วมของประชาชนในชุมชน</a:t>
            </a:r>
          </a:p>
        </p:txBody>
      </p:sp>
      <p:sp>
        <p:nvSpPr>
          <p:cNvPr id="13" name="Rectangle 12"/>
          <p:cNvSpPr/>
          <p:nvPr/>
        </p:nvSpPr>
        <p:spPr>
          <a:xfrm>
            <a:off x="230846" y="3429000"/>
            <a:ext cx="246894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sz="2000" b="1" dirty="0">
                <a:latin typeface="TH Sarabun New" pitchFamily="34" charset="-34"/>
                <a:cs typeface="TH Sarabun New" pitchFamily="34" charset="-34"/>
              </a:rPr>
              <a:t>จัดตั้งชมรมส่งเสริมสุขภาพชุมชน</a:t>
            </a:r>
            <a:endParaRPr lang="th-TH" sz="2000" dirty="0">
              <a:latin typeface="TH Sarabun New" pitchFamily="34" charset="-34"/>
              <a:cs typeface="TH Sarabun New" pitchFamily="34" charset="-34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809832" y="4023344"/>
            <a:ext cx="833416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th-TH" sz="2000" dirty="0">
                <a:latin typeface="TH Sarabun New" pitchFamily="34" charset="-34"/>
                <a:cs typeface="TH Sarabun New" pitchFamily="34" charset="-34"/>
              </a:rPr>
              <a:t>โดยมีเจ้าหน้าที่ของโรงพยาบาลส่งเสริมสุขภาพ 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th-TH" sz="2000" dirty="0">
                <a:latin typeface="TH Sarabun New" pitchFamily="34" charset="-34"/>
                <a:cs typeface="TH Sarabun New" pitchFamily="34" charset="-34"/>
              </a:rPr>
              <a:t>ตำบล หรือสถานีอนามัย เป็นผู้ผ้ให้คำปรึกษา แนะนำ และดูแลสุขภาพ</a:t>
            </a:r>
          </a:p>
        </p:txBody>
      </p:sp>
      <p:sp>
        <p:nvSpPr>
          <p:cNvPr id="20" name="Rectangle 19"/>
          <p:cNvSpPr/>
          <p:nvPr/>
        </p:nvSpPr>
        <p:spPr>
          <a:xfrm>
            <a:off x="216022" y="4941168"/>
            <a:ext cx="702027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2000" b="1" dirty="0">
                <a:latin typeface="TH Sarabun New" pitchFamily="34" charset="-34"/>
                <a:cs typeface="TH Sarabun New" pitchFamily="34" charset="-34"/>
              </a:rPr>
              <a:t>ส่งเสริมการผลิตและการบริโภคผลิตภัณฑ์อาหารธรรมชาติในชุมชน</a:t>
            </a:r>
            <a:endParaRPr lang="th-TH" sz="2000" dirty="0">
              <a:latin typeface="TH Sarabun New" pitchFamily="34" charset="-34"/>
              <a:cs typeface="TH Sarabun New" pitchFamily="34" charset="-34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809832" y="5517232"/>
            <a:ext cx="736256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th-TH" sz="2000" dirty="0">
                <a:latin typeface="TH Sarabun New" pitchFamily="34" charset="-34"/>
                <a:cs typeface="TH Sarabun New" pitchFamily="34" charset="-34"/>
              </a:rPr>
              <a:t>เพื่อส่งเสริมให้ประชาชนในชุมชนได้บริโภคผลิตภัณฑ์อาหารธรรมชาติอย่างทั่วถึง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th-TH" sz="2000" dirty="0">
                <a:latin typeface="TH Sarabun New" pitchFamily="34" charset="-34"/>
                <a:cs typeface="TH Sarabun New" pitchFamily="34" charset="-34"/>
              </a:rPr>
              <a:t>สอนขั้นตอนวิธีการทำผลิตภัณฑ์อาหารบริโภคกันในครอบครัว พร้อมทั้งสนับสนุนอุปกรณ์ต่างๆ</a:t>
            </a:r>
          </a:p>
        </p:txBody>
      </p:sp>
      <p:pic>
        <p:nvPicPr>
          <p:cNvPr id="17" name="รูปภาพ 119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8464" y="6553059"/>
            <a:ext cx="299025" cy="278460"/>
          </a:xfrm>
          <a:prstGeom prst="rect">
            <a:avLst/>
          </a:prstGeo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8346097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/>
          <p:cNvSpPr/>
          <p:nvPr/>
        </p:nvSpPr>
        <p:spPr>
          <a:xfrm>
            <a:off x="-14555" y="4950694"/>
            <a:ext cx="2642339" cy="300968"/>
          </a:xfrm>
          <a:prstGeom prst="rect">
            <a:avLst/>
          </a:prstGeom>
          <a:solidFill>
            <a:srgbClr val="B7E7FF"/>
          </a:solidFill>
          <a:ln>
            <a:solidFill>
              <a:srgbClr val="B7E7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>
              <a:latin typeface="TH Sarabun New" pitchFamily="34" charset="-34"/>
              <a:cs typeface="TH Sarabun New" pitchFamily="34" charset="-34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-14554" y="3100216"/>
            <a:ext cx="3596697" cy="300968"/>
          </a:xfrm>
          <a:prstGeom prst="rect">
            <a:avLst/>
          </a:prstGeom>
          <a:solidFill>
            <a:srgbClr val="B7E7FF"/>
          </a:solidFill>
          <a:ln>
            <a:solidFill>
              <a:srgbClr val="B7E7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>
              <a:latin typeface="TH Sarabun New" pitchFamily="34" charset="-34"/>
              <a:cs typeface="TH Sarabun New" pitchFamily="34" charset="-34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-4" y="1268760"/>
            <a:ext cx="2339756" cy="300968"/>
          </a:xfrm>
          <a:prstGeom prst="rect">
            <a:avLst/>
          </a:prstGeom>
          <a:solidFill>
            <a:srgbClr val="B7E7FF"/>
          </a:solidFill>
          <a:ln>
            <a:solidFill>
              <a:srgbClr val="B7E7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>
              <a:latin typeface="TH Sarabun New" pitchFamily="34" charset="-34"/>
              <a:cs typeface="TH Sarabun New" pitchFamily="34" charset="-34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73600" y="6651201"/>
            <a:ext cx="8582340" cy="166404"/>
            <a:chOff x="73600" y="6651201"/>
            <a:chExt cx="8582340" cy="166404"/>
          </a:xfrm>
        </p:grpSpPr>
        <p:sp>
          <p:nvSpPr>
            <p:cNvPr id="5" name="สี่เหลี่ยมผืนผ้า 39"/>
            <p:cNvSpPr/>
            <p:nvPr/>
          </p:nvSpPr>
          <p:spPr>
            <a:xfrm>
              <a:off x="787017" y="6771886"/>
              <a:ext cx="7868923" cy="45719"/>
            </a:xfrm>
            <a:prstGeom prst="rect">
              <a:avLst/>
            </a:prstGeom>
            <a:solidFill>
              <a:schemeClr val="accent4">
                <a:lumMod val="75000"/>
              </a:schemeClr>
            </a:solidFill>
            <a:ln>
              <a:noFill/>
              <a:prstDash val="solid"/>
            </a:ln>
          </p:spPr>
          <p:txBody>
            <a:bodyPr vert="horz" wrap="square" lIns="91440" tIns="45720" rIns="91440" bIns="45720" anchor="ctr" anchorCtr="1" compatLnSpc="1"/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th-TH" sz="2800" b="0" i="0" u="none" strike="noStrike" kern="1200" cap="none" spc="0" baseline="0" dirty="0">
                <a:solidFill>
                  <a:srgbClr val="FFFFFF"/>
                </a:solidFill>
                <a:uFillTx/>
                <a:latin typeface="Calibri"/>
                <a:cs typeface="Cordia New"/>
              </a:endParaRPr>
            </a:p>
          </p:txBody>
        </p:sp>
        <p:pic>
          <p:nvPicPr>
            <p:cNvPr id="6" name="Picture 2" descr="K:\TSM 3-A\Logo Aksorn\Aksorn Charoen Tat_2.png"/>
            <p:cNvPicPr>
              <a:picLocks noChangeAspect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>
            <a:xfrm>
              <a:off x="73600" y="6651201"/>
              <a:ext cx="580764" cy="162167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9" name="Rectangle 8"/>
          <p:cNvSpPr/>
          <p:nvPr/>
        </p:nvSpPr>
        <p:spPr>
          <a:xfrm>
            <a:off x="156649" y="1268760"/>
            <a:ext cx="189507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sz="2000" b="1" dirty="0">
                <a:latin typeface="TH Sarabun New" pitchFamily="34" charset="-34"/>
                <a:cs typeface="TH Sarabun New" pitchFamily="34" charset="-34"/>
              </a:rPr>
              <a:t>ส่งเสริมการนวดแผนไทย</a:t>
            </a:r>
            <a:endParaRPr lang="th-TH" sz="2000" dirty="0">
              <a:latin typeface="TH Sarabun New" pitchFamily="34" charset="-34"/>
              <a:cs typeface="TH Sarabun New" pitchFamily="34" charset="-34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759280" y="1746844"/>
            <a:ext cx="820520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th-TH" sz="2000" dirty="0">
                <a:latin typeface="TH Sarabun New" pitchFamily="34" charset="-34"/>
                <a:cs typeface="TH Sarabun New" pitchFamily="34" charset="-34"/>
              </a:rPr>
              <a:t>เพื่อช่วยลดปัญหาการปวดเมื่อยกล้ามเนื้อของผู้สูงอายุและประชาชนทั่วไปกระตุ้นให้เกิดการมีส่วนร่วมของประชาชนในชุมชน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th-TH" sz="2000" dirty="0">
                <a:latin typeface="TH Sarabun New" pitchFamily="34" charset="-34"/>
                <a:cs typeface="TH Sarabun New" pitchFamily="34" charset="-34"/>
              </a:rPr>
              <a:t>ช่วยลดปัญหาการบริโภคยาที่เกินความจำเป็นของประชาชนในชุมชนลงได้ระดับหนึ่ง</a:t>
            </a:r>
          </a:p>
        </p:txBody>
      </p:sp>
      <p:sp>
        <p:nvSpPr>
          <p:cNvPr id="13" name="Rectangle 12"/>
          <p:cNvSpPr/>
          <p:nvPr/>
        </p:nvSpPr>
        <p:spPr>
          <a:xfrm>
            <a:off x="179512" y="3068960"/>
            <a:ext cx="297389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sz="2000" b="1" dirty="0">
                <a:latin typeface="TH Sarabun New" pitchFamily="34" charset="-34"/>
                <a:cs typeface="TH Sarabun New" pitchFamily="34" charset="-34"/>
              </a:rPr>
              <a:t>ส่งเสริมการปลูกและใช้สมุนไพรในชุมชน</a:t>
            </a:r>
            <a:endParaRPr lang="th-TH" sz="2000" dirty="0">
              <a:latin typeface="TH Sarabun New" pitchFamily="34" charset="-34"/>
              <a:cs typeface="TH Sarabun New" pitchFamily="34" charset="-34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809832" y="3573016"/>
            <a:ext cx="8334167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th-TH" sz="2000" dirty="0">
                <a:latin typeface="TH Sarabun New" pitchFamily="34" charset="-34"/>
                <a:cs typeface="TH Sarabun New" pitchFamily="34" charset="-34"/>
              </a:rPr>
              <a:t>โดยเริ่มต้นจากการแปรรูปสมุนไพรที่มีมากในชุมชน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th-TH" sz="2000" dirty="0">
                <a:latin typeface="TH Sarabun New" pitchFamily="34" charset="-34"/>
                <a:cs typeface="TH Sarabun New" pitchFamily="34" charset="-34"/>
              </a:rPr>
              <a:t>มีการนำคณะทำงานไปศึกษาดูงานในสถานที่ต่างๆ เพื่อทำให้กลุ่มสามารถพัฒนาการผลิตได้อย่างมีประสิทธิภาพ</a:t>
            </a:r>
            <a:r>
              <a:rPr lang="en-US" sz="2000" dirty="0">
                <a:latin typeface="TH Sarabun New" pitchFamily="34" charset="-34"/>
                <a:cs typeface="TH Sarabun New" pitchFamily="34" charset="-34"/>
              </a:rPr>
              <a:t>      </a:t>
            </a:r>
            <a:r>
              <a:rPr lang="th-TH" sz="2000" dirty="0">
                <a:latin typeface="TH Sarabun New" pitchFamily="34" charset="-34"/>
                <a:cs typeface="TH Sarabun New" pitchFamily="34" charset="-34"/>
              </a:rPr>
              <a:t>มากยิ่งขึ้น</a:t>
            </a:r>
          </a:p>
        </p:txBody>
      </p:sp>
      <p:sp>
        <p:nvSpPr>
          <p:cNvPr id="20" name="Rectangle 19"/>
          <p:cNvSpPr/>
          <p:nvPr/>
        </p:nvSpPr>
        <p:spPr>
          <a:xfrm>
            <a:off x="179512" y="4941168"/>
            <a:ext cx="248377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2000" b="1" dirty="0">
                <a:latin typeface="TH Sarabun New" pitchFamily="34" charset="-34"/>
                <a:cs typeface="TH Sarabun New" pitchFamily="34" charset="-34"/>
              </a:rPr>
              <a:t>จัดกิจกรรมวันสำคัญต่างๆ</a:t>
            </a:r>
            <a:endParaRPr lang="th-TH" sz="2000" dirty="0">
              <a:latin typeface="TH Sarabun New" pitchFamily="34" charset="-34"/>
              <a:cs typeface="TH Sarabun New" pitchFamily="34" charset="-34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809832" y="5517232"/>
            <a:ext cx="736256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th-TH" sz="2000" dirty="0">
                <a:latin typeface="TH Sarabun New" pitchFamily="34" charset="-34"/>
                <a:cs typeface="TH Sarabun New" pitchFamily="34" charset="-34"/>
              </a:rPr>
              <a:t>ควรจะจัดให้เป็นงานประจำปีของชุมชนโดยเชิญชวนให้ประชาชนในชุมชนมาร่วมทำกิจกรรม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th-TH" sz="2000" dirty="0">
                <a:latin typeface="TH Sarabun New" pitchFamily="34" charset="-34"/>
                <a:cs typeface="TH Sarabun New" pitchFamily="34" charset="-34"/>
              </a:rPr>
              <a:t>เพื่อให้ตระหนักและเห็นความสำคัญของวันสำคัญต่างๆ ที่เกี่ยวข้องกับสุขภาพของตนเอง</a:t>
            </a:r>
          </a:p>
        </p:txBody>
      </p:sp>
      <p:pic>
        <p:nvPicPr>
          <p:cNvPr id="14" name="รูปภาพ 119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8464" y="6553059"/>
            <a:ext cx="299025" cy="278460"/>
          </a:xfrm>
          <a:prstGeom prst="rect">
            <a:avLst/>
          </a:prstGeo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77810051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9" name="Straight Connector 18"/>
          <p:cNvCxnSpPr/>
          <p:nvPr/>
        </p:nvCxnSpPr>
        <p:spPr>
          <a:xfrm>
            <a:off x="-4" y="2188894"/>
            <a:ext cx="4932044" cy="0"/>
          </a:xfrm>
          <a:prstGeom prst="line">
            <a:avLst/>
          </a:prstGeom>
          <a:ln>
            <a:solidFill>
              <a:srgbClr val="FABCF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>
            <a:off x="4211955" y="3376345"/>
            <a:ext cx="4932044" cy="0"/>
          </a:xfrm>
          <a:prstGeom prst="line">
            <a:avLst/>
          </a:prstGeom>
          <a:ln>
            <a:solidFill>
              <a:srgbClr val="B7E7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>
            <a:off x="-4" y="4579169"/>
            <a:ext cx="4932044" cy="0"/>
          </a:xfrm>
          <a:prstGeom prst="line">
            <a:avLst/>
          </a:prstGeom>
          <a:ln>
            <a:solidFill>
              <a:srgbClr val="BAE89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>
            <a:off x="4230216" y="5805264"/>
            <a:ext cx="4932044" cy="0"/>
          </a:xfrm>
          <a:prstGeom prst="line">
            <a:avLst/>
          </a:prstGeom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Oval 20"/>
          <p:cNvSpPr/>
          <p:nvPr/>
        </p:nvSpPr>
        <p:spPr>
          <a:xfrm>
            <a:off x="4860032" y="1470931"/>
            <a:ext cx="1584176" cy="1512168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38" name="Oval 37"/>
          <p:cNvSpPr/>
          <p:nvPr/>
        </p:nvSpPr>
        <p:spPr>
          <a:xfrm>
            <a:off x="2646040" y="2620261"/>
            <a:ext cx="1584176" cy="1512168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39" name="Oval 38"/>
          <p:cNvSpPr/>
          <p:nvPr/>
        </p:nvSpPr>
        <p:spPr>
          <a:xfrm>
            <a:off x="4932040" y="3841013"/>
            <a:ext cx="1584176" cy="1512168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40" name="Oval 39"/>
          <p:cNvSpPr/>
          <p:nvPr/>
        </p:nvSpPr>
        <p:spPr>
          <a:xfrm>
            <a:off x="2637059" y="5049180"/>
            <a:ext cx="1584176" cy="1512168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20" name="Rectangle 19"/>
          <p:cNvSpPr/>
          <p:nvPr/>
        </p:nvSpPr>
        <p:spPr>
          <a:xfrm>
            <a:off x="467544" y="2026960"/>
            <a:ext cx="3701612" cy="400110"/>
          </a:xfrm>
          <a:prstGeom prst="rect">
            <a:avLst/>
          </a:prstGeom>
          <a:solidFill>
            <a:srgbClr val="FABCF1"/>
          </a:solidFill>
          <a:ln>
            <a:solidFill>
              <a:srgbClr val="FABCF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30" name="Rectangle 29"/>
          <p:cNvSpPr/>
          <p:nvPr/>
        </p:nvSpPr>
        <p:spPr>
          <a:xfrm>
            <a:off x="467544" y="4379114"/>
            <a:ext cx="3701612" cy="400110"/>
          </a:xfrm>
          <a:prstGeom prst="rect">
            <a:avLst/>
          </a:prstGeom>
          <a:solidFill>
            <a:srgbClr val="BAE890"/>
          </a:solidFill>
          <a:ln>
            <a:solidFill>
              <a:srgbClr val="BAE89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31" name="Rectangle 30"/>
          <p:cNvSpPr/>
          <p:nvPr/>
        </p:nvSpPr>
        <p:spPr>
          <a:xfrm>
            <a:off x="4954328" y="3212976"/>
            <a:ext cx="3701612" cy="400110"/>
          </a:xfrm>
          <a:prstGeom prst="rect">
            <a:avLst/>
          </a:prstGeom>
          <a:solidFill>
            <a:srgbClr val="B7E7FF"/>
          </a:solidFill>
          <a:ln>
            <a:solidFill>
              <a:srgbClr val="B7E7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32" name="Rectangle 31"/>
          <p:cNvSpPr/>
          <p:nvPr/>
        </p:nvSpPr>
        <p:spPr>
          <a:xfrm>
            <a:off x="4932040" y="5605209"/>
            <a:ext cx="3701612" cy="40011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grpSp>
        <p:nvGrpSpPr>
          <p:cNvPr id="4" name="Group 3"/>
          <p:cNvGrpSpPr/>
          <p:nvPr/>
        </p:nvGrpSpPr>
        <p:grpSpPr>
          <a:xfrm>
            <a:off x="73600" y="6651201"/>
            <a:ext cx="8582340" cy="166404"/>
            <a:chOff x="73600" y="6651201"/>
            <a:chExt cx="8582340" cy="166404"/>
          </a:xfrm>
        </p:grpSpPr>
        <p:sp>
          <p:nvSpPr>
            <p:cNvPr id="5" name="สี่เหลี่ยมผืนผ้า 39"/>
            <p:cNvSpPr/>
            <p:nvPr/>
          </p:nvSpPr>
          <p:spPr>
            <a:xfrm>
              <a:off x="787017" y="6771886"/>
              <a:ext cx="7868923" cy="45719"/>
            </a:xfrm>
            <a:prstGeom prst="rect">
              <a:avLst/>
            </a:prstGeom>
            <a:solidFill>
              <a:schemeClr val="accent4">
                <a:lumMod val="75000"/>
              </a:schemeClr>
            </a:solidFill>
            <a:ln>
              <a:noFill/>
              <a:prstDash val="solid"/>
            </a:ln>
          </p:spPr>
          <p:txBody>
            <a:bodyPr vert="horz" wrap="square" lIns="91440" tIns="45720" rIns="91440" bIns="45720" anchor="ctr" anchorCtr="1" compatLnSpc="1"/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th-TH" sz="2800" b="0" i="0" u="none" strike="noStrike" kern="1200" cap="none" spc="0" baseline="0" dirty="0">
                <a:solidFill>
                  <a:srgbClr val="FFFFFF"/>
                </a:solidFill>
                <a:uFillTx/>
                <a:latin typeface="Calibri"/>
                <a:cs typeface="Cordia New"/>
              </a:endParaRPr>
            </a:p>
          </p:txBody>
        </p:sp>
        <p:pic>
          <p:nvPicPr>
            <p:cNvPr id="6" name="Picture 2" descr="K:\TSM 3-A\Logo Aksorn\Aksorn Charoen Tat_2.png"/>
            <p:cNvPicPr>
              <a:picLocks noChangeAspect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>
            <a:xfrm>
              <a:off x="73600" y="6651201"/>
              <a:ext cx="580764" cy="162167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7" name="Rectangle 6"/>
          <p:cNvSpPr/>
          <p:nvPr/>
        </p:nvSpPr>
        <p:spPr>
          <a:xfrm>
            <a:off x="0" y="0"/>
            <a:ext cx="9143999" cy="69269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sz="3200" dirty="0">
              <a:latin typeface="TH Sarabun New" pitchFamily="34" charset="-34"/>
              <a:cs typeface="TH Sarabun New" pitchFamily="34" charset="-34"/>
            </a:endParaRPr>
          </a:p>
        </p:txBody>
      </p:sp>
      <p:sp>
        <p:nvSpPr>
          <p:cNvPr id="8" name="Round Same Side Corner Rectangle 7"/>
          <p:cNvSpPr/>
          <p:nvPr/>
        </p:nvSpPr>
        <p:spPr>
          <a:xfrm rot="5400000">
            <a:off x="3344946" y="-3344943"/>
            <a:ext cx="546400" cy="7236300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sz="3200" b="1" dirty="0">
              <a:latin typeface="TH Sarabun New" pitchFamily="34" charset="-34"/>
              <a:cs typeface="TH Sarabun New" pitchFamily="34" charset="-34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69775" y="7"/>
            <a:ext cx="725455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3200" b="1" dirty="0">
                <a:latin typeface="TH Sarabun New" pitchFamily="34" charset="-34"/>
                <a:cs typeface="TH Sarabun New" pitchFamily="34" charset="-34"/>
              </a:rPr>
              <a:t>เครือข่ายสุขภาพกับการสร้างเสริมสุขภาพและการป้องกันโรค</a:t>
            </a:r>
          </a:p>
        </p:txBody>
      </p:sp>
      <p:sp>
        <p:nvSpPr>
          <p:cNvPr id="12" name="Rectangle 11"/>
          <p:cNvSpPr/>
          <p:nvPr/>
        </p:nvSpPr>
        <p:spPr>
          <a:xfrm>
            <a:off x="144016" y="889556"/>
            <a:ext cx="81724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b="1" dirty="0">
                <a:latin typeface="TH Sarabun New" pitchFamily="34" charset="-34"/>
                <a:cs typeface="TH Sarabun New" pitchFamily="34" charset="-34"/>
              </a:rPr>
              <a:t>องค์ประกอบของเครือข่ายสุขภาพ</a:t>
            </a:r>
            <a:endParaRPr lang="th-TH" dirty="0">
              <a:latin typeface="TH Sarabun New" pitchFamily="34" charset="-34"/>
              <a:cs typeface="TH Sarabun New" pitchFamily="34" charset="-34"/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-4" y="1314346"/>
            <a:ext cx="3707908" cy="0"/>
          </a:xfrm>
          <a:prstGeom prst="line">
            <a:avLst/>
          </a:prstGeom>
          <a:ln w="38100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/>
          <p:cNvSpPr/>
          <p:nvPr/>
        </p:nvSpPr>
        <p:spPr>
          <a:xfrm>
            <a:off x="1788034" y="2026960"/>
            <a:ext cx="68800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sz="2000" b="1" dirty="0">
                <a:latin typeface="TH Sarabun New" pitchFamily="34" charset="-34"/>
                <a:cs typeface="TH Sarabun New" pitchFamily="34" charset="-34"/>
              </a:rPr>
              <a:t>สมาชิก</a:t>
            </a:r>
            <a:endParaRPr lang="th-TH" sz="2000" dirty="0">
              <a:latin typeface="TH Sarabun New" pitchFamily="34" charset="-34"/>
              <a:cs typeface="TH Sarabun New" pitchFamily="34" charset="-34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5549021" y="3212976"/>
            <a:ext cx="251222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sz="2000" b="1" dirty="0">
                <a:latin typeface="TH Sarabun New" pitchFamily="34" charset="-34"/>
                <a:cs typeface="TH Sarabun New" pitchFamily="34" charset="-34"/>
              </a:rPr>
              <a:t>การมีส่วนร่วมและการแลกเปลี่ยน</a:t>
            </a:r>
            <a:endParaRPr lang="th-TH" sz="2000" dirty="0">
              <a:latin typeface="TH Sarabun New" pitchFamily="34" charset="-34"/>
              <a:cs typeface="TH Sarabun New" pitchFamily="34" charset="-34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1187624" y="4397042"/>
            <a:ext cx="215796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sz="2000" b="1" dirty="0">
                <a:latin typeface="TH Sarabun New" pitchFamily="34" charset="-34"/>
                <a:cs typeface="TH Sarabun New" pitchFamily="34" charset="-34"/>
              </a:rPr>
              <a:t>การทำหน้าที่อย่างมีจิตสำนึก</a:t>
            </a:r>
            <a:endParaRPr lang="th-TH" sz="2000" dirty="0">
              <a:latin typeface="TH Sarabun New" pitchFamily="34" charset="-34"/>
              <a:cs typeface="TH Sarabun New" pitchFamily="34" charset="-34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5549021" y="5605209"/>
            <a:ext cx="255390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sz="2000" b="1" dirty="0">
                <a:latin typeface="TH Sarabun New" pitchFamily="34" charset="-34"/>
                <a:cs typeface="TH Sarabun New" pitchFamily="34" charset="-34"/>
              </a:rPr>
              <a:t>ระบบความสัมพันธ์และการสื่อสาร</a:t>
            </a:r>
            <a:endParaRPr lang="th-TH" sz="2000" dirty="0">
              <a:latin typeface="TH Sarabun New" pitchFamily="34" charset="-34"/>
              <a:cs typeface="TH Sarabun New" pitchFamily="34" charset="-34"/>
            </a:endParaRPr>
          </a:p>
        </p:txBody>
      </p:sp>
      <p:pic>
        <p:nvPicPr>
          <p:cNvPr id="1026" name="Picture 2" descr="ผลการค้นหารูปภาพสำหรับ icon สมาชิก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3082" y="1677848"/>
            <a:ext cx="1022091" cy="10220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ผลการค้นหารูปภาพสำหรับ icon สมาชิก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5363" y="2663317"/>
            <a:ext cx="1270945" cy="12709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ผลการค้นหารูปภาพสำหรับ icon ร่วมกันทำงาน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3997" y="5359337"/>
            <a:ext cx="1030299" cy="8918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ผลการค้นหารูปภาพสำหรับ icon ร่วมกันทำงาน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5374" y="4132429"/>
            <a:ext cx="1397506" cy="10481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รูปภาพ 119">
            <a:hlinkClick r:id="rId7" action="ppaction://hlinksldjump"/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8464" y="6553059"/>
            <a:ext cx="299025" cy="278460"/>
          </a:xfrm>
          <a:prstGeom prst="rect">
            <a:avLst/>
          </a:prstGeo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51136167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8" name="Straight Connector 27"/>
          <p:cNvCxnSpPr/>
          <p:nvPr/>
        </p:nvCxnSpPr>
        <p:spPr>
          <a:xfrm>
            <a:off x="265431" y="2509634"/>
            <a:ext cx="0" cy="847358"/>
          </a:xfrm>
          <a:prstGeom prst="line">
            <a:avLst/>
          </a:prstGeom>
          <a:ln>
            <a:solidFill>
              <a:srgbClr val="F8D8F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>
            <a:off x="268303" y="3356992"/>
            <a:ext cx="8208912" cy="0"/>
          </a:xfrm>
          <a:prstGeom prst="line">
            <a:avLst/>
          </a:prstGeom>
          <a:ln>
            <a:solidFill>
              <a:srgbClr val="F8D8F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>
            <a:off x="265431" y="3909724"/>
            <a:ext cx="0" cy="847358"/>
          </a:xfrm>
          <a:prstGeom prst="line">
            <a:avLst/>
          </a:prstGeom>
          <a:ln>
            <a:solidFill>
              <a:srgbClr val="F8D8F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>
            <a:off x="268303" y="4757082"/>
            <a:ext cx="8208912" cy="0"/>
          </a:xfrm>
          <a:prstGeom prst="line">
            <a:avLst/>
          </a:prstGeom>
          <a:ln>
            <a:solidFill>
              <a:srgbClr val="F8D8F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>
            <a:off x="265431" y="5389954"/>
            <a:ext cx="0" cy="847358"/>
          </a:xfrm>
          <a:prstGeom prst="line">
            <a:avLst/>
          </a:prstGeom>
          <a:ln>
            <a:solidFill>
              <a:srgbClr val="F8D8F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>
            <a:off x="268303" y="6237312"/>
            <a:ext cx="8208912" cy="0"/>
          </a:xfrm>
          <a:prstGeom prst="line">
            <a:avLst/>
          </a:prstGeom>
          <a:ln>
            <a:solidFill>
              <a:srgbClr val="F8D8F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Rectangle 22"/>
          <p:cNvSpPr/>
          <p:nvPr/>
        </p:nvSpPr>
        <p:spPr>
          <a:xfrm>
            <a:off x="-4" y="2109524"/>
            <a:ext cx="4173100" cy="400110"/>
          </a:xfrm>
          <a:prstGeom prst="rect">
            <a:avLst/>
          </a:prstGeom>
          <a:solidFill>
            <a:srgbClr val="F8D8F4"/>
          </a:solidFill>
          <a:ln>
            <a:solidFill>
              <a:srgbClr val="F8D8F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-4" y="3545140"/>
            <a:ext cx="4173100" cy="400110"/>
          </a:xfrm>
          <a:prstGeom prst="rect">
            <a:avLst/>
          </a:prstGeom>
          <a:solidFill>
            <a:srgbClr val="F8D8F4"/>
          </a:solidFill>
          <a:ln>
            <a:solidFill>
              <a:srgbClr val="F8D8F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-4" y="5029804"/>
            <a:ext cx="4173100" cy="400110"/>
          </a:xfrm>
          <a:prstGeom prst="rect">
            <a:avLst/>
          </a:prstGeom>
          <a:solidFill>
            <a:srgbClr val="F8D8F4"/>
          </a:solidFill>
          <a:ln>
            <a:solidFill>
              <a:srgbClr val="F8D8F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73600" y="6651201"/>
            <a:ext cx="8582340" cy="166404"/>
            <a:chOff x="73600" y="6651201"/>
            <a:chExt cx="8582340" cy="166404"/>
          </a:xfrm>
        </p:grpSpPr>
        <p:sp>
          <p:nvSpPr>
            <p:cNvPr id="5" name="สี่เหลี่ยมผืนผ้า 39"/>
            <p:cNvSpPr/>
            <p:nvPr/>
          </p:nvSpPr>
          <p:spPr>
            <a:xfrm>
              <a:off x="787017" y="6771886"/>
              <a:ext cx="7868923" cy="45719"/>
            </a:xfrm>
            <a:prstGeom prst="rect">
              <a:avLst/>
            </a:prstGeom>
            <a:solidFill>
              <a:schemeClr val="accent4">
                <a:lumMod val="75000"/>
              </a:schemeClr>
            </a:solidFill>
            <a:ln>
              <a:noFill/>
              <a:prstDash val="solid"/>
            </a:ln>
          </p:spPr>
          <p:txBody>
            <a:bodyPr vert="horz" wrap="square" lIns="91440" tIns="45720" rIns="91440" bIns="45720" anchor="ctr" anchorCtr="1" compatLnSpc="1"/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th-TH" sz="2800" b="0" i="0" u="none" strike="noStrike" kern="1200" cap="none" spc="0" baseline="0" dirty="0">
                <a:solidFill>
                  <a:srgbClr val="FFFFFF"/>
                </a:solidFill>
                <a:uFillTx/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</p:txBody>
        </p:sp>
        <p:pic>
          <p:nvPicPr>
            <p:cNvPr id="6" name="Picture 2" descr="K:\TSM 3-A\Logo Aksorn\Aksorn Charoen Tat_2.png"/>
            <p:cNvPicPr>
              <a:picLocks noChangeAspect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>
            <a:xfrm>
              <a:off x="73600" y="6651201"/>
              <a:ext cx="580764" cy="162167"/>
            </a:xfrm>
            <a:prstGeom prst="rect">
              <a:avLst/>
            </a:prstGeom>
            <a:noFill/>
            <a:ln>
              <a:noFill/>
            </a:ln>
          </p:spPr>
        </p:pic>
      </p:grpSp>
      <p:cxnSp>
        <p:nvCxnSpPr>
          <p:cNvPr id="15" name="Straight Connector 14"/>
          <p:cNvCxnSpPr/>
          <p:nvPr/>
        </p:nvCxnSpPr>
        <p:spPr>
          <a:xfrm>
            <a:off x="-4" y="1314346"/>
            <a:ext cx="6156180" cy="0"/>
          </a:xfrm>
          <a:prstGeom prst="line">
            <a:avLst/>
          </a:prstGeom>
          <a:ln w="38100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Rectangle 1"/>
          <p:cNvSpPr/>
          <p:nvPr/>
        </p:nvSpPr>
        <p:spPr>
          <a:xfrm>
            <a:off x="251520" y="836712"/>
            <a:ext cx="633670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บทบาทของประชาชนในการทำงานในเครือข่ายสุขภาพ</a:t>
            </a:r>
            <a:endParaRPr lang="th-TH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67544" y="1556792"/>
            <a:ext cx="253146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sz="20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อาจจำแนกออกเป็น ๓ กลุ่มใหญ่ๆ</a:t>
            </a:r>
          </a:p>
        </p:txBody>
      </p:sp>
      <p:sp>
        <p:nvSpPr>
          <p:cNvPr id="7" name="Rectangle 6"/>
          <p:cNvSpPr/>
          <p:nvPr/>
        </p:nvSpPr>
        <p:spPr>
          <a:xfrm>
            <a:off x="251520" y="2132856"/>
            <a:ext cx="4572000" cy="40011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th-TH" sz="20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ระดับกิจกรรม หรือการทำงาน (ทีมทำ)</a:t>
            </a:r>
            <a:endParaRPr lang="th-TH" sz="20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658940" y="2649106"/>
            <a:ext cx="835698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20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โดยเป็นเครือข่ายที่มีโครงสร้างความสัมพันธ์ไม่ซับซ้อน มีแบบแผนการปฏิบัติงานที่เป็นลักษณะคล้ายกับงานประจำ                   มีกระบวนการจัดการและการทำงานที่เน้นการพึ่งพาอาศัยคนและทรัพยากรในพื้นที่</a:t>
            </a:r>
          </a:p>
        </p:txBody>
      </p:sp>
      <p:sp>
        <p:nvSpPr>
          <p:cNvPr id="14" name="Rectangle 13"/>
          <p:cNvSpPr/>
          <p:nvPr/>
        </p:nvSpPr>
        <p:spPr>
          <a:xfrm>
            <a:off x="245800" y="3545140"/>
            <a:ext cx="799860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20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ระดับการสนับสนุนและประสานงาน (ทีมนำ)</a:t>
            </a:r>
            <a:endParaRPr lang="th-TH" sz="20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787015" y="4049196"/>
            <a:ext cx="738538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20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มีบทบาทในการส่งเสริมการทำกิจกรรมของเครือข่ายภาคีและเครือข่ายย่อยในพื้นที่ โดยแลกเปลี่ยนความคิดเห็นและให้ข้อมูลทางเลือกในกระบวนการทำงาน</a:t>
            </a:r>
          </a:p>
        </p:txBody>
      </p:sp>
      <p:sp>
        <p:nvSpPr>
          <p:cNvPr id="18" name="Rectangle 17"/>
          <p:cNvSpPr/>
          <p:nvPr/>
        </p:nvSpPr>
        <p:spPr>
          <a:xfrm>
            <a:off x="265431" y="5057308"/>
            <a:ext cx="4572000" cy="40011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th-TH" sz="20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ระดับการส่งเสริมและการให้คำปรึกษา (ทีมหนุน)</a:t>
            </a:r>
            <a:endParaRPr lang="th-TH" sz="20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792086" y="5457418"/>
            <a:ext cx="802838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20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ซึ่งการส่งเสริมของเครือข่ายจะเป็นลักษณะของการให้คำปรึกษาและให้แนวทางการปฏิบัติแก่เครือข่ายอื่นๆ</a:t>
            </a:r>
          </a:p>
          <a:p>
            <a:r>
              <a:rPr lang="th-TH" sz="20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เพื่อให้สอดคล้องไปกับเป้าหมายในการพัฒนาประเทศ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4752" y="425713"/>
            <a:ext cx="1711188" cy="20124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4" name="รูปภาพ 119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8464" y="6553059"/>
            <a:ext cx="299025" cy="278460"/>
          </a:xfrm>
          <a:prstGeom prst="rect">
            <a:avLst/>
          </a:prstGeo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3566240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สี่เหลี่ยมผืนผ้า 14"/>
          <p:cNvSpPr/>
          <p:nvPr/>
        </p:nvSpPr>
        <p:spPr>
          <a:xfrm flipV="1">
            <a:off x="5472607" y="2052667"/>
            <a:ext cx="3671393" cy="45719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grpSp>
        <p:nvGrpSpPr>
          <p:cNvPr id="20" name="กลุ่ม 19"/>
          <p:cNvGrpSpPr/>
          <p:nvPr/>
        </p:nvGrpSpPr>
        <p:grpSpPr>
          <a:xfrm>
            <a:off x="6660232" y="820940"/>
            <a:ext cx="2483768" cy="648072"/>
            <a:chOff x="6660232" y="172868"/>
            <a:chExt cx="2483768" cy="648072"/>
          </a:xfrm>
        </p:grpSpPr>
        <p:grpSp>
          <p:nvGrpSpPr>
            <p:cNvPr id="21" name="กลุ่ม 20"/>
            <p:cNvGrpSpPr/>
            <p:nvPr/>
          </p:nvGrpSpPr>
          <p:grpSpPr>
            <a:xfrm>
              <a:off x="6660232" y="260648"/>
              <a:ext cx="2111148" cy="533673"/>
              <a:chOff x="6660232" y="188640"/>
              <a:chExt cx="2111148" cy="533673"/>
            </a:xfrm>
          </p:grpSpPr>
          <p:sp>
            <p:nvSpPr>
              <p:cNvPr id="25" name="มนมุมสี่เหลี่ยมผืนผ้าด้านทแยงมุม 24"/>
              <p:cNvSpPr/>
              <p:nvPr/>
            </p:nvSpPr>
            <p:spPr>
              <a:xfrm>
                <a:off x="6663498" y="188640"/>
                <a:ext cx="2107882" cy="504056"/>
              </a:xfrm>
              <a:prstGeom prst="round2DiagRect">
                <a:avLst>
                  <a:gd name="adj1" fmla="val 48791"/>
                  <a:gd name="adj2" fmla="val 0"/>
                </a:avLst>
              </a:prstGeom>
              <a:solidFill>
                <a:schemeClr val="accent4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/>
              </a:p>
            </p:txBody>
          </p:sp>
          <p:sp>
            <p:nvSpPr>
              <p:cNvPr id="26" name="TextBox 25"/>
              <p:cNvSpPr txBox="1"/>
              <p:nvPr/>
            </p:nvSpPr>
            <p:spPr>
              <a:xfrm>
                <a:off x="6660232" y="260648"/>
                <a:ext cx="1995707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/>
                <a:r>
                  <a:rPr lang="th-TH" sz="2400" b="1" dirty="0">
                    <a:solidFill>
                      <a:schemeClr val="bg1"/>
                    </a:solidFill>
                    <a:latin typeface="TH Sarabun New" pitchFamily="34" charset="-34"/>
                    <a:cs typeface="TH Sarabun New" pitchFamily="34" charset="-34"/>
                  </a:rPr>
                  <a:t>หน่วยการเรียนรู้ที่ </a:t>
                </a:r>
                <a:endParaRPr lang="en-US" sz="2400" b="1" dirty="0">
                  <a:solidFill>
                    <a:schemeClr val="bg1"/>
                  </a:solidFill>
                  <a:latin typeface="TH Sarabun New" pitchFamily="34" charset="-34"/>
                  <a:cs typeface="TH Sarabun New" pitchFamily="34" charset="-34"/>
                </a:endParaRPr>
              </a:p>
            </p:txBody>
          </p:sp>
        </p:grpSp>
        <p:sp>
          <p:nvSpPr>
            <p:cNvPr id="22" name="สี่เหลี่ยมผืนผ้า 21"/>
            <p:cNvSpPr/>
            <p:nvPr/>
          </p:nvSpPr>
          <p:spPr>
            <a:xfrm flipV="1">
              <a:off x="8832240" y="260644"/>
              <a:ext cx="311760" cy="504057"/>
            </a:xfrm>
            <a:prstGeom prst="rect">
              <a:avLst/>
            </a:prstGeom>
            <a:solidFill>
              <a:schemeClr val="accent4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23" name="วงรี 22"/>
            <p:cNvSpPr/>
            <p:nvPr/>
          </p:nvSpPr>
          <p:spPr>
            <a:xfrm>
              <a:off x="8316416" y="172868"/>
              <a:ext cx="648072" cy="648072"/>
            </a:xfrm>
            <a:prstGeom prst="ellipse">
              <a:avLst/>
            </a:prstGeom>
            <a:solidFill>
              <a:srgbClr val="3C2D4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th-TH" sz="4800" b="1" dirty="0">
                  <a:latin typeface="TH Sarabun New" pitchFamily="34" charset="-34"/>
                  <a:cs typeface="TH Sarabun New" pitchFamily="34" charset="-34"/>
                </a:rPr>
                <a:t>๒</a:t>
              </a:r>
              <a:endParaRPr lang="th-TH" b="1" dirty="0">
                <a:latin typeface="TH Sarabun New" pitchFamily="34" charset="-34"/>
                <a:cs typeface="TH Sarabun New" pitchFamily="34" charset="-34"/>
              </a:endParaRPr>
            </a:p>
          </p:txBody>
        </p:sp>
      </p:grpSp>
      <p:pic>
        <p:nvPicPr>
          <p:cNvPr id="36" name="รูปภาพ 119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8464" y="6553059"/>
            <a:ext cx="299025" cy="278460"/>
          </a:xfrm>
          <a:prstGeom prst="rect">
            <a:avLst/>
          </a:prstGeo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  <p:grpSp>
        <p:nvGrpSpPr>
          <p:cNvPr id="4" name="Group 3"/>
          <p:cNvGrpSpPr/>
          <p:nvPr/>
        </p:nvGrpSpPr>
        <p:grpSpPr>
          <a:xfrm>
            <a:off x="73600" y="6651201"/>
            <a:ext cx="8582340" cy="166404"/>
            <a:chOff x="73600" y="6651201"/>
            <a:chExt cx="8582340" cy="166404"/>
          </a:xfrm>
        </p:grpSpPr>
        <p:sp>
          <p:nvSpPr>
            <p:cNvPr id="34" name="สี่เหลี่ยมผืนผ้า 39"/>
            <p:cNvSpPr/>
            <p:nvPr/>
          </p:nvSpPr>
          <p:spPr>
            <a:xfrm>
              <a:off x="787017" y="6771886"/>
              <a:ext cx="7868923" cy="45719"/>
            </a:xfrm>
            <a:prstGeom prst="rect">
              <a:avLst/>
            </a:prstGeom>
            <a:solidFill>
              <a:schemeClr val="accent4">
                <a:lumMod val="75000"/>
              </a:schemeClr>
            </a:solidFill>
            <a:ln>
              <a:noFill/>
              <a:prstDash val="solid"/>
            </a:ln>
          </p:spPr>
          <p:txBody>
            <a:bodyPr vert="horz" wrap="square" lIns="91440" tIns="45720" rIns="91440" bIns="45720" anchor="ctr" anchorCtr="1" compatLnSpc="1"/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th-TH" sz="2800" b="0" i="0" u="none" strike="noStrike" kern="1200" cap="none" spc="0" baseline="0" dirty="0">
                <a:solidFill>
                  <a:srgbClr val="FFFFFF"/>
                </a:solidFill>
                <a:uFillTx/>
                <a:latin typeface="Calibri"/>
                <a:cs typeface="Cordia New"/>
              </a:endParaRPr>
            </a:p>
          </p:txBody>
        </p:sp>
        <p:pic>
          <p:nvPicPr>
            <p:cNvPr id="37" name="Picture 2" descr="K:\TSM 3-A\Logo Aksorn\Aksorn Charoen Tat_2.png"/>
            <p:cNvPicPr>
              <a:picLocks noChangeAspect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>
            <a:xfrm>
              <a:off x="73600" y="6651201"/>
              <a:ext cx="580764" cy="162167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3" name="Rectangle 2"/>
          <p:cNvSpPr/>
          <p:nvPr/>
        </p:nvSpPr>
        <p:spPr>
          <a:xfrm>
            <a:off x="5472608" y="1435423"/>
            <a:ext cx="4572000" cy="76944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th-TH" sz="4400" b="1" dirty="0">
                <a:solidFill>
                  <a:schemeClr val="accent4">
                    <a:lumMod val="75000"/>
                  </a:schemeClr>
                </a:solidFill>
                <a:latin typeface="TH Sarabun New" pitchFamily="34" charset="-34"/>
                <a:cs typeface="TH Sarabun New" pitchFamily="34" charset="-34"/>
              </a:rPr>
              <a:t>การสร้างเสริมสุขภาพ</a:t>
            </a:r>
            <a:endParaRPr lang="th-TH" sz="4400" dirty="0">
              <a:solidFill>
                <a:schemeClr val="accent4">
                  <a:lumMod val="75000"/>
                </a:schemeClr>
              </a:solidFill>
              <a:latin typeface="TH Sarabun New" pitchFamily="34" charset="-34"/>
              <a:cs typeface="TH Sarabun New" pitchFamily="34" charset="-34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615621" y="2098387"/>
            <a:ext cx="327685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sz="3200" b="1" dirty="0">
                <a:solidFill>
                  <a:schemeClr val="accent4">
                    <a:lumMod val="75000"/>
                  </a:schemeClr>
                </a:solidFill>
                <a:latin typeface="TH Sarabun New" pitchFamily="34" charset="-34"/>
                <a:cs typeface="TH Sarabun New" pitchFamily="34" charset="-34"/>
              </a:rPr>
              <a:t>และการป้องกันโรคในชุมชน</a:t>
            </a:r>
            <a:endParaRPr lang="th-TH" sz="3200" dirty="0">
              <a:solidFill>
                <a:schemeClr val="accent4">
                  <a:lumMod val="75000"/>
                </a:schemeClr>
              </a:solidFill>
              <a:latin typeface="TH Sarabun New" pitchFamily="34" charset="-34"/>
              <a:cs typeface="TH Sarabun New" pitchFamily="34" charset="-34"/>
            </a:endParaRPr>
          </a:p>
        </p:txBody>
      </p:sp>
      <p:sp>
        <p:nvSpPr>
          <p:cNvPr id="18" name="สี่เหลี่ยมผืนผ้ามุมมน 12"/>
          <p:cNvSpPr/>
          <p:nvPr/>
        </p:nvSpPr>
        <p:spPr>
          <a:xfrm>
            <a:off x="251520" y="5140068"/>
            <a:ext cx="8697946" cy="1223117"/>
          </a:xfrm>
          <a:prstGeom prst="roundRect">
            <a:avLst>
              <a:gd name="adj" fmla="val 10437"/>
            </a:avLst>
          </a:prstGeom>
          <a:ln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th-TH"/>
            </a:defPPr>
            <a:lvl1pPr marL="0" algn="l" defTabSz="914400" rtl="0" eaLnBrk="1" latinLnBrk="0" hangingPunct="1"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th-TH"/>
          </a:p>
        </p:txBody>
      </p:sp>
      <p:sp>
        <p:nvSpPr>
          <p:cNvPr id="19" name="สี่เหลี่ยมผืนผ้า 13"/>
          <p:cNvSpPr/>
          <p:nvPr/>
        </p:nvSpPr>
        <p:spPr>
          <a:xfrm>
            <a:off x="0" y="5260056"/>
            <a:ext cx="9144000" cy="369332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th-TH"/>
            </a:defPPr>
            <a:lvl1pPr marL="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th-TH"/>
          </a:p>
        </p:txBody>
      </p:sp>
      <p:sp>
        <p:nvSpPr>
          <p:cNvPr id="24" name="TextBox 2"/>
          <p:cNvSpPr txBox="1"/>
          <p:nvPr/>
        </p:nvSpPr>
        <p:spPr>
          <a:xfrm>
            <a:off x="601680" y="5298156"/>
            <a:ext cx="136928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th-TH"/>
            </a:defPPr>
            <a:lvl1pPr marL="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th-TH" sz="1600" b="1" dirty="0">
                <a:solidFill>
                  <a:schemeClr val="bg1"/>
                </a:solidFill>
                <a:latin typeface="TH Sarabun New" pitchFamily="34" charset="-34"/>
                <a:ea typeface="AngsanaUPC" charset="0"/>
                <a:cs typeface="TH Sarabun New" pitchFamily="34" charset="-34"/>
              </a:rPr>
              <a:t>จุดประสงค์การเรียนรู้</a:t>
            </a:r>
          </a:p>
        </p:txBody>
      </p:sp>
      <p:sp>
        <p:nvSpPr>
          <p:cNvPr id="6" name="Rectangle 5"/>
          <p:cNvSpPr/>
          <p:nvPr/>
        </p:nvSpPr>
        <p:spPr>
          <a:xfrm>
            <a:off x="654364" y="5629388"/>
            <a:ext cx="823811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th-TH" sz="1600" dirty="0">
                <a:latin typeface="TH Sarabun New" pitchFamily="34" charset="-34"/>
                <a:cs typeface="TH Sarabun New" pitchFamily="34" charset="-34"/>
              </a:rPr>
              <a:t>วิเคราะห์บทบาทและความรับผิดชอบของบุคคลที่มีต่อการสร้างเสริมสุขภาพและการป้องกันโรคในชุมชนได้</a:t>
            </a:r>
          </a:p>
        </p:txBody>
      </p:sp>
    </p:spTree>
    <p:extLst>
      <p:ext uri="{BB962C8B-B14F-4D97-AF65-F5344CB8AC3E}">
        <p14:creationId xmlns:p14="http://schemas.microsoft.com/office/powerpoint/2010/main" val="249954099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0272" y="3544848"/>
            <a:ext cx="2119479" cy="31608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4" name="Group 3"/>
          <p:cNvGrpSpPr/>
          <p:nvPr/>
        </p:nvGrpSpPr>
        <p:grpSpPr>
          <a:xfrm>
            <a:off x="73600" y="6651201"/>
            <a:ext cx="8582340" cy="166404"/>
            <a:chOff x="73600" y="6651201"/>
            <a:chExt cx="8582340" cy="166404"/>
          </a:xfrm>
        </p:grpSpPr>
        <p:sp>
          <p:nvSpPr>
            <p:cNvPr id="5" name="สี่เหลี่ยมผืนผ้า 39"/>
            <p:cNvSpPr/>
            <p:nvPr/>
          </p:nvSpPr>
          <p:spPr>
            <a:xfrm>
              <a:off x="787017" y="6771886"/>
              <a:ext cx="7868923" cy="45719"/>
            </a:xfrm>
            <a:prstGeom prst="rect">
              <a:avLst/>
            </a:prstGeom>
            <a:solidFill>
              <a:schemeClr val="accent4">
                <a:lumMod val="75000"/>
              </a:schemeClr>
            </a:solidFill>
            <a:ln>
              <a:noFill/>
              <a:prstDash val="solid"/>
            </a:ln>
          </p:spPr>
          <p:txBody>
            <a:bodyPr vert="horz" wrap="square" lIns="91440" tIns="45720" rIns="91440" bIns="45720" anchor="ctr" anchorCtr="1" compatLnSpc="1"/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th-TH" sz="2800" b="0" i="0" u="none" strike="noStrike" kern="1200" cap="none" spc="0" baseline="0" dirty="0">
                <a:solidFill>
                  <a:srgbClr val="FFFFFF"/>
                </a:solidFill>
                <a:uFillTx/>
                <a:latin typeface="Calibri"/>
                <a:cs typeface="Cordia New"/>
              </a:endParaRPr>
            </a:p>
          </p:txBody>
        </p:sp>
        <p:pic>
          <p:nvPicPr>
            <p:cNvPr id="6" name="Picture 2" descr="K:\TSM 3-A\Logo Aksorn\Aksorn Charoen Tat_2.png"/>
            <p:cNvPicPr>
              <a:picLocks noChangeAspect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>
            <a:xfrm>
              <a:off x="73600" y="6651201"/>
              <a:ext cx="580764" cy="162167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7" name="Rectangle 6"/>
          <p:cNvSpPr/>
          <p:nvPr/>
        </p:nvSpPr>
        <p:spPr>
          <a:xfrm>
            <a:off x="0" y="0"/>
            <a:ext cx="9143999" cy="69269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sz="3200" dirty="0">
              <a:latin typeface="TH Sarabun New" pitchFamily="34" charset="-34"/>
              <a:cs typeface="TH Sarabun New" pitchFamily="34" charset="-34"/>
            </a:endParaRPr>
          </a:p>
        </p:txBody>
      </p:sp>
      <p:sp>
        <p:nvSpPr>
          <p:cNvPr id="8" name="Round Same Side Corner Rectangle 7"/>
          <p:cNvSpPr/>
          <p:nvPr/>
        </p:nvSpPr>
        <p:spPr>
          <a:xfrm rot="5400000">
            <a:off x="3164926" y="-3164923"/>
            <a:ext cx="546400" cy="6876260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sz="3200" dirty="0">
              <a:latin typeface="TH Sarabun New" pitchFamily="34" charset="-34"/>
              <a:cs typeface="TH Sarabun New" pitchFamily="34" charset="-34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69775" y="7"/>
            <a:ext cx="646209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3200" b="1" dirty="0">
                <a:latin typeface="TH Sarabun New" pitchFamily="34" charset="-34"/>
                <a:cs typeface="TH Sarabun New" pitchFamily="34" charset="-34"/>
              </a:rPr>
              <a:t>แนวคิดการสร้างเสริมสุขภาพและการป้องกันโรคในชุมชน</a:t>
            </a:r>
          </a:p>
        </p:txBody>
      </p:sp>
      <p:sp>
        <p:nvSpPr>
          <p:cNvPr id="12" name="Rectangle 11"/>
          <p:cNvSpPr/>
          <p:nvPr/>
        </p:nvSpPr>
        <p:spPr>
          <a:xfrm>
            <a:off x="144016" y="889556"/>
            <a:ext cx="254052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b="1" dirty="0">
                <a:latin typeface="TH Sarabun New" pitchFamily="34" charset="-34"/>
                <a:cs typeface="TH Sarabun New" pitchFamily="34" charset="-34"/>
              </a:rPr>
              <a:t>ปัญหาสุขภาพชุมชน</a:t>
            </a:r>
            <a:endParaRPr lang="th-TH" dirty="0">
              <a:latin typeface="TH Sarabun New" pitchFamily="34" charset="-34"/>
              <a:cs typeface="TH Sarabun New" pitchFamily="34" charset="-34"/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-4" y="1314346"/>
            <a:ext cx="2425061" cy="0"/>
          </a:xfrm>
          <a:prstGeom prst="line">
            <a:avLst/>
          </a:prstGeom>
          <a:ln w="38100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/>
          <p:cNvSpPr/>
          <p:nvPr/>
        </p:nvSpPr>
        <p:spPr>
          <a:xfrm>
            <a:off x="899592" y="2060848"/>
            <a:ext cx="223651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sz="2000" b="1" dirty="0">
                <a:solidFill>
                  <a:srgbClr val="7030A0"/>
                </a:solidFill>
                <a:latin typeface="TH Sarabun New" pitchFamily="34" charset="-34"/>
                <a:cs typeface="TH Sarabun New" pitchFamily="34" charset="-34"/>
              </a:rPr>
              <a:t>กลุ่มโรคติดเชื้อ หรือโรคติดต่อ</a:t>
            </a:r>
            <a:endParaRPr lang="th-TH" sz="2000" dirty="0">
              <a:solidFill>
                <a:srgbClr val="7030A0"/>
              </a:solidFill>
              <a:latin typeface="TH Sarabun New" pitchFamily="34" charset="-34"/>
              <a:cs typeface="TH Sarabun New" pitchFamily="34" charset="-34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1414276" y="2492896"/>
            <a:ext cx="712879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th-TH" sz="2000" dirty="0">
                <a:latin typeface="TH Sarabun New" pitchFamily="34" charset="-34"/>
                <a:cs typeface="TH Sarabun New" pitchFamily="34" charset="-34"/>
              </a:rPr>
              <a:t>มีสาเหตุมาจากเชื้อโรค ซึ่งอาจมาจากคนหรือสัตว์ก็ได้</a:t>
            </a:r>
          </a:p>
        </p:txBody>
      </p:sp>
      <p:cxnSp>
        <p:nvCxnSpPr>
          <p:cNvPr id="29" name="Straight Connector 28"/>
          <p:cNvCxnSpPr/>
          <p:nvPr/>
        </p:nvCxnSpPr>
        <p:spPr>
          <a:xfrm>
            <a:off x="-4" y="2260903"/>
            <a:ext cx="787021" cy="0"/>
          </a:xfrm>
          <a:prstGeom prst="line">
            <a:avLst/>
          </a:prstGeom>
          <a:ln w="57150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Rectangle 29"/>
          <p:cNvSpPr/>
          <p:nvPr/>
        </p:nvSpPr>
        <p:spPr>
          <a:xfrm>
            <a:off x="1414276" y="2942022"/>
            <a:ext cx="746040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th-TH" sz="2000" dirty="0">
                <a:latin typeface="TH Sarabun New" pitchFamily="34" charset="-34"/>
                <a:cs typeface="TH Sarabun New" pitchFamily="34" charset="-34"/>
              </a:rPr>
              <a:t>โดยเมื่อบุคคลสัมผัสเชื้อนั้นในปริมาณที่มากพอก็จะเกิดอาการแสดงของโรคนั้นๆ ขึ้น</a:t>
            </a:r>
          </a:p>
        </p:txBody>
      </p:sp>
      <p:sp>
        <p:nvSpPr>
          <p:cNvPr id="33" name="Rectangle 32"/>
          <p:cNvSpPr/>
          <p:nvPr/>
        </p:nvSpPr>
        <p:spPr>
          <a:xfrm>
            <a:off x="899592" y="4134220"/>
            <a:ext cx="234872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sz="2000" b="1" dirty="0">
                <a:solidFill>
                  <a:srgbClr val="993366"/>
                </a:solidFill>
                <a:latin typeface="TH Sarabun New" pitchFamily="34" charset="-34"/>
                <a:cs typeface="TH Sarabun New" pitchFamily="34" charset="-34"/>
              </a:rPr>
              <a:t>กลุ่มโรคไร้เชื้อ หรือโรคไม่ติดต่อ</a:t>
            </a:r>
            <a:endParaRPr lang="th-TH" sz="2000" dirty="0">
              <a:solidFill>
                <a:srgbClr val="993366"/>
              </a:solidFill>
              <a:latin typeface="TH Sarabun New" pitchFamily="34" charset="-34"/>
              <a:cs typeface="TH Sarabun New" pitchFamily="34" charset="-34"/>
            </a:endParaRPr>
          </a:p>
        </p:txBody>
      </p:sp>
      <p:cxnSp>
        <p:nvCxnSpPr>
          <p:cNvPr id="37" name="Straight Connector 36"/>
          <p:cNvCxnSpPr/>
          <p:nvPr/>
        </p:nvCxnSpPr>
        <p:spPr>
          <a:xfrm>
            <a:off x="0" y="4342913"/>
            <a:ext cx="787021" cy="0"/>
          </a:xfrm>
          <a:prstGeom prst="line">
            <a:avLst/>
          </a:prstGeom>
          <a:ln w="57150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Rectangle 33"/>
          <p:cNvSpPr/>
          <p:nvPr/>
        </p:nvSpPr>
        <p:spPr>
          <a:xfrm>
            <a:off x="1455405" y="4566268"/>
            <a:ext cx="4572000" cy="400110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th-TH" sz="2000" dirty="0">
                <a:latin typeface="TH Sarabun New" pitchFamily="34" charset="-34"/>
                <a:cs typeface="TH Sarabun New" pitchFamily="34" charset="-34"/>
              </a:rPr>
              <a:t>มีสาเหตุมาจากสิ่งที่ไม่ใช่ตัวเชื้อโรคมากระทำต่อร่างกาย</a:t>
            </a:r>
          </a:p>
        </p:txBody>
      </p:sp>
      <p:sp>
        <p:nvSpPr>
          <p:cNvPr id="35" name="Rectangle 34"/>
          <p:cNvSpPr/>
          <p:nvPr/>
        </p:nvSpPr>
        <p:spPr>
          <a:xfrm>
            <a:off x="1455405" y="5030254"/>
            <a:ext cx="628494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th-TH" sz="2000" dirty="0">
                <a:latin typeface="TH Sarabun New" pitchFamily="34" charset="-34"/>
                <a:cs typeface="TH Sarabun New" pitchFamily="34" charset="-34"/>
              </a:rPr>
              <a:t>ส่งผลให้อวัยวะในร่างกายทำงานผิดปกติจนก่อให้เกิดโรค</a:t>
            </a:r>
          </a:p>
        </p:txBody>
      </p:sp>
      <p:pic>
        <p:nvPicPr>
          <p:cNvPr id="19" name="รูปภาพ 119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8464" y="6553059"/>
            <a:ext cx="299025" cy="278460"/>
          </a:xfrm>
          <a:prstGeom prst="rect">
            <a:avLst/>
          </a:prstGeo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408949879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6978" y="3789040"/>
            <a:ext cx="3108899" cy="29057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4" name="Group 3"/>
          <p:cNvGrpSpPr/>
          <p:nvPr/>
        </p:nvGrpSpPr>
        <p:grpSpPr>
          <a:xfrm>
            <a:off x="73600" y="6651201"/>
            <a:ext cx="8582340" cy="166404"/>
            <a:chOff x="73600" y="6651201"/>
            <a:chExt cx="8582340" cy="166404"/>
          </a:xfrm>
        </p:grpSpPr>
        <p:sp>
          <p:nvSpPr>
            <p:cNvPr id="5" name="สี่เหลี่ยมผืนผ้า 39"/>
            <p:cNvSpPr/>
            <p:nvPr/>
          </p:nvSpPr>
          <p:spPr>
            <a:xfrm>
              <a:off x="787017" y="6771886"/>
              <a:ext cx="7868923" cy="45719"/>
            </a:xfrm>
            <a:prstGeom prst="rect">
              <a:avLst/>
            </a:prstGeom>
            <a:solidFill>
              <a:schemeClr val="accent4">
                <a:lumMod val="75000"/>
              </a:schemeClr>
            </a:solidFill>
            <a:ln>
              <a:noFill/>
              <a:prstDash val="solid"/>
            </a:ln>
          </p:spPr>
          <p:txBody>
            <a:bodyPr vert="horz" wrap="square" lIns="91440" tIns="45720" rIns="91440" bIns="45720" anchor="ctr" anchorCtr="1" compatLnSpc="1"/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th-TH" sz="2800" b="0" i="0" u="none" strike="noStrike" kern="1200" cap="none" spc="0" baseline="0" dirty="0">
                <a:solidFill>
                  <a:srgbClr val="FFFFFF"/>
                </a:solidFill>
                <a:uFillTx/>
                <a:latin typeface="Calibri"/>
                <a:cs typeface="Cordia New"/>
              </a:endParaRPr>
            </a:p>
          </p:txBody>
        </p:sp>
        <p:pic>
          <p:nvPicPr>
            <p:cNvPr id="6" name="Picture 2" descr="K:\TSM 3-A\Logo Aksorn\Aksorn Charoen Tat_2.png"/>
            <p:cNvPicPr>
              <a:picLocks noChangeAspect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>
            <a:xfrm>
              <a:off x="73600" y="6651201"/>
              <a:ext cx="580764" cy="162167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0" name="Rectangle 9"/>
          <p:cNvSpPr/>
          <p:nvPr/>
        </p:nvSpPr>
        <p:spPr>
          <a:xfrm>
            <a:off x="899592" y="1628800"/>
            <a:ext cx="460851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2000" b="1" dirty="0">
                <a:solidFill>
                  <a:srgbClr val="0070C0"/>
                </a:solidFill>
                <a:latin typeface="TH Sarabun New" pitchFamily="34" charset="-34"/>
                <a:cs typeface="TH Sarabun New" pitchFamily="34" charset="-34"/>
              </a:rPr>
              <a:t>ปัญหาที่เกิดจากการมีพฤติกรรมเสี่ยงต่อสุขภาพของตนเอง</a:t>
            </a:r>
            <a:endParaRPr lang="th-TH" sz="2000" dirty="0">
              <a:solidFill>
                <a:srgbClr val="0070C0"/>
              </a:solidFill>
              <a:latin typeface="TH Sarabun New" pitchFamily="34" charset="-34"/>
              <a:cs typeface="TH Sarabun New" pitchFamily="34" charset="-34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1414276" y="2060848"/>
            <a:ext cx="712879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th-TH" sz="2000" dirty="0">
                <a:latin typeface="TH Sarabun New" pitchFamily="34" charset="-34"/>
                <a:cs typeface="TH Sarabun New" pitchFamily="34" charset="-34"/>
              </a:rPr>
              <a:t>มีสาเหตุมาจากการที่บุคคลมีพฤติกรรมที่ส่งผลกระทบต่อสุขภาพของตนเอง</a:t>
            </a:r>
          </a:p>
        </p:txBody>
      </p:sp>
      <p:cxnSp>
        <p:nvCxnSpPr>
          <p:cNvPr id="29" name="Straight Connector 28"/>
          <p:cNvCxnSpPr/>
          <p:nvPr/>
        </p:nvCxnSpPr>
        <p:spPr>
          <a:xfrm>
            <a:off x="-4" y="1828855"/>
            <a:ext cx="787021" cy="0"/>
          </a:xfrm>
          <a:prstGeom prst="line">
            <a:avLst/>
          </a:prstGeom>
          <a:ln w="57150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Rectangle 32"/>
          <p:cNvSpPr/>
          <p:nvPr/>
        </p:nvSpPr>
        <p:spPr>
          <a:xfrm>
            <a:off x="899592" y="3702172"/>
            <a:ext cx="554461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2000" b="1" dirty="0">
                <a:solidFill>
                  <a:schemeClr val="accent6">
                    <a:lumMod val="50000"/>
                  </a:schemeClr>
                </a:solidFill>
                <a:latin typeface="TH Sarabun New" pitchFamily="34" charset="-34"/>
                <a:cs typeface="TH Sarabun New" pitchFamily="34" charset="-34"/>
              </a:rPr>
              <a:t>ปัญหาทางสังคมที่เกี่ยวข้องกับสุขภาพ</a:t>
            </a:r>
            <a:endParaRPr lang="th-TH" sz="2000" dirty="0">
              <a:solidFill>
                <a:schemeClr val="accent6">
                  <a:lumMod val="50000"/>
                </a:schemeClr>
              </a:solidFill>
              <a:latin typeface="TH Sarabun New" pitchFamily="34" charset="-34"/>
              <a:cs typeface="TH Sarabun New" pitchFamily="34" charset="-34"/>
            </a:endParaRPr>
          </a:p>
        </p:txBody>
      </p:sp>
      <p:cxnSp>
        <p:nvCxnSpPr>
          <p:cNvPr id="37" name="Straight Connector 36"/>
          <p:cNvCxnSpPr/>
          <p:nvPr/>
        </p:nvCxnSpPr>
        <p:spPr>
          <a:xfrm>
            <a:off x="0" y="3910865"/>
            <a:ext cx="787021" cy="0"/>
          </a:xfrm>
          <a:prstGeom prst="line">
            <a:avLst/>
          </a:prstGeom>
          <a:ln w="57150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Rectangle 33"/>
          <p:cNvSpPr/>
          <p:nvPr/>
        </p:nvSpPr>
        <p:spPr>
          <a:xfrm>
            <a:off x="1455404" y="4134220"/>
            <a:ext cx="542085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th-TH" sz="2000" dirty="0">
                <a:latin typeface="TH Sarabun New" pitchFamily="34" charset="-34"/>
                <a:cs typeface="TH Sarabun New" pitchFamily="34" charset="-34"/>
              </a:rPr>
              <a:t>มีสาเหตุมาจากการเปลี่ยนแปลงทางสังคมที่ทำให้บุคคลไม่สามารถปรับตัวได้ซึ่งก่อให้เกิดปัญหาที่มีผลกระทบต่อสุขภาพตามมา</a:t>
            </a:r>
          </a:p>
        </p:txBody>
      </p:sp>
      <p:pic>
        <p:nvPicPr>
          <p:cNvPr id="12" name="รูปภาพ 119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8464" y="6553059"/>
            <a:ext cx="299025" cy="278460"/>
          </a:xfrm>
          <a:prstGeom prst="rect">
            <a:avLst/>
          </a:prstGeo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37402026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/>
          <p:cNvGrpSpPr/>
          <p:nvPr/>
        </p:nvGrpSpPr>
        <p:grpSpPr>
          <a:xfrm>
            <a:off x="539552" y="1700808"/>
            <a:ext cx="1584176" cy="504056"/>
            <a:chOff x="539552" y="1700808"/>
            <a:chExt cx="1584176" cy="504056"/>
          </a:xfrm>
        </p:grpSpPr>
        <p:sp>
          <p:nvSpPr>
            <p:cNvPr id="19" name="Rounded Rectangle 18"/>
            <p:cNvSpPr/>
            <p:nvPr/>
          </p:nvSpPr>
          <p:spPr>
            <a:xfrm>
              <a:off x="611560" y="1772816"/>
              <a:ext cx="1512168" cy="432048"/>
            </a:xfrm>
            <a:prstGeom prst="roundRect">
              <a:avLst/>
            </a:prstGeom>
            <a:solidFill>
              <a:srgbClr val="EB8DE0"/>
            </a:solidFill>
            <a:ln>
              <a:solidFill>
                <a:srgbClr val="EB8DE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3200"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</p:txBody>
        </p:sp>
        <p:sp>
          <p:nvSpPr>
            <p:cNvPr id="9" name="Rounded Rectangle 8"/>
            <p:cNvSpPr/>
            <p:nvPr/>
          </p:nvSpPr>
          <p:spPr>
            <a:xfrm>
              <a:off x="539552" y="1700808"/>
              <a:ext cx="1512168" cy="432048"/>
            </a:xfrm>
            <a:prstGeom prst="roundRect">
              <a:avLst/>
            </a:prstGeom>
            <a:solidFill>
              <a:srgbClr val="FABCF1"/>
            </a:solidFill>
            <a:ln>
              <a:solidFill>
                <a:srgbClr val="FABCF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3200"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</p:txBody>
        </p:sp>
      </p:grpSp>
      <p:sp>
        <p:nvSpPr>
          <p:cNvPr id="3" name="Pentagon 2"/>
          <p:cNvSpPr/>
          <p:nvPr/>
        </p:nvSpPr>
        <p:spPr>
          <a:xfrm>
            <a:off x="0" y="764704"/>
            <a:ext cx="3203848" cy="400110"/>
          </a:xfrm>
          <a:prstGeom prst="homePlate">
            <a:avLst>
              <a:gd name="adj" fmla="val 26474"/>
            </a:avLst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sz="320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73600" y="6651201"/>
            <a:ext cx="8582340" cy="166404"/>
            <a:chOff x="73600" y="6651201"/>
            <a:chExt cx="8582340" cy="166404"/>
          </a:xfrm>
        </p:grpSpPr>
        <p:sp>
          <p:nvSpPr>
            <p:cNvPr id="5" name="สี่เหลี่ยมผืนผ้า 39"/>
            <p:cNvSpPr/>
            <p:nvPr/>
          </p:nvSpPr>
          <p:spPr>
            <a:xfrm>
              <a:off x="787017" y="6771886"/>
              <a:ext cx="7868923" cy="45719"/>
            </a:xfrm>
            <a:prstGeom prst="rect">
              <a:avLst/>
            </a:prstGeom>
            <a:solidFill>
              <a:schemeClr val="accent4">
                <a:lumMod val="75000"/>
              </a:schemeClr>
            </a:solidFill>
            <a:ln>
              <a:noFill/>
              <a:prstDash val="solid"/>
            </a:ln>
          </p:spPr>
          <p:txBody>
            <a:bodyPr vert="horz" wrap="square" lIns="91440" tIns="45720" rIns="91440" bIns="45720" anchor="ctr" anchorCtr="1" compatLnSpc="1"/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th-TH" sz="3200" b="0" i="0" u="none" strike="noStrike" kern="1200" cap="none" spc="0" baseline="0" dirty="0">
                <a:solidFill>
                  <a:srgbClr val="FFFFFF"/>
                </a:solidFill>
                <a:uFillTx/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</p:txBody>
        </p:sp>
        <p:pic>
          <p:nvPicPr>
            <p:cNvPr id="6" name="Picture 2" descr="K:\TSM 3-A\Logo Aksorn\Aksorn Charoen Tat_2.png"/>
            <p:cNvPicPr>
              <a:picLocks noChangeAspect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>
            <a:xfrm>
              <a:off x="73600" y="6651201"/>
              <a:ext cx="580764" cy="162167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2" name="Rectangle 1"/>
          <p:cNvSpPr/>
          <p:nvPr/>
        </p:nvSpPr>
        <p:spPr>
          <a:xfrm>
            <a:off x="683568" y="764704"/>
            <a:ext cx="267893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sz="24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ปัจจัยที่ทำให้ชุมชนมีสุขภาพดี</a:t>
            </a:r>
            <a:endParaRPr lang="th-TH" sz="24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7" name="Oval 6"/>
          <p:cNvSpPr/>
          <p:nvPr/>
        </p:nvSpPr>
        <p:spPr>
          <a:xfrm>
            <a:off x="0" y="692696"/>
            <a:ext cx="539552" cy="576064"/>
          </a:xfrm>
          <a:prstGeom prst="ellipse">
            <a:avLst/>
          </a:prstGeom>
          <a:solidFill>
            <a:schemeClr val="bg1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sz="320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043608" y="1732746"/>
            <a:ext cx="44114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sz="24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คน</a:t>
            </a:r>
            <a:endParaRPr lang="th-TH" sz="24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grpSp>
        <p:nvGrpSpPr>
          <p:cNvPr id="22" name="Group 21"/>
          <p:cNvGrpSpPr/>
          <p:nvPr/>
        </p:nvGrpSpPr>
        <p:grpSpPr>
          <a:xfrm>
            <a:off x="3419872" y="1700808"/>
            <a:ext cx="1584176" cy="504056"/>
            <a:chOff x="539552" y="1700808"/>
            <a:chExt cx="1584176" cy="504056"/>
          </a:xfrm>
        </p:grpSpPr>
        <p:sp>
          <p:nvSpPr>
            <p:cNvPr id="23" name="Rounded Rectangle 22"/>
            <p:cNvSpPr/>
            <p:nvPr/>
          </p:nvSpPr>
          <p:spPr>
            <a:xfrm>
              <a:off x="611560" y="1772816"/>
              <a:ext cx="1512168" cy="432048"/>
            </a:xfrm>
            <a:prstGeom prst="roundRect">
              <a:avLst/>
            </a:prstGeom>
            <a:solidFill>
              <a:srgbClr val="EB8DE0"/>
            </a:solidFill>
            <a:ln>
              <a:solidFill>
                <a:srgbClr val="EB8DE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3200"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</p:txBody>
        </p:sp>
        <p:sp>
          <p:nvSpPr>
            <p:cNvPr id="24" name="Rounded Rectangle 23"/>
            <p:cNvSpPr/>
            <p:nvPr/>
          </p:nvSpPr>
          <p:spPr>
            <a:xfrm>
              <a:off x="539552" y="1700808"/>
              <a:ext cx="1512168" cy="432048"/>
            </a:xfrm>
            <a:prstGeom prst="roundRect">
              <a:avLst/>
            </a:prstGeom>
            <a:solidFill>
              <a:srgbClr val="FABCF1"/>
            </a:solidFill>
            <a:ln>
              <a:solidFill>
                <a:srgbClr val="FABCF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3200"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</p:txBody>
        </p:sp>
      </p:grpSp>
      <p:grpSp>
        <p:nvGrpSpPr>
          <p:cNvPr id="25" name="Group 24"/>
          <p:cNvGrpSpPr/>
          <p:nvPr/>
        </p:nvGrpSpPr>
        <p:grpSpPr>
          <a:xfrm>
            <a:off x="6073155" y="1700808"/>
            <a:ext cx="1584176" cy="504056"/>
            <a:chOff x="539552" y="1700808"/>
            <a:chExt cx="1584176" cy="504056"/>
          </a:xfrm>
        </p:grpSpPr>
        <p:sp>
          <p:nvSpPr>
            <p:cNvPr id="26" name="Rounded Rectangle 25"/>
            <p:cNvSpPr/>
            <p:nvPr/>
          </p:nvSpPr>
          <p:spPr>
            <a:xfrm>
              <a:off x="611560" y="1772816"/>
              <a:ext cx="1512168" cy="432048"/>
            </a:xfrm>
            <a:prstGeom prst="roundRect">
              <a:avLst/>
            </a:prstGeom>
            <a:solidFill>
              <a:srgbClr val="EB8DE0"/>
            </a:solidFill>
            <a:ln>
              <a:solidFill>
                <a:srgbClr val="EB8DE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3200"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</p:txBody>
        </p:sp>
        <p:sp>
          <p:nvSpPr>
            <p:cNvPr id="27" name="Rounded Rectangle 26"/>
            <p:cNvSpPr/>
            <p:nvPr/>
          </p:nvSpPr>
          <p:spPr>
            <a:xfrm>
              <a:off x="539552" y="1700808"/>
              <a:ext cx="1512168" cy="432048"/>
            </a:xfrm>
            <a:prstGeom prst="roundRect">
              <a:avLst/>
            </a:prstGeom>
            <a:solidFill>
              <a:srgbClr val="FABCF1"/>
            </a:solidFill>
            <a:ln>
              <a:solidFill>
                <a:srgbClr val="FABCF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3200"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</p:txBody>
        </p:sp>
      </p:grpSp>
      <p:sp>
        <p:nvSpPr>
          <p:cNvPr id="12" name="Rectangle 11"/>
          <p:cNvSpPr/>
          <p:nvPr/>
        </p:nvSpPr>
        <p:spPr>
          <a:xfrm>
            <a:off x="3851920" y="1732746"/>
            <a:ext cx="80021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sz="24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สถานที่</a:t>
            </a:r>
            <a:endParaRPr lang="th-TH" sz="24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6361187" y="1732746"/>
            <a:ext cx="113524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sz="24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ระบบสังคม</a:t>
            </a:r>
            <a:endParaRPr lang="th-TH" sz="24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269776" y="2474893"/>
            <a:ext cx="2257349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Tx/>
              <a:buChar char="-"/>
            </a:pPr>
            <a:r>
              <a:rPr lang="th-TH" sz="20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เป็นปัจจัยสำคัญที่สุด เพราะคนก็คือสมาชิกในชุมชน</a:t>
            </a:r>
          </a:p>
        </p:txBody>
      </p:sp>
      <p:sp>
        <p:nvSpPr>
          <p:cNvPr id="17" name="Rectangle 16"/>
          <p:cNvSpPr/>
          <p:nvPr/>
        </p:nvSpPr>
        <p:spPr>
          <a:xfrm>
            <a:off x="252729" y="3453388"/>
            <a:ext cx="2464049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Tx/>
              <a:buChar char="-"/>
            </a:pPr>
            <a:r>
              <a:rPr lang="th-TH" sz="20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การที่ชุมชนมีสมาชิกในชุมชนที่มีสุขภาพดี ย่อมส่งผลให้ชุมชนมีความน่าอยู่ ปราศจากโรค และ</a:t>
            </a:r>
            <a:r>
              <a:rPr lang="en-US" sz="20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   </a:t>
            </a:r>
            <a:r>
              <a:rPr lang="th-TH" sz="20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มีสภาพแวดล้อมที่ดี</a:t>
            </a:r>
          </a:p>
        </p:txBody>
      </p:sp>
      <p:sp>
        <p:nvSpPr>
          <p:cNvPr id="21" name="Rectangle 20"/>
          <p:cNvSpPr/>
          <p:nvPr/>
        </p:nvSpPr>
        <p:spPr>
          <a:xfrm>
            <a:off x="3360077" y="2474893"/>
            <a:ext cx="2220035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Tx/>
              <a:buChar char="-"/>
            </a:pPr>
            <a:r>
              <a:rPr lang="th-TH" sz="20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เป็นปัจจัยที่มีความเกี่ยวข้องกับสิ่งแวดล้อมในชุมชน</a:t>
            </a:r>
          </a:p>
        </p:txBody>
      </p:sp>
      <p:sp>
        <p:nvSpPr>
          <p:cNvPr id="28" name="Rectangle 27"/>
          <p:cNvSpPr/>
          <p:nvPr/>
        </p:nvSpPr>
        <p:spPr>
          <a:xfrm>
            <a:off x="3360077" y="3518208"/>
            <a:ext cx="4572000" cy="1015663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>
              <a:buFontTx/>
              <a:buChar char="-"/>
            </a:pPr>
            <a:r>
              <a:rPr lang="th-TH" sz="20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สิ่งแวดล้อมดีย่อมส่งผล</a:t>
            </a:r>
          </a:p>
          <a:p>
            <a:r>
              <a:rPr lang="th-TH" sz="20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      ให้สมาชิกในชุมชนมี</a:t>
            </a:r>
          </a:p>
          <a:p>
            <a:r>
              <a:rPr lang="th-TH" sz="20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      สุขภาพดีตามไปด้วย</a:t>
            </a:r>
          </a:p>
        </p:txBody>
      </p:sp>
      <p:sp>
        <p:nvSpPr>
          <p:cNvPr id="30" name="Rectangle 29"/>
          <p:cNvSpPr/>
          <p:nvPr/>
        </p:nvSpPr>
        <p:spPr>
          <a:xfrm>
            <a:off x="5940152" y="2462816"/>
            <a:ext cx="2581275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Tx/>
              <a:buChar char="-"/>
            </a:pPr>
            <a:r>
              <a:rPr lang="th-TH" sz="20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เป็นปัจจัยส่งเสริมที่มีความเกี่ยวข้องกับภาวะสุขภาพของคนในชุมชน</a:t>
            </a:r>
          </a:p>
        </p:txBody>
      </p:sp>
      <p:pic>
        <p:nvPicPr>
          <p:cNvPr id="5122" name="Picture 2" descr="ผลการค้นหารูปภาพสำหรับ icon คน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876" y="5013176"/>
            <a:ext cx="1905000" cy="1428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รูปภาพที่เกี่ยวข้อง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5256" y="5162713"/>
            <a:ext cx="1129675" cy="1129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ผลการค้นหารูปภาพสำหรับ icon ชุมชน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6914" y="4698851"/>
            <a:ext cx="2581275" cy="1743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รูปภาพ 119">
            <a:hlinkClick r:id="rId6" action="ppaction://hlinksldjump"/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8464" y="6553059"/>
            <a:ext cx="299025" cy="278460"/>
          </a:xfrm>
          <a:prstGeom prst="rect">
            <a:avLst/>
          </a:prstGeo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33949612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73600" y="6651201"/>
            <a:ext cx="8582340" cy="166404"/>
            <a:chOff x="73600" y="6651201"/>
            <a:chExt cx="8582340" cy="166404"/>
          </a:xfrm>
        </p:grpSpPr>
        <p:sp>
          <p:nvSpPr>
            <p:cNvPr id="5" name="สี่เหลี่ยมผืนผ้า 39"/>
            <p:cNvSpPr/>
            <p:nvPr/>
          </p:nvSpPr>
          <p:spPr>
            <a:xfrm>
              <a:off x="787017" y="6771886"/>
              <a:ext cx="7868923" cy="45719"/>
            </a:xfrm>
            <a:prstGeom prst="rect">
              <a:avLst/>
            </a:prstGeom>
            <a:solidFill>
              <a:schemeClr val="accent4">
                <a:lumMod val="75000"/>
              </a:schemeClr>
            </a:solidFill>
            <a:ln>
              <a:noFill/>
              <a:prstDash val="solid"/>
            </a:ln>
          </p:spPr>
          <p:txBody>
            <a:bodyPr vert="horz" wrap="square" lIns="91440" tIns="45720" rIns="91440" bIns="45720" anchor="ctr" anchorCtr="1" compatLnSpc="1"/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th-TH" sz="2800" b="0" i="0" u="none" strike="noStrike" kern="1200" cap="none" spc="0" baseline="0" dirty="0">
                <a:solidFill>
                  <a:srgbClr val="FFFFFF"/>
                </a:solidFill>
                <a:uFillTx/>
                <a:latin typeface="Calibri"/>
                <a:cs typeface="Cordia New"/>
              </a:endParaRPr>
            </a:p>
          </p:txBody>
        </p:sp>
        <p:pic>
          <p:nvPicPr>
            <p:cNvPr id="6" name="Picture 2" descr="K:\TSM 3-A\Logo Aksorn\Aksorn Charoen Tat_2.png"/>
            <p:cNvPicPr>
              <a:picLocks noChangeAspect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>
            <a:xfrm>
              <a:off x="73600" y="6651201"/>
              <a:ext cx="580764" cy="162167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7" name="Rectangle 6"/>
          <p:cNvSpPr/>
          <p:nvPr/>
        </p:nvSpPr>
        <p:spPr>
          <a:xfrm>
            <a:off x="0" y="0"/>
            <a:ext cx="9143999" cy="69269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sz="3200" dirty="0">
              <a:latin typeface="TH Sarabun New" pitchFamily="34" charset="-34"/>
              <a:cs typeface="TH Sarabun New" pitchFamily="34" charset="-34"/>
            </a:endParaRPr>
          </a:p>
        </p:txBody>
      </p:sp>
      <p:sp>
        <p:nvSpPr>
          <p:cNvPr id="8" name="Round Same Side Corner Rectangle 7"/>
          <p:cNvSpPr/>
          <p:nvPr/>
        </p:nvSpPr>
        <p:spPr>
          <a:xfrm rot="5400000">
            <a:off x="3921006" y="-3921010"/>
            <a:ext cx="546407" cy="8388428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sz="3200" dirty="0">
              <a:latin typeface="TH Sarabun New" pitchFamily="34" charset="-34"/>
              <a:cs typeface="TH Sarabun New" pitchFamily="34" charset="-34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79512" y="44624"/>
            <a:ext cx="838616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2400" b="1" dirty="0">
                <a:latin typeface="TH Sarabun New" pitchFamily="34" charset="-34"/>
                <a:cs typeface="TH Sarabun New" pitchFamily="34" charset="-34"/>
              </a:rPr>
              <a:t>บทบาทและความรับผิดชอบของบุคคลที่มีต่อการสร้างเสริมสุขภาพและการป้องกันโรคในชุมชน</a:t>
            </a:r>
          </a:p>
        </p:txBody>
      </p:sp>
      <p:cxnSp>
        <p:nvCxnSpPr>
          <p:cNvPr id="15" name="Straight Connector 14"/>
          <p:cNvCxnSpPr/>
          <p:nvPr/>
        </p:nvCxnSpPr>
        <p:spPr>
          <a:xfrm>
            <a:off x="-4" y="1314346"/>
            <a:ext cx="3248316" cy="0"/>
          </a:xfrm>
          <a:prstGeom prst="line">
            <a:avLst/>
          </a:prstGeom>
          <a:ln w="38100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/>
          <p:cNvSpPr/>
          <p:nvPr/>
        </p:nvSpPr>
        <p:spPr>
          <a:xfrm>
            <a:off x="899592" y="2060848"/>
            <a:ext cx="178286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sz="2000" b="1" dirty="0">
                <a:solidFill>
                  <a:schemeClr val="accent6">
                    <a:lumMod val="50000"/>
                  </a:schemeClr>
                </a:solidFill>
                <a:latin typeface="TH Sarabun New" pitchFamily="34" charset="-34"/>
                <a:cs typeface="TH Sarabun New" pitchFamily="34" charset="-34"/>
              </a:rPr>
              <a:t>แกนนำ หรือผู้นำชุมชน</a:t>
            </a:r>
            <a:endParaRPr lang="th-TH" sz="2000" dirty="0">
              <a:solidFill>
                <a:schemeClr val="accent6">
                  <a:lumMod val="50000"/>
                </a:schemeClr>
              </a:solidFill>
              <a:latin typeface="TH Sarabun New" pitchFamily="34" charset="-34"/>
              <a:cs typeface="TH Sarabun New" pitchFamily="34" charset="-34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1414276" y="2492896"/>
            <a:ext cx="712879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th-TH" sz="2000" dirty="0">
                <a:latin typeface="TH Sarabun New" pitchFamily="34" charset="-34"/>
                <a:cs typeface="TH Sarabun New" pitchFamily="34" charset="-34"/>
              </a:rPr>
              <a:t>ควรมีวิสัยทัศน์ในเรื่องสุขภาพและคุณภาพชีวิตของประชาชนในชุมชน โดยเล็งเห็นความสำคัญของสุขภาพต่อชุมชน มีบทบาทในการริเริ่มผลักดันให้เกิดนโยบาย กฎ และระเบียบของชุมชน</a:t>
            </a:r>
          </a:p>
        </p:txBody>
      </p:sp>
      <p:cxnSp>
        <p:nvCxnSpPr>
          <p:cNvPr id="29" name="Straight Connector 28"/>
          <p:cNvCxnSpPr/>
          <p:nvPr/>
        </p:nvCxnSpPr>
        <p:spPr>
          <a:xfrm>
            <a:off x="-4" y="2260903"/>
            <a:ext cx="787021" cy="0"/>
          </a:xfrm>
          <a:prstGeom prst="line">
            <a:avLst/>
          </a:prstGeom>
          <a:ln w="57150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>
            <a:off x="0" y="3673187"/>
            <a:ext cx="787021" cy="0"/>
          </a:xfrm>
          <a:prstGeom prst="line">
            <a:avLst/>
          </a:prstGeom>
          <a:ln w="57150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Rectangle 1"/>
          <p:cNvSpPr/>
          <p:nvPr/>
        </p:nvSpPr>
        <p:spPr>
          <a:xfrm>
            <a:off x="179512" y="908720"/>
            <a:ext cx="291938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b="1" dirty="0">
                <a:latin typeface="TH Sarabun New" pitchFamily="34" charset="-34"/>
                <a:cs typeface="TH Sarabun New" pitchFamily="34" charset="-34"/>
              </a:rPr>
              <a:t>บทบาทและความรับผิดชอบ</a:t>
            </a:r>
            <a:endParaRPr lang="th-TH" dirty="0">
              <a:latin typeface="TH Sarabun New" pitchFamily="34" charset="-34"/>
              <a:cs typeface="TH Sarabun New" pitchFamily="34" charset="-34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864096" y="3473132"/>
            <a:ext cx="4572000" cy="40011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th-TH" sz="2000" b="1" dirty="0">
                <a:solidFill>
                  <a:schemeClr val="accent6">
                    <a:lumMod val="50000"/>
                  </a:schemeClr>
                </a:solidFill>
                <a:latin typeface="TH Sarabun New" pitchFamily="34" charset="-34"/>
                <a:cs typeface="TH Sarabun New" pitchFamily="34" charset="-34"/>
              </a:rPr>
              <a:t>บุคลากรด้านการแพทย์และสาธารณสุขภายในชุมชน</a:t>
            </a:r>
          </a:p>
        </p:txBody>
      </p:sp>
      <p:sp>
        <p:nvSpPr>
          <p:cNvPr id="18" name="Rectangle 17"/>
          <p:cNvSpPr/>
          <p:nvPr/>
        </p:nvSpPr>
        <p:spPr>
          <a:xfrm>
            <a:off x="1434792" y="3873242"/>
            <a:ext cx="724166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th-TH" sz="2000" dirty="0">
                <a:latin typeface="TH Sarabun New" pitchFamily="34" charset="-34"/>
                <a:cs typeface="TH Sarabun New" pitchFamily="34" charset="-34"/>
              </a:rPr>
              <a:t>ควรที่จะปรับเปลี่ยนบทบาทจากที่เคยเน้นเฉพาะการรักษา มาเน้นการสร้างเสริมสุขภาพและการป้องกันโรคให้มากขึ้น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-5" y="5157192"/>
            <a:ext cx="787021" cy="0"/>
          </a:xfrm>
          <a:prstGeom prst="line">
            <a:avLst/>
          </a:prstGeom>
          <a:ln w="57150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ectangle 18"/>
          <p:cNvSpPr/>
          <p:nvPr/>
        </p:nvSpPr>
        <p:spPr>
          <a:xfrm>
            <a:off x="864096" y="4973106"/>
            <a:ext cx="177965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sz="2000" b="1" dirty="0">
                <a:solidFill>
                  <a:schemeClr val="accent6">
                    <a:lumMod val="50000"/>
                  </a:schemeClr>
                </a:solidFill>
                <a:latin typeface="TH Sarabun New" pitchFamily="34" charset="-34"/>
                <a:cs typeface="TH Sarabun New" pitchFamily="34" charset="-34"/>
              </a:rPr>
              <a:t>หน่วยงานระดับท้องถิ่น</a:t>
            </a:r>
          </a:p>
        </p:txBody>
      </p:sp>
      <p:sp>
        <p:nvSpPr>
          <p:cNvPr id="3" name="Rectangle 2"/>
          <p:cNvSpPr/>
          <p:nvPr/>
        </p:nvSpPr>
        <p:spPr>
          <a:xfrm>
            <a:off x="1403648" y="5373216"/>
            <a:ext cx="727280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th-TH" sz="2000" dirty="0">
                <a:latin typeface="TH Sarabun New" pitchFamily="34" charset="-34"/>
                <a:cs typeface="TH Sarabun New" pitchFamily="34" charset="-34"/>
              </a:rPr>
              <a:t>ควรปรับเปลี่ยนรูปแบบของการให้บริการจากการดูแลรักษาอาการเจ็บป่วย เป็นการปรับปรุงสุขภาพ 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th-TH" sz="2000" dirty="0">
                <a:latin typeface="TH Sarabun New" pitchFamily="34" charset="-34"/>
                <a:cs typeface="TH Sarabun New" pitchFamily="34" charset="-34"/>
              </a:rPr>
              <a:t>มีบทบาทในการทำ หน้าที่ชี้นำชุมชน ให้เห็นแนวทางและความสำคัญของการสร้างเสริมสุขภาพและการป้องกันโรคช่วยเหลือสนับสนุนทางด้านวิชาการ  </a:t>
            </a:r>
          </a:p>
        </p:txBody>
      </p:sp>
      <p:pic>
        <p:nvPicPr>
          <p:cNvPr id="20" name="รูปภาพ 119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8464" y="6553059"/>
            <a:ext cx="299025" cy="278460"/>
          </a:xfrm>
          <a:prstGeom prst="rect">
            <a:avLst/>
          </a:prstGeo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55278217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73600" y="6651201"/>
            <a:ext cx="8582340" cy="166404"/>
            <a:chOff x="73600" y="6651201"/>
            <a:chExt cx="8582340" cy="166404"/>
          </a:xfrm>
        </p:grpSpPr>
        <p:sp>
          <p:nvSpPr>
            <p:cNvPr id="5" name="สี่เหลี่ยมผืนผ้า 39"/>
            <p:cNvSpPr/>
            <p:nvPr/>
          </p:nvSpPr>
          <p:spPr>
            <a:xfrm>
              <a:off x="787017" y="6771886"/>
              <a:ext cx="7868923" cy="45719"/>
            </a:xfrm>
            <a:prstGeom prst="rect">
              <a:avLst/>
            </a:prstGeom>
            <a:solidFill>
              <a:schemeClr val="accent4">
                <a:lumMod val="75000"/>
              </a:schemeClr>
            </a:solidFill>
            <a:ln>
              <a:noFill/>
              <a:prstDash val="solid"/>
            </a:ln>
          </p:spPr>
          <p:txBody>
            <a:bodyPr vert="horz" wrap="square" lIns="91440" tIns="45720" rIns="91440" bIns="45720" anchor="ctr" anchorCtr="1" compatLnSpc="1"/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th-TH" sz="2800" b="0" i="0" u="none" strike="noStrike" kern="1200" cap="none" spc="0" baseline="0" dirty="0">
                <a:solidFill>
                  <a:srgbClr val="FFFFFF"/>
                </a:solidFill>
                <a:uFillTx/>
                <a:latin typeface="TH Sarabun New" pitchFamily="34" charset="-34"/>
                <a:cs typeface="TH Sarabun New" pitchFamily="34" charset="-34"/>
              </a:endParaRPr>
            </a:p>
          </p:txBody>
        </p:sp>
        <p:pic>
          <p:nvPicPr>
            <p:cNvPr id="6" name="Picture 2" descr="K:\TSM 3-A\Logo Aksorn\Aksorn Charoen Tat_2.png"/>
            <p:cNvPicPr>
              <a:picLocks noChangeAspect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>
            <a:xfrm>
              <a:off x="73600" y="6651201"/>
              <a:ext cx="580764" cy="162167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0" name="Rectangle 9"/>
          <p:cNvSpPr/>
          <p:nvPr/>
        </p:nvSpPr>
        <p:spPr>
          <a:xfrm>
            <a:off x="899592" y="692696"/>
            <a:ext cx="156966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sz="2000" b="1" dirty="0">
                <a:solidFill>
                  <a:schemeClr val="accent6">
                    <a:lumMod val="50000"/>
                  </a:schemeClr>
                </a:solidFill>
                <a:latin typeface="TH Sarabun New" pitchFamily="34" charset="-34"/>
                <a:cs typeface="TH Sarabun New" pitchFamily="34" charset="-34"/>
              </a:rPr>
              <a:t>หน่วยงานระดับชาติ</a:t>
            </a:r>
            <a:endParaRPr lang="th-TH" sz="2000" dirty="0">
              <a:solidFill>
                <a:schemeClr val="accent6">
                  <a:lumMod val="50000"/>
                </a:schemeClr>
              </a:solidFill>
              <a:latin typeface="TH Sarabun New" pitchFamily="34" charset="-34"/>
              <a:cs typeface="TH Sarabun New" pitchFamily="34" charset="-34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1414276" y="1124744"/>
            <a:ext cx="712879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th-TH" sz="2000" dirty="0">
                <a:latin typeface="TH Sarabun New" pitchFamily="34" charset="-34"/>
                <a:cs typeface="TH Sarabun New" pitchFamily="34" charset="-34"/>
              </a:rPr>
              <a:t>มีหน้าที่ในการดูแลสุขภาพของชุมชนนั้นมีหลายหน่วยงานที่เกี่ยวข้อง ซึ่งหน่วยงานในระดับนี้มีบทบาทหน้าที่ในการสร้างวิสัยทัศน์ร่วมกันของหน่วยงานในทุกระดับและประชาชนทุกคนให้มองเห็นสุขภาพในเชิงบวก</a:t>
            </a:r>
          </a:p>
        </p:txBody>
      </p:sp>
      <p:cxnSp>
        <p:nvCxnSpPr>
          <p:cNvPr id="29" name="Straight Connector 28"/>
          <p:cNvCxnSpPr/>
          <p:nvPr/>
        </p:nvCxnSpPr>
        <p:spPr>
          <a:xfrm>
            <a:off x="-4" y="892751"/>
            <a:ext cx="787021" cy="0"/>
          </a:xfrm>
          <a:prstGeom prst="line">
            <a:avLst/>
          </a:prstGeom>
          <a:ln w="57150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>
            <a:off x="0" y="2449051"/>
            <a:ext cx="787021" cy="0"/>
          </a:xfrm>
          <a:prstGeom prst="line">
            <a:avLst/>
          </a:prstGeom>
          <a:ln w="57150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ectangle 16"/>
          <p:cNvSpPr/>
          <p:nvPr/>
        </p:nvSpPr>
        <p:spPr>
          <a:xfrm>
            <a:off x="864096" y="2248996"/>
            <a:ext cx="4572000" cy="40011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th-TH" sz="2000" b="1" dirty="0">
                <a:solidFill>
                  <a:schemeClr val="accent6">
                    <a:lumMod val="50000"/>
                  </a:schemeClr>
                </a:solidFill>
                <a:latin typeface="TH Sarabun New" pitchFamily="34" charset="-34"/>
                <a:cs typeface="TH Sarabun New" pitchFamily="34" charset="-34"/>
              </a:rPr>
              <a:t>หน่วยงานอื่นๆ ในสังคม</a:t>
            </a:r>
          </a:p>
        </p:txBody>
      </p:sp>
      <p:sp>
        <p:nvSpPr>
          <p:cNvPr id="18" name="Rectangle 17"/>
          <p:cNvSpPr/>
          <p:nvPr/>
        </p:nvSpPr>
        <p:spPr>
          <a:xfrm>
            <a:off x="1434792" y="2649106"/>
            <a:ext cx="724166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th-TH" sz="2000" dirty="0">
                <a:latin typeface="TH Sarabun New" pitchFamily="34" charset="-34"/>
                <a:cs typeface="TH Sarabun New" pitchFamily="34" charset="-34"/>
              </a:rPr>
              <a:t>สถาบันการศึกษา ผู้ประกอบการ สื่อสารมวลชน เป็นต้น ควรมีบทบาทหน้าที่ หรือมีส่วนร่วมในการสร้างเสริมสุขภาพและการป้องกันโรคในชุมชน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-5" y="3593341"/>
            <a:ext cx="787021" cy="0"/>
          </a:xfrm>
          <a:prstGeom prst="line">
            <a:avLst/>
          </a:prstGeom>
          <a:ln w="57150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ectangle 18"/>
          <p:cNvSpPr/>
          <p:nvPr/>
        </p:nvSpPr>
        <p:spPr>
          <a:xfrm>
            <a:off x="864096" y="3381379"/>
            <a:ext cx="148790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sz="2000" b="1" dirty="0">
                <a:solidFill>
                  <a:schemeClr val="accent6">
                    <a:lumMod val="50000"/>
                  </a:schemeClr>
                </a:solidFill>
                <a:latin typeface="TH Sarabun New" pitchFamily="34" charset="-34"/>
                <a:cs typeface="TH Sarabun New" pitchFamily="34" charset="-34"/>
              </a:rPr>
              <a:t>ประชาชนในชุมชน</a:t>
            </a:r>
          </a:p>
        </p:txBody>
      </p:sp>
      <p:sp>
        <p:nvSpPr>
          <p:cNvPr id="3" name="Rectangle 2"/>
          <p:cNvSpPr/>
          <p:nvPr/>
        </p:nvSpPr>
        <p:spPr>
          <a:xfrm>
            <a:off x="1403648" y="3853497"/>
            <a:ext cx="727280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th-TH" sz="2000" dirty="0">
                <a:latin typeface="TH Sarabun New" pitchFamily="34" charset="-34"/>
                <a:cs typeface="TH Sarabun New" pitchFamily="34" charset="-34"/>
              </a:rPr>
              <a:t>การมีส่วนร่วมส่งเสริมสุขภาพชุมชนเจ้าหน้าที่สุขภาพจะมีบทบาทสำคัญอย่างยิ่งในการกระตุ้นให้เกิดกิจกรรมความร่วมมือ ซึ่งจะเห็นได้ว่ากิจกรรมต่างๆ ที่เกิดขึ้น มิได้มุ่งเน้นแต่เพียงการแก้ปัญหาสุขภาพเท่านั้น แต่เป็นการพัฒนาชุมชนแบบองค์รวม</a:t>
            </a:r>
          </a:p>
        </p:txBody>
      </p:sp>
      <p:cxnSp>
        <p:nvCxnSpPr>
          <p:cNvPr id="20" name="Straight Connector 19"/>
          <p:cNvCxnSpPr/>
          <p:nvPr/>
        </p:nvCxnSpPr>
        <p:spPr>
          <a:xfrm>
            <a:off x="35496" y="5113060"/>
            <a:ext cx="787021" cy="0"/>
          </a:xfrm>
          <a:prstGeom prst="line">
            <a:avLst/>
          </a:prstGeom>
          <a:ln w="57150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Rectangle 20"/>
          <p:cNvSpPr/>
          <p:nvPr/>
        </p:nvSpPr>
        <p:spPr>
          <a:xfrm>
            <a:off x="899597" y="4901098"/>
            <a:ext cx="74411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sz="2000" b="1" dirty="0">
                <a:solidFill>
                  <a:schemeClr val="accent6">
                    <a:lumMod val="50000"/>
                  </a:schemeClr>
                </a:solidFill>
                <a:latin typeface="TH Sarabun New" pitchFamily="34" charset="-34"/>
                <a:cs typeface="TH Sarabun New" pitchFamily="34" charset="-34"/>
              </a:rPr>
              <a:t>นักเรียน</a:t>
            </a:r>
          </a:p>
        </p:txBody>
      </p:sp>
      <p:sp>
        <p:nvSpPr>
          <p:cNvPr id="9" name="Rectangle 8"/>
          <p:cNvSpPr/>
          <p:nvPr/>
        </p:nvSpPr>
        <p:spPr>
          <a:xfrm>
            <a:off x="1403648" y="5301208"/>
            <a:ext cx="727280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th-TH" sz="2000" dirty="0">
                <a:latin typeface="TH Sarabun New" pitchFamily="34" charset="-34"/>
                <a:cs typeface="TH Sarabun New" pitchFamily="34" charset="-34"/>
              </a:rPr>
              <a:t>มีบทบาทในการริเริ่มผลักดันให้ประชาชนในชุมชนรู้จักการดูแลรักษาสุขภาพของตนเอง โดยนักเรียนจะต้องศึกษาค้นคว้าหาความรู้เพิ่มเติมที่เกี่ยวข้องกับสุขภาพและสถานการณ์ของโรคที่กำลังแพร่ระบาดในปัจจุบัน แล้วนำข้อมูลที่ได้มาเผยแพร่สู่ประชาชนในชุมชน</a:t>
            </a:r>
          </a:p>
        </p:txBody>
      </p:sp>
      <p:pic>
        <p:nvPicPr>
          <p:cNvPr id="22" name="รูปภาพ 119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8464" y="6553059"/>
            <a:ext cx="299025" cy="278460"/>
          </a:xfrm>
          <a:prstGeom prst="rect">
            <a:avLst/>
          </a:prstGeo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23167705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73600" y="6651201"/>
            <a:ext cx="8582340" cy="166404"/>
            <a:chOff x="73600" y="6651201"/>
            <a:chExt cx="8582340" cy="166404"/>
          </a:xfrm>
        </p:grpSpPr>
        <p:sp>
          <p:nvSpPr>
            <p:cNvPr id="5" name="สี่เหลี่ยมผืนผ้า 39"/>
            <p:cNvSpPr/>
            <p:nvPr/>
          </p:nvSpPr>
          <p:spPr>
            <a:xfrm>
              <a:off x="787017" y="6771886"/>
              <a:ext cx="7868923" cy="45719"/>
            </a:xfrm>
            <a:prstGeom prst="rect">
              <a:avLst/>
            </a:prstGeom>
            <a:solidFill>
              <a:schemeClr val="accent4">
                <a:lumMod val="75000"/>
              </a:schemeClr>
            </a:solidFill>
            <a:ln>
              <a:noFill/>
              <a:prstDash val="solid"/>
            </a:ln>
          </p:spPr>
          <p:txBody>
            <a:bodyPr vert="horz" wrap="square" lIns="91440" tIns="45720" rIns="91440" bIns="45720" anchor="ctr" anchorCtr="1" compatLnSpc="1"/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th-TH" sz="2800" b="0" i="0" u="none" strike="noStrike" kern="1200" cap="none" spc="0" baseline="0" dirty="0">
                <a:solidFill>
                  <a:srgbClr val="FFFFFF"/>
                </a:solidFill>
                <a:uFillTx/>
                <a:latin typeface="Calibri"/>
                <a:cs typeface="Cordia New"/>
              </a:endParaRPr>
            </a:p>
          </p:txBody>
        </p:sp>
        <p:pic>
          <p:nvPicPr>
            <p:cNvPr id="6" name="Picture 2" descr="K:\TSM 3-A\Logo Aksorn\Aksorn Charoen Tat_2.png"/>
            <p:cNvPicPr>
              <a:picLocks noChangeAspect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>
            <a:xfrm>
              <a:off x="73600" y="6651201"/>
              <a:ext cx="580764" cy="162167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7" name="Rectangle 6"/>
          <p:cNvSpPr/>
          <p:nvPr/>
        </p:nvSpPr>
        <p:spPr>
          <a:xfrm>
            <a:off x="0" y="0"/>
            <a:ext cx="9143999" cy="69269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sz="3200" dirty="0">
              <a:latin typeface="TH Sarabun New" pitchFamily="34" charset="-34"/>
              <a:cs typeface="TH Sarabun New" pitchFamily="34" charset="-34"/>
            </a:endParaRPr>
          </a:p>
        </p:txBody>
      </p:sp>
      <p:sp>
        <p:nvSpPr>
          <p:cNvPr id="8" name="Round Same Side Corner Rectangle 7"/>
          <p:cNvSpPr/>
          <p:nvPr/>
        </p:nvSpPr>
        <p:spPr>
          <a:xfrm rot="5400000">
            <a:off x="3344946" y="-3344943"/>
            <a:ext cx="546400" cy="7236300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sz="3200" b="1" dirty="0">
              <a:latin typeface="TH Sarabun New" pitchFamily="34" charset="-34"/>
              <a:cs typeface="TH Sarabun New" pitchFamily="34" charset="-34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69775" y="44624"/>
            <a:ext cx="725455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b="1" dirty="0">
                <a:latin typeface="TH Sarabun New" pitchFamily="34" charset="-34"/>
                <a:cs typeface="TH Sarabun New" pitchFamily="34" charset="-34"/>
              </a:rPr>
              <a:t>การมีส่วนร่วมในการสร้างเสริมและพัฒนาสุขภาพของบุคคลในชุมชน</a:t>
            </a:r>
          </a:p>
        </p:txBody>
      </p:sp>
      <p:sp>
        <p:nvSpPr>
          <p:cNvPr id="12" name="Rectangle 11"/>
          <p:cNvSpPr/>
          <p:nvPr/>
        </p:nvSpPr>
        <p:spPr>
          <a:xfrm>
            <a:off x="144016" y="889556"/>
            <a:ext cx="81724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b="1" dirty="0">
                <a:latin typeface="TH Sarabun New" pitchFamily="34" charset="-34"/>
                <a:cs typeface="TH Sarabun New" pitchFamily="34" charset="-34"/>
              </a:rPr>
              <a:t>กลวิธีการสร้างแนวร่วมเพื่อการสร้างเสริมสุขภาพและการป้องกันโรคในชุมชน</a:t>
            </a:r>
            <a:endParaRPr lang="th-TH" dirty="0">
              <a:latin typeface="TH Sarabun New" pitchFamily="34" charset="-34"/>
              <a:cs typeface="TH Sarabun New" pitchFamily="34" charset="-34"/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-4" y="1314346"/>
            <a:ext cx="7740356" cy="0"/>
          </a:xfrm>
          <a:prstGeom prst="line">
            <a:avLst/>
          </a:prstGeom>
          <a:ln w="38100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/>
          <p:cNvSpPr/>
          <p:nvPr/>
        </p:nvSpPr>
        <p:spPr>
          <a:xfrm>
            <a:off x="899592" y="2060848"/>
            <a:ext cx="328968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sz="2000" b="1" dirty="0">
                <a:solidFill>
                  <a:srgbClr val="0070C0"/>
                </a:solidFill>
                <a:latin typeface="TH Sarabun New" pitchFamily="34" charset="-34"/>
                <a:cs typeface="TH Sarabun New" pitchFamily="34" charset="-34"/>
              </a:rPr>
              <a:t>สำรวจหาแนวร่วมทั้งในชุมชนและนอกชุมชน</a:t>
            </a:r>
            <a:endParaRPr lang="th-TH" sz="2000" dirty="0">
              <a:solidFill>
                <a:srgbClr val="0070C0"/>
              </a:solidFill>
              <a:latin typeface="TH Sarabun New" pitchFamily="34" charset="-34"/>
              <a:cs typeface="TH Sarabun New" pitchFamily="34" charset="-34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1414276" y="2492896"/>
            <a:ext cx="7729724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th-TH" sz="2000" dirty="0">
                <a:latin typeface="TH Sarabun New" pitchFamily="34" charset="-34"/>
                <a:cs typeface="TH Sarabun New" pitchFamily="34" charset="-34"/>
              </a:rPr>
              <a:t>โดยจะต้องให้เข้าร่วมโครงการ เรียกว่า </a:t>
            </a:r>
            <a:r>
              <a:rPr lang="th-TH" sz="2000" b="1" i="1" dirty="0">
                <a:latin typeface="TH Sarabun New" pitchFamily="34" charset="-34"/>
                <a:cs typeface="TH Sarabun New" pitchFamily="34" charset="-34"/>
              </a:rPr>
              <a:t>“ผู้มีส่วนได้ส่วนเสีย” </a:t>
            </a:r>
            <a:r>
              <a:rPr lang="th-TH" sz="2000" dirty="0">
                <a:latin typeface="TH Sarabun New" pitchFamily="34" charset="-34"/>
                <a:cs typeface="TH Sarabun New" pitchFamily="34" charset="-34"/>
              </a:rPr>
              <a:t>(</a:t>
            </a:r>
            <a:r>
              <a:rPr lang="en-US" sz="2000" dirty="0">
                <a:latin typeface="TH Sarabun New" pitchFamily="34" charset="-34"/>
                <a:cs typeface="TH Sarabun New" pitchFamily="34" charset="-34"/>
              </a:rPr>
              <a:t>Stakeholder) </a:t>
            </a:r>
            <a:r>
              <a:rPr lang="th-TH" sz="2000" dirty="0">
                <a:latin typeface="TH Sarabun New" pitchFamily="34" charset="-34"/>
                <a:cs typeface="TH Sarabun New" pitchFamily="34" charset="-34"/>
              </a:rPr>
              <a:t>ของโครงการ ซึ่งกระบวนการสำรวจหาแนวร่วมนี้อาจกระทำได้โดยการพบปะพูดคุยกับประชาชน หรือตัวแทนชุมชน เพื่อหาบุคคลที่มี   ความสนใจแก้ปัญหา หรือพัฒนาสุขภาพของชุมชนร่วมกัน</a:t>
            </a:r>
          </a:p>
        </p:txBody>
      </p:sp>
      <p:cxnSp>
        <p:nvCxnSpPr>
          <p:cNvPr id="29" name="Straight Connector 28"/>
          <p:cNvCxnSpPr/>
          <p:nvPr/>
        </p:nvCxnSpPr>
        <p:spPr>
          <a:xfrm>
            <a:off x="-4" y="2260903"/>
            <a:ext cx="787021" cy="0"/>
          </a:xfrm>
          <a:prstGeom prst="line">
            <a:avLst/>
          </a:prstGeom>
          <a:ln w="57150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Rectangle 32"/>
          <p:cNvSpPr/>
          <p:nvPr/>
        </p:nvSpPr>
        <p:spPr>
          <a:xfrm>
            <a:off x="899592" y="4437112"/>
            <a:ext cx="148470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sz="2000" b="1" dirty="0">
                <a:solidFill>
                  <a:srgbClr val="0070C0"/>
                </a:solidFill>
                <a:latin typeface="TH Sarabun New" pitchFamily="34" charset="-34"/>
                <a:cs typeface="TH Sarabun New" pitchFamily="34" charset="-34"/>
              </a:rPr>
              <a:t>จัดตั้งกลุ่มแนวร่วม</a:t>
            </a:r>
            <a:endParaRPr lang="th-TH" sz="2000" dirty="0">
              <a:solidFill>
                <a:srgbClr val="0070C0"/>
              </a:solidFill>
              <a:latin typeface="TH Sarabun New" pitchFamily="34" charset="-34"/>
              <a:cs typeface="TH Sarabun New" pitchFamily="34" charset="-34"/>
            </a:endParaRPr>
          </a:p>
        </p:txBody>
      </p:sp>
      <p:cxnSp>
        <p:nvCxnSpPr>
          <p:cNvPr id="37" name="Straight Connector 36"/>
          <p:cNvCxnSpPr/>
          <p:nvPr/>
        </p:nvCxnSpPr>
        <p:spPr>
          <a:xfrm>
            <a:off x="0" y="4645805"/>
            <a:ext cx="787021" cy="0"/>
          </a:xfrm>
          <a:prstGeom prst="line">
            <a:avLst/>
          </a:prstGeom>
          <a:ln w="57150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Rectangle 33"/>
          <p:cNvSpPr/>
          <p:nvPr/>
        </p:nvSpPr>
        <p:spPr>
          <a:xfrm>
            <a:off x="1455404" y="4869160"/>
            <a:ext cx="768859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th-TH" sz="2000" dirty="0">
                <a:latin typeface="TH Sarabun New" pitchFamily="34" charset="-34"/>
                <a:cs typeface="TH Sarabun New" pitchFamily="34" charset="-34"/>
              </a:rPr>
              <a:t>อาจจะประกอบไปด้วยสมาชิกของคณะกรรมการชุมชนและสมาชิกในชุมชนที่สนใจเข้าร่วมโดยสมัครใจ</a:t>
            </a:r>
          </a:p>
        </p:txBody>
      </p:sp>
      <p:sp>
        <p:nvSpPr>
          <p:cNvPr id="35" name="Rectangle 34"/>
          <p:cNvSpPr/>
          <p:nvPr/>
        </p:nvSpPr>
        <p:spPr>
          <a:xfrm>
            <a:off x="1458539" y="5373216"/>
            <a:ext cx="628494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th-TH" sz="2000" dirty="0">
                <a:latin typeface="TH Sarabun New" pitchFamily="34" charset="-34"/>
                <a:cs typeface="TH Sarabun New" pitchFamily="34" charset="-34"/>
              </a:rPr>
              <a:t>โดยกลุ่มแนวร่วมที่จดั ตั้งขึ้นนี้อาจอยู่ในรูปแบบของชมรม</a:t>
            </a:r>
          </a:p>
        </p:txBody>
      </p:sp>
      <p:sp>
        <p:nvSpPr>
          <p:cNvPr id="3" name="Rectangle 2"/>
          <p:cNvSpPr/>
          <p:nvPr/>
        </p:nvSpPr>
        <p:spPr>
          <a:xfrm>
            <a:off x="1403648" y="3573016"/>
            <a:ext cx="748832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th-TH" sz="2000" dirty="0">
                <a:latin typeface="TH Sarabun New" pitchFamily="34" charset="-34"/>
                <a:cs typeface="TH Sarabun New" pitchFamily="34" charset="-34"/>
              </a:rPr>
              <a:t>เป็นการสำรวจ </a:t>
            </a:r>
            <a:r>
              <a:rPr lang="th-TH" sz="2000" b="1" i="1" dirty="0">
                <a:latin typeface="TH Sarabun New" pitchFamily="34" charset="-34"/>
                <a:cs typeface="TH Sarabun New" pitchFamily="34" charset="-34"/>
              </a:rPr>
              <a:t>“ทุนทางสังคม” </a:t>
            </a:r>
            <a:r>
              <a:rPr lang="th-TH" sz="2000" dirty="0">
                <a:latin typeface="TH Sarabun New" pitchFamily="34" charset="-34"/>
                <a:cs typeface="TH Sarabun New" pitchFamily="34" charset="-34"/>
              </a:rPr>
              <a:t>คือ ทุนต่างๆ ที่ชุมชนมีอยู่แต่เดิม โดยผ่านระบบความสัมพันธ์ เพื่อนำทุนทางสังคมนั้นมาใช้ประโยชน ์ ต่อโครงการได้อย่างถูกต้องเหมาะสม</a:t>
            </a:r>
          </a:p>
        </p:txBody>
      </p:sp>
      <p:pic>
        <p:nvPicPr>
          <p:cNvPr id="18" name="รูปภาพ 119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8464" y="6553059"/>
            <a:ext cx="299025" cy="278460"/>
          </a:xfrm>
          <a:prstGeom prst="rect">
            <a:avLst/>
          </a:prstGeo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83397076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73600" y="6651201"/>
            <a:ext cx="8582340" cy="166404"/>
            <a:chOff x="73600" y="6651201"/>
            <a:chExt cx="8582340" cy="166404"/>
          </a:xfrm>
        </p:grpSpPr>
        <p:sp>
          <p:nvSpPr>
            <p:cNvPr id="5" name="สี่เหลี่ยมผืนผ้า 39"/>
            <p:cNvSpPr/>
            <p:nvPr/>
          </p:nvSpPr>
          <p:spPr>
            <a:xfrm>
              <a:off x="787017" y="6771886"/>
              <a:ext cx="7868923" cy="45719"/>
            </a:xfrm>
            <a:prstGeom prst="rect">
              <a:avLst/>
            </a:prstGeom>
            <a:solidFill>
              <a:schemeClr val="accent4">
                <a:lumMod val="75000"/>
              </a:schemeClr>
            </a:solidFill>
            <a:ln>
              <a:noFill/>
              <a:prstDash val="solid"/>
            </a:ln>
          </p:spPr>
          <p:txBody>
            <a:bodyPr vert="horz" wrap="square" lIns="91440" tIns="45720" rIns="91440" bIns="45720" anchor="ctr" anchorCtr="1" compatLnSpc="1"/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th-TH" sz="2800" b="0" i="0" u="none" strike="noStrike" kern="1200" cap="none" spc="0" baseline="0" dirty="0">
                <a:solidFill>
                  <a:srgbClr val="FFFFFF"/>
                </a:solidFill>
                <a:uFillTx/>
                <a:latin typeface="TH Sarabun New" pitchFamily="34" charset="-34"/>
                <a:cs typeface="TH Sarabun New" pitchFamily="34" charset="-34"/>
              </a:endParaRPr>
            </a:p>
          </p:txBody>
        </p:sp>
        <p:pic>
          <p:nvPicPr>
            <p:cNvPr id="6" name="Picture 2" descr="K:\TSM 3-A\Logo Aksorn\Aksorn Charoen Tat_2.png"/>
            <p:cNvPicPr>
              <a:picLocks noChangeAspect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>
            <a:xfrm>
              <a:off x="73600" y="6651201"/>
              <a:ext cx="580764" cy="162167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0" name="Rectangle 9"/>
          <p:cNvSpPr/>
          <p:nvPr/>
        </p:nvSpPr>
        <p:spPr>
          <a:xfrm>
            <a:off x="899592" y="692696"/>
            <a:ext cx="343715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sz="2000" b="1" dirty="0">
                <a:solidFill>
                  <a:srgbClr val="0070C0"/>
                </a:solidFill>
                <a:latin typeface="TH Sarabun New" pitchFamily="34" charset="-34"/>
                <a:cs typeface="TH Sarabun New" pitchFamily="34" charset="-34"/>
              </a:rPr>
              <a:t>ประชุมร่วมกันระหว่างสมาชิกของกลุ่มแนวร่วม</a:t>
            </a:r>
            <a:endParaRPr lang="th-TH" sz="2000" dirty="0">
              <a:solidFill>
                <a:srgbClr val="0070C0"/>
              </a:solidFill>
              <a:latin typeface="TH Sarabun New" pitchFamily="34" charset="-34"/>
              <a:cs typeface="TH Sarabun New" pitchFamily="34" charset="-34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899592" y="1110121"/>
            <a:ext cx="806489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th-TH" sz="2000" dirty="0">
                <a:latin typeface="TH Sarabun New" pitchFamily="34" charset="-34"/>
                <a:cs typeface="TH Sarabun New" pitchFamily="34" charset="-34"/>
              </a:rPr>
              <a:t>นักเรียนและผู้มีส่วนเกี่ยวข้อ จะต้องประชุมร่วมกัน เพื่อวิเคราะห์ปัญหา ทรัพยากรของชุมชนที่มีอยู่ สร้างวิสัยทัศน์และกำหนดเป้าหมาย กำหนดแผนงาน  กำหนดตารางเวลา การประเมินผลโครงการ และการหาทรัพยากรจาก</a:t>
            </a:r>
            <a:r>
              <a:rPr lang="en-US" sz="2000" dirty="0">
                <a:latin typeface="TH Sarabun New" pitchFamily="34" charset="-34"/>
                <a:cs typeface="TH Sarabun New" pitchFamily="34" charset="-34"/>
              </a:rPr>
              <a:t>  </a:t>
            </a:r>
            <a:r>
              <a:rPr lang="th-TH" sz="2000" dirty="0">
                <a:latin typeface="TH Sarabun New" pitchFamily="34" charset="-34"/>
                <a:cs typeface="TH Sarabun New" pitchFamily="34" charset="-34"/>
              </a:rPr>
              <a:t>แนวร่วมอื่นๆ ภายนอกชุมชน</a:t>
            </a:r>
          </a:p>
        </p:txBody>
      </p:sp>
      <p:cxnSp>
        <p:nvCxnSpPr>
          <p:cNvPr id="29" name="Straight Connector 28"/>
          <p:cNvCxnSpPr/>
          <p:nvPr/>
        </p:nvCxnSpPr>
        <p:spPr>
          <a:xfrm>
            <a:off x="-4" y="892751"/>
            <a:ext cx="787021" cy="0"/>
          </a:xfrm>
          <a:prstGeom prst="line">
            <a:avLst/>
          </a:prstGeom>
          <a:ln w="57150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>
            <a:off x="0" y="2449051"/>
            <a:ext cx="787021" cy="0"/>
          </a:xfrm>
          <a:prstGeom prst="line">
            <a:avLst/>
          </a:prstGeom>
          <a:ln w="57150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ectangle 16"/>
          <p:cNvSpPr/>
          <p:nvPr/>
        </p:nvSpPr>
        <p:spPr>
          <a:xfrm>
            <a:off x="864096" y="2248996"/>
            <a:ext cx="4572000" cy="40011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th-TH" sz="2000" b="1" dirty="0">
                <a:solidFill>
                  <a:srgbClr val="0070C0"/>
                </a:solidFill>
                <a:latin typeface="TH Sarabun New" pitchFamily="34" charset="-34"/>
                <a:cs typeface="TH Sarabun New" pitchFamily="34" charset="-34"/>
              </a:rPr>
              <a:t>ดำเนินการตามแผนงาน หรือโครงการ</a:t>
            </a:r>
          </a:p>
        </p:txBody>
      </p:sp>
      <p:sp>
        <p:nvSpPr>
          <p:cNvPr id="18" name="Rectangle 17"/>
          <p:cNvSpPr/>
          <p:nvPr/>
        </p:nvSpPr>
        <p:spPr>
          <a:xfrm>
            <a:off x="899592" y="2620810"/>
            <a:ext cx="784887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th-TH" sz="2000" dirty="0">
                <a:latin typeface="TH Sarabun New" pitchFamily="34" charset="-34"/>
                <a:cs typeface="TH Sarabun New" pitchFamily="34" charset="-34"/>
              </a:rPr>
              <a:t>ต้องดำเนินการโดยสมาชิกของแนวร่วม และควรมีการดึงความร่วมมือ ของประชาชนในชุมชนให้เข้ามามีส่วนร่วมในการดำเนินงานตามแผนงาน</a:t>
            </a:r>
          </a:p>
          <a:p>
            <a:endParaRPr lang="th-TH" sz="2000" dirty="0">
              <a:latin typeface="TH Sarabun New" pitchFamily="34" charset="-34"/>
              <a:cs typeface="TH Sarabun New" pitchFamily="34" charset="-34"/>
            </a:endParaRPr>
          </a:p>
        </p:txBody>
      </p:sp>
      <p:cxnSp>
        <p:nvCxnSpPr>
          <p:cNvPr id="26" name="Straight Connector 25"/>
          <p:cNvCxnSpPr/>
          <p:nvPr/>
        </p:nvCxnSpPr>
        <p:spPr>
          <a:xfrm>
            <a:off x="-5" y="3593341"/>
            <a:ext cx="787021" cy="0"/>
          </a:xfrm>
          <a:prstGeom prst="line">
            <a:avLst/>
          </a:prstGeom>
          <a:ln w="57150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ectangle 18"/>
          <p:cNvSpPr/>
          <p:nvPr/>
        </p:nvSpPr>
        <p:spPr>
          <a:xfrm>
            <a:off x="864096" y="3381379"/>
            <a:ext cx="304282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sz="2000" b="1" dirty="0">
                <a:solidFill>
                  <a:srgbClr val="0070C0"/>
                </a:solidFill>
                <a:latin typeface="TH Sarabun New" pitchFamily="34" charset="-34"/>
                <a:cs typeface="TH Sarabun New" pitchFamily="34" charset="-34"/>
              </a:rPr>
              <a:t>ประเมินผล ตรวจสอบ กำกับ และควบคุม</a:t>
            </a:r>
          </a:p>
        </p:txBody>
      </p:sp>
      <p:sp>
        <p:nvSpPr>
          <p:cNvPr id="3" name="Rectangle 2"/>
          <p:cNvSpPr/>
          <p:nvPr/>
        </p:nvSpPr>
        <p:spPr>
          <a:xfrm>
            <a:off x="935596" y="3857983"/>
            <a:ext cx="774086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th-TH" sz="2000" dirty="0">
                <a:latin typeface="TH Sarabun New" pitchFamily="34" charset="-34"/>
                <a:cs typeface="TH Sarabun New" pitchFamily="34" charset="-34"/>
              </a:rPr>
              <a:t>ให้สามารถดำเนินการตามการวิเคราะห์ผลการเรียนรู้ที่เกิดจากการทำงานร่วมกันทำให้ทราบถึงข้อผิดพลาด เพื่อนำไปปรับปรุงแก้ไขต่อไปในอนาคตแผนงาน หรือโครงการที่วางไว้</a:t>
            </a:r>
          </a:p>
        </p:txBody>
      </p:sp>
      <p:cxnSp>
        <p:nvCxnSpPr>
          <p:cNvPr id="20" name="Straight Connector 19"/>
          <p:cNvCxnSpPr/>
          <p:nvPr/>
        </p:nvCxnSpPr>
        <p:spPr>
          <a:xfrm>
            <a:off x="35496" y="5113060"/>
            <a:ext cx="787021" cy="0"/>
          </a:xfrm>
          <a:prstGeom prst="line">
            <a:avLst/>
          </a:prstGeom>
          <a:ln w="57150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Rectangle 20"/>
          <p:cNvSpPr/>
          <p:nvPr/>
        </p:nvSpPr>
        <p:spPr>
          <a:xfrm>
            <a:off x="899597" y="4901098"/>
            <a:ext cx="5832643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2000" b="1" dirty="0">
                <a:solidFill>
                  <a:srgbClr val="0070C0"/>
                </a:solidFill>
                <a:latin typeface="TH Sarabun New" pitchFamily="34" charset="-34"/>
                <a:cs typeface="TH Sarabun New" pitchFamily="34" charset="-34"/>
              </a:rPr>
              <a:t>ถอดบทเรียนที่ได้จากการดำเนินงาน</a:t>
            </a:r>
          </a:p>
        </p:txBody>
      </p:sp>
      <p:sp>
        <p:nvSpPr>
          <p:cNvPr id="9" name="Rectangle 8"/>
          <p:cNvSpPr/>
          <p:nvPr/>
        </p:nvSpPr>
        <p:spPr>
          <a:xfrm>
            <a:off x="935596" y="5328661"/>
            <a:ext cx="727280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th-TH" sz="2000" dirty="0">
                <a:latin typeface="TH Sarabun New" pitchFamily="34" charset="-34"/>
                <a:cs typeface="TH Sarabun New" pitchFamily="34" charset="-34"/>
              </a:rPr>
              <a:t>เป็นการวิเคราะห์ผลของการเรียนรู้ที่เกิดจากการทำงานร่วมกัน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th-TH" sz="2000" dirty="0">
                <a:latin typeface="TH Sarabun New" pitchFamily="34" charset="-34"/>
                <a:cs typeface="TH Sarabun New" pitchFamily="34" charset="-34"/>
              </a:rPr>
              <a:t>บทเรียนที่ได้นี้มีประโยชน์อย่างมากต่อการดำเนินงานเพื่อการแก้ปัญหาสุขภาพของชุมชนในอนาคต</a:t>
            </a:r>
          </a:p>
        </p:txBody>
      </p:sp>
      <p:pic>
        <p:nvPicPr>
          <p:cNvPr id="22" name="รูปภาพ 119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8464" y="6553059"/>
            <a:ext cx="299025" cy="278460"/>
          </a:xfrm>
          <a:prstGeom prst="rect">
            <a:avLst/>
          </a:prstGeo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60677125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2973</TotalTime>
  <Words>1593</Words>
  <Application>Microsoft Office PowerPoint</Application>
  <PresentationFormat>นำเสนอทางหน้าจอ (4:3)</PresentationFormat>
  <Paragraphs>128</Paragraphs>
  <Slides>14</Slides>
  <Notes>2</Notes>
  <HiddenSlides>0</HiddenSlides>
  <MMClips>0</MMClips>
  <ScaleCrop>false</ScaleCrop>
  <HeadingPairs>
    <vt:vector size="6" baseType="variant">
      <vt:variant>
        <vt:lpstr>ฟอนต์ที่ถูกใช้</vt:lpstr>
      </vt:variant>
      <vt:variant>
        <vt:i4>8</vt:i4>
      </vt:variant>
      <vt:variant>
        <vt:lpstr>ธีม</vt:lpstr>
      </vt:variant>
      <vt:variant>
        <vt:i4>1</vt:i4>
      </vt:variant>
      <vt:variant>
        <vt:lpstr>ชื่อเรื่องสไลด์</vt:lpstr>
      </vt:variant>
      <vt:variant>
        <vt:i4>14</vt:i4>
      </vt:variant>
    </vt:vector>
  </HeadingPairs>
  <TitlesOfParts>
    <vt:vector size="23" baseType="lpstr">
      <vt:lpstr>AngsanaUPC</vt:lpstr>
      <vt:lpstr>Calibri</vt:lpstr>
      <vt:lpstr>Angsana New</vt:lpstr>
      <vt:lpstr>TH Sarabun New</vt:lpstr>
      <vt:lpstr>TH Sarabun New Bold</vt:lpstr>
      <vt:lpstr>Arial</vt:lpstr>
      <vt:lpstr>Cordia New</vt:lpstr>
      <vt:lpstr>TH SarabunPSK</vt:lpstr>
      <vt:lpstr>Office Theme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PTD8</dc:creator>
  <cp:lastModifiedBy>User</cp:lastModifiedBy>
  <cp:revision>232</cp:revision>
  <dcterms:created xsi:type="dcterms:W3CDTF">2017-03-06T11:25:52Z</dcterms:created>
  <dcterms:modified xsi:type="dcterms:W3CDTF">2024-02-12T04:52:51Z</dcterms:modified>
</cp:coreProperties>
</file>