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91" r:id="rId2"/>
    <p:sldId id="287" r:id="rId3"/>
    <p:sldId id="288" r:id="rId4"/>
    <p:sldId id="289" r:id="rId5"/>
    <p:sldId id="290" r:id="rId6"/>
  </p:sldIdLst>
  <p:sldSz cx="9144000" cy="6858000" type="screen4x3"/>
  <p:notesSz cx="6858000" cy="9144000"/>
  <p:embeddedFontLst>
    <p:embeddedFont>
      <p:font typeface="TH Sarabun New" panose="020B0604020202020204" charset="-34"/>
      <p:regular r:id="rId8"/>
      <p:bold r:id="rId9"/>
      <p:italic r:id="rId10"/>
      <p:boldItalic r:id="rId11"/>
    </p:embeddedFont>
    <p:embeddedFont>
      <p:font typeface="TH SarabunPSK" panose="020B0500040200020003" pitchFamily="34" charset="-34"/>
      <p:regular r:id="rId12"/>
      <p:bold r:id="rId13"/>
    </p:embeddedFont>
  </p:embeddedFontLst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ABCF1"/>
    <a:srgbClr val="E7F7FF"/>
    <a:srgbClr val="66CCFF"/>
    <a:srgbClr val="DCC5ED"/>
    <a:srgbClr val="D8EEC0"/>
    <a:srgbClr val="BAE890"/>
    <a:srgbClr val="EB8DE0"/>
    <a:srgbClr val="FCEEFA"/>
    <a:srgbClr val="F8D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0" autoAdjust="0"/>
    <p:restoredTop sz="94660"/>
  </p:normalViewPr>
  <p:slideViewPr>
    <p:cSldViewPr>
      <p:cViewPr varScale="1">
        <p:scale>
          <a:sx n="78" d="100"/>
          <a:sy n="78" d="100"/>
        </p:scale>
        <p:origin x="160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5C1D6-BD65-4913-9B96-D178CAE1839E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5A076-C24A-454D-9EF7-78E5FB968D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939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78A5-0392-4DAD-A12A-D520FEDABEBB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680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627D65-1B76-4933-84BE-FA6175666090}" type="slidenum">
              <a:t>2</a:t>
            </a:fld>
            <a:endParaRPr lang="th-TH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138404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823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68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254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444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351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340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726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9170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806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6754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25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7FF5C-CCF0-411D-B1A5-8BE74D78CD88}" type="datetimeFigureOut">
              <a:rPr lang="th-TH" smtClean="0"/>
              <a:t>29/08/68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51226-4D5E-4779-A807-272EDE5DB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667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../&#3627;&#3609;&#3656;&#3623;&#3618;4/&#3627;&#3609;&#3656;&#3623;&#3618;&#3607;&#3637;&#3656;4_&#3626;&#3639;&#3656;&#3629;&#3650;&#3590;&#3625;&#3603;&#3634;&#3585;&#3633;&#3610;&#3626;&#3640;&#3586;&#3616;&#3634;&#3614;.pptx" TargetMode="External"/><Relationship Id="rId13" Type="http://schemas.openxmlformats.org/officeDocument/2006/relationships/hyperlink" Target="../../2_&#3649;&#3612;&#3609;&#3585;&#3634;&#3619;&#3592;&#3633;&#3604;&#3585;&#3634;&#3619;&#3648;&#3619;&#3637;&#3618;&#3609;&#3619;&#3641;&#3657;" TargetMode="External"/><Relationship Id="rId18" Type="http://schemas.openxmlformats.org/officeDocument/2006/relationships/hyperlink" Target="../../7_&#3648;&#3626;&#3619;&#3636;&#3617;&#3626;&#3634;&#3619;&#3632;" TargetMode="External"/><Relationship Id="rId3" Type="http://schemas.openxmlformats.org/officeDocument/2006/relationships/hyperlink" Target="http://www.aksorn.com/" TargetMode="External"/><Relationship Id="rId7" Type="http://schemas.openxmlformats.org/officeDocument/2006/relationships/hyperlink" Target="../&#3627;&#3609;&#3656;&#3623;&#3618;3/&#3627;&#3609;&#3656;&#3623;&#3618;&#3607;&#3637;&#3656;3_&#3626;&#3634;&#3619;&#3648;&#3626;&#3614;&#3605;&#3636;&#3604;.pptx" TargetMode="External"/><Relationship Id="rId12" Type="http://schemas.openxmlformats.org/officeDocument/2006/relationships/hyperlink" Target="../../1_&#3627;&#3621;&#3633;&#3585;&#3626;&#3641;&#3605;&#3619;&#3623;&#3636;&#3594;&#3634;&#3626;&#3640;&#3586;&#3624;&#3638;&#3585;&#3625;&#3634;" TargetMode="External"/><Relationship Id="rId17" Type="http://schemas.openxmlformats.org/officeDocument/2006/relationships/hyperlink" Target="../../6_&#3585;&#3634;&#3619;&#3623;&#3633;&#3604;&#3649;&#3621;&#3632;&#3611;&#3619;&#3632;&#3648;&#3617;&#3636;&#3609;&#3612;&#3621;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../../5_&#3586;&#3657;&#3629;&#3626;&#3629;&#3610;&#3611;&#3619;&#3632;&#3592;&#3635;&#3627;&#3609;&#3656;&#3623;&#3618;_&#3648;&#3593;&#3621;&#3618;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&#3627;&#3609;&#3656;&#3623;&#3618;2/&#3627;&#3609;&#3656;&#3623;&#3618;&#3607;&#3637;&#3656;2_&#3585;&#3634;&#3619;&#3626;&#3619;&#3657;&#3634;&#3591;&#3648;&#3626;&#3619;&#3636;&#3617;&#3626;&#3640;&#3586;&#3616;&#3634;&#3614;&#3649;&#3621;&#3632;&#3585;&#3634;&#3619;&#3611;&#3657;&#3629;&#3591;&#3585;&#3633;&#3609;&#3650;&#3619;&#3588;&#3651;&#3609;&#3594;&#3640;&#3617;&#3594;&#3609;.pptx" TargetMode="External"/><Relationship Id="rId11" Type="http://schemas.openxmlformats.org/officeDocument/2006/relationships/image" Target="../media/image3.png"/><Relationship Id="rId5" Type="http://schemas.openxmlformats.org/officeDocument/2006/relationships/hyperlink" Target="../&#3627;&#3609;&#3656;&#3623;&#3618;1/&#3627;&#3609;&#3656;&#3623;&#3618;&#3607;&#3637;&#3656;1_&#3619;&#3632;&#3610;&#3610;&#3611;&#3619;&#3632;&#3626;&#3634;&#3607;%20&#3619;&#3632;&#3610;&#3610;&#3626;&#3639;&#3610;&#3614;&#3633;&#3609;&#3608;&#3640;&#3660;&#3649;&#3621;&#3632;&#3619;&#3632;&#3610;&#3610;&#3605;&#3656;&#3629;&#3617;&#3652;&#3619;&#3657;&#3607;&#3656;&#3629;.pptx" TargetMode="External"/><Relationship Id="rId15" Type="http://schemas.openxmlformats.org/officeDocument/2006/relationships/hyperlink" Target="../../4_&#3651;&#3610;&#3591;&#3634;&#3609;_&#3648;&#3593;&#3621;&#3618;" TargetMode="External"/><Relationship Id="rId10" Type="http://schemas.openxmlformats.org/officeDocument/2006/relationships/image" Target="../media/image2.jpeg"/><Relationship Id="rId19" Type="http://schemas.openxmlformats.org/officeDocument/2006/relationships/hyperlink" Target="../../8_&#3626;&#3639;&#3656;&#3629;&#3648;&#3626;&#3619;&#3636;&#3617;&#3585;&#3634;&#3619;&#3648;&#3619;&#3637;&#3618;&#3609;&#3619;&#3641;&#3657;" TargetMode="External"/><Relationship Id="rId4" Type="http://schemas.openxmlformats.org/officeDocument/2006/relationships/image" Target="../media/image1.png"/><Relationship Id="rId9" Type="http://schemas.openxmlformats.org/officeDocument/2006/relationships/hyperlink" Target="../&#3627;&#3609;&#3656;&#3623;&#3618;5/&#3627;&#3609;&#3656;&#3623;&#3618;&#3607;&#3637;&#3656;5_&#3585;&#3634;&#3619;&#3626;&#3619;&#3657;&#3634;&#3591;&#3648;&#3626;&#3619;&#3636;&#3617;&#3588;&#3623;&#3634;&#3617;&#3611;&#3621;&#3629;&#3604;&#3616;&#3633;&#3618;&#3651;&#3609;&#3594;&#3640;&#3617;&#3594;&#3609;.pptx" TargetMode="External"/><Relationship Id="rId14" Type="http://schemas.openxmlformats.org/officeDocument/2006/relationships/hyperlink" Target="../../3_PowerPoint_&#3611;&#3619;&#3632;&#3585;&#3629;&#3610;&#3585;&#3634;&#3619;&#3626;&#3629;&#3609;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24"/>
          <p:cNvSpPr txBox="1"/>
          <p:nvPr/>
        </p:nvSpPr>
        <p:spPr>
          <a:xfrm>
            <a:off x="2378388" y="6237312"/>
            <a:ext cx="44214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th-TH" sz="1200" dirty="0">
                <a:latin typeface="TH Sarabun New" pitchFamily="34" charset="-34"/>
                <a:cs typeface="TH Sarabun New" pitchFamily="34" charset="-34"/>
              </a:rPr>
              <a:t>บริษัท อักษรเจริญทัศน์ </a:t>
            </a:r>
            <a:r>
              <a:rPr lang="th-TH" sz="1200" dirty="0" err="1">
                <a:latin typeface="TH Sarabun New" pitchFamily="34" charset="-34"/>
                <a:cs typeface="TH Sarabun New" pitchFamily="34" charset="-34"/>
              </a:rPr>
              <a:t>อจท</a:t>
            </a:r>
            <a:r>
              <a:rPr lang="th-TH" sz="1200" dirty="0">
                <a:latin typeface="TH Sarabun New" pitchFamily="34" charset="-34"/>
                <a:cs typeface="TH Sarabun New" pitchFamily="34" charset="-34"/>
              </a:rPr>
              <a:t>. จำกัด : 142 ถนนตะนาว เขตพระนคร กรุงเทพฯ 10200</a:t>
            </a:r>
          </a:p>
          <a:p>
            <a:pPr lvl="0" algn="ctr"/>
            <a:r>
              <a:rPr lang="en-US" sz="1200" dirty="0" err="1">
                <a:latin typeface="TH Sarabun New" pitchFamily="34" charset="-34"/>
                <a:cs typeface="TH Sarabun New" pitchFamily="34" charset="-34"/>
              </a:rPr>
              <a:t>Aksorn</a:t>
            </a:r>
            <a:r>
              <a:rPr lang="en-US" sz="1200" dirty="0">
                <a:latin typeface="TH Sarabun New" pitchFamily="34" charset="-34"/>
                <a:cs typeface="TH Sarabun New" pitchFamily="34" charset="-34"/>
              </a:rPr>
              <a:t> </a:t>
            </a:r>
            <a:r>
              <a:rPr lang="en-US" sz="1200" dirty="0" err="1">
                <a:latin typeface="TH Sarabun New" pitchFamily="34" charset="-34"/>
                <a:cs typeface="TH Sarabun New" pitchFamily="34" charset="-34"/>
              </a:rPr>
              <a:t>CharoenTat</a:t>
            </a:r>
            <a:r>
              <a:rPr lang="en-US" sz="1200" dirty="0">
                <a:latin typeface="TH Sarabun New" pitchFamily="34" charset="-34"/>
                <a:cs typeface="TH Sarabun New" pitchFamily="34" charset="-34"/>
              </a:rPr>
              <a:t> </a:t>
            </a:r>
            <a:r>
              <a:rPr lang="en-US" sz="1200" dirty="0" err="1">
                <a:latin typeface="TH Sarabun New" pitchFamily="34" charset="-34"/>
                <a:cs typeface="TH Sarabun New" pitchFamily="34" charset="-34"/>
              </a:rPr>
              <a:t>ACT.Co.,Ltd</a:t>
            </a:r>
            <a:r>
              <a:rPr lang="en-US" sz="1200" dirty="0">
                <a:latin typeface="TH Sarabun New" pitchFamily="34" charset="-34"/>
                <a:cs typeface="TH Sarabun New" pitchFamily="34" charset="-34"/>
              </a:rPr>
              <a:t> : 142 </a:t>
            </a:r>
            <a:r>
              <a:rPr lang="en-US" sz="1200" dirty="0" err="1">
                <a:latin typeface="TH Sarabun New" pitchFamily="34" charset="-34"/>
                <a:cs typeface="TH Sarabun New" pitchFamily="34" charset="-34"/>
              </a:rPr>
              <a:t>Tanao</a:t>
            </a:r>
            <a:r>
              <a:rPr lang="en-US" sz="1200" dirty="0">
                <a:latin typeface="TH Sarabun New" pitchFamily="34" charset="-34"/>
                <a:cs typeface="TH Sarabun New" pitchFamily="34" charset="-34"/>
              </a:rPr>
              <a:t> Rd. </a:t>
            </a:r>
            <a:r>
              <a:rPr lang="en-US" sz="1200" dirty="0" err="1">
                <a:latin typeface="TH Sarabun New" pitchFamily="34" charset="-34"/>
                <a:cs typeface="TH Sarabun New" pitchFamily="34" charset="-34"/>
              </a:rPr>
              <a:t>Pranakorn</a:t>
            </a:r>
            <a:r>
              <a:rPr lang="en-US" sz="1200" dirty="0">
                <a:latin typeface="TH Sarabun New" pitchFamily="34" charset="-34"/>
                <a:cs typeface="TH Sarabun New" pitchFamily="34" charset="-34"/>
              </a:rPr>
              <a:t> Bangkok 10200 Thailand</a:t>
            </a:r>
          </a:p>
          <a:p>
            <a:pPr lvl="0" algn="ctr"/>
            <a:r>
              <a:rPr lang="th-TH" sz="1200" dirty="0">
                <a:latin typeface="TH Sarabun New" pitchFamily="34" charset="-34"/>
                <a:cs typeface="TH Sarabun New" pitchFamily="34" charset="-34"/>
              </a:rPr>
              <a:t>โทรศัพท์ : 02 622 2999  โทรสาร : 02 622 1311-8  </a:t>
            </a:r>
            <a:r>
              <a:rPr lang="en-US" sz="1200" dirty="0">
                <a:solidFill>
                  <a:srgbClr val="F7941D"/>
                </a:solidFill>
                <a:latin typeface="TH Sarabun New" pitchFamily="34" charset="-34"/>
                <a:cs typeface="TH Sarabun New" pitchFamily="34" charset="-34"/>
              </a:rPr>
              <a:t>webmaster@aksorn.com / </a:t>
            </a:r>
            <a:r>
              <a:rPr lang="en-US" sz="1200">
                <a:solidFill>
                  <a:srgbClr val="F7941D"/>
                </a:solidFill>
                <a:latin typeface="TH Sarabun New" pitchFamily="34" charset="-34"/>
                <a:cs typeface="TH Sarabun New" pitchFamily="34" charset="-34"/>
                <a:hlinkClick r:id="rId3"/>
              </a:rPr>
              <a:t>www.aksorn.com</a:t>
            </a:r>
            <a:endParaRPr lang="en-US" sz="1200" dirty="0">
              <a:solidFill>
                <a:srgbClr val="F7941D"/>
              </a:solidFill>
              <a:latin typeface="TH Sarabun New" pitchFamily="34" charset="-34"/>
              <a:cs typeface="TH Sarabun New" pitchFamily="34" charset="-34"/>
            </a:endParaRPr>
          </a:p>
          <a:p>
            <a:pPr lvl="0" algn="ctr"/>
            <a:r>
              <a:rPr lang="en-US" sz="1200" dirty="0">
                <a:solidFill>
                  <a:srgbClr val="F7941D"/>
                </a:solidFill>
                <a:latin typeface="TH Sarabun New" pitchFamily="34" charset="-34"/>
                <a:cs typeface="TH Sarabun New" pitchFamily="34" charset="-34"/>
              </a:rPr>
              <a:t> </a:t>
            </a:r>
          </a:p>
        </p:txBody>
      </p:sp>
      <p:grpSp>
        <p:nvGrpSpPr>
          <p:cNvPr id="35" name="กลุ่ม 13"/>
          <p:cNvGrpSpPr/>
          <p:nvPr/>
        </p:nvGrpSpPr>
        <p:grpSpPr>
          <a:xfrm>
            <a:off x="-252538" y="0"/>
            <a:ext cx="9396538" cy="1340768"/>
            <a:chOff x="-252538" y="0"/>
            <a:chExt cx="9396538" cy="1340768"/>
          </a:xfrm>
        </p:grpSpPr>
        <p:grpSp>
          <p:nvGrpSpPr>
            <p:cNvPr id="41" name="กลุ่ม 5"/>
            <p:cNvGrpSpPr/>
            <p:nvPr/>
          </p:nvGrpSpPr>
          <p:grpSpPr>
            <a:xfrm>
              <a:off x="0" y="0"/>
              <a:ext cx="9144000" cy="1340768"/>
              <a:chOff x="0" y="0"/>
              <a:chExt cx="9144000" cy="1340768"/>
            </a:xfrm>
          </p:grpSpPr>
          <p:sp>
            <p:nvSpPr>
              <p:cNvPr id="46" name="สี่เหลี่ยมผืนผ้า 17"/>
              <p:cNvSpPr/>
              <p:nvPr/>
            </p:nvSpPr>
            <p:spPr>
              <a:xfrm>
                <a:off x="0" y="0"/>
                <a:ext cx="9144000" cy="1231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  <a:prstDash val="solid"/>
              </a:ln>
              <a:effectLst>
                <a:outerShdw dir="16200000" algn="tl">
                  <a:srgbClr val="000000">
                    <a:alpha val="40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/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th-TH" sz="2800" b="0" i="0" u="none" strike="noStrike" kern="1200" cap="none" spc="0" baseline="0">
                  <a:solidFill>
                    <a:srgbClr val="FFFFFF"/>
                  </a:solidFill>
                  <a:uFillTx/>
                  <a:latin typeface="TH Sarabun New" pitchFamily="34" charset="-34"/>
                  <a:cs typeface="TH Sarabun New" pitchFamily="34" charset="-34"/>
                </a:endParaRPr>
              </a:p>
            </p:txBody>
          </p:sp>
          <p:sp>
            <p:nvSpPr>
              <p:cNvPr id="50" name="สี่เหลี่ยมผืนผ้า 18"/>
              <p:cNvSpPr/>
              <p:nvPr/>
            </p:nvSpPr>
            <p:spPr>
              <a:xfrm>
                <a:off x="0" y="134755"/>
                <a:ext cx="9144000" cy="82672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/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th-TH" sz="2800" b="0" i="0" u="none" strike="noStrike" kern="1200" cap="none" spc="0" baseline="0">
                  <a:solidFill>
                    <a:srgbClr val="FFFFFF"/>
                  </a:solidFill>
                  <a:uFillTx/>
                  <a:latin typeface="TH Sarabun New" pitchFamily="34" charset="-34"/>
                  <a:cs typeface="TH Sarabun New" pitchFamily="34" charset="-34"/>
                </a:endParaRPr>
              </a:p>
            </p:txBody>
          </p:sp>
          <p:sp>
            <p:nvSpPr>
              <p:cNvPr id="51" name="Rectangle 10"/>
              <p:cNvSpPr/>
              <p:nvPr/>
            </p:nvSpPr>
            <p:spPr>
              <a:xfrm>
                <a:off x="5929322" y="571480"/>
                <a:ext cx="3035166" cy="225484"/>
              </a:xfrm>
              <a:prstGeom prst="rect">
                <a:avLst/>
              </a:prstGeom>
              <a:noFill/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lvl="0" indent="457200" algn="r" hangingPunct="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th-TH" sz="3000" b="1" dirty="0">
                    <a:solidFill>
                      <a:srgbClr val="FFFFFF"/>
                    </a:solidFill>
                    <a:latin typeface="TH Sarabun New" pitchFamily="34" charset="-34"/>
                    <a:cs typeface="TH Sarabun New" pitchFamily="34" charset="-34"/>
                  </a:rPr>
                  <a:t>ชั้นมัธยมศึกษาปีที่ ๖</a:t>
                </a:r>
                <a:endParaRPr lang="en-US" sz="3000" b="1" dirty="0">
                  <a:solidFill>
                    <a:srgbClr val="FFFFFF"/>
                  </a:solidFill>
                  <a:latin typeface="TH Sarabun New" pitchFamily="34" charset="-34"/>
                  <a:cs typeface="TH Sarabun New" pitchFamily="34" charset="-34"/>
                </a:endParaRPr>
              </a:p>
            </p:txBody>
          </p:sp>
          <p:sp>
            <p:nvSpPr>
              <p:cNvPr id="52" name="Rectangle 5"/>
              <p:cNvSpPr/>
              <p:nvPr/>
            </p:nvSpPr>
            <p:spPr>
              <a:xfrm>
                <a:off x="3424791" y="135889"/>
                <a:ext cx="5539698" cy="714384"/>
              </a:xfrm>
              <a:prstGeom prst="rect">
                <a:avLst/>
              </a:prstGeom>
              <a:noFill/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indent="457200" algn="r" eaLnBrk="0" hangingPunct="0"/>
                <a:r>
                  <a:rPr lang="th-TH" sz="3600" b="1" dirty="0">
                    <a:solidFill>
                      <a:schemeClr val="bg1"/>
                    </a:solidFill>
                    <a:latin typeface="TH Sarabun New" pitchFamily="34" charset="-34"/>
                    <a:cs typeface="TH Sarabun New" pitchFamily="34" charset="-34"/>
                    <a:sym typeface="TH Sarabun New Bold"/>
                  </a:rPr>
                  <a:t>สุขศึกษา</a:t>
                </a:r>
                <a:endParaRPr lang="en-US" sz="4400" b="1" dirty="0">
                  <a:solidFill>
                    <a:schemeClr val="bg1"/>
                  </a:solidFill>
                  <a:latin typeface="TH Sarabun New" pitchFamily="34" charset="-34"/>
                  <a:cs typeface="TH Sarabun New" pitchFamily="34" charset="-34"/>
                  <a:sym typeface="TH Sarabun New Bold"/>
                </a:endParaRPr>
              </a:p>
            </p:txBody>
          </p:sp>
          <p:sp>
            <p:nvSpPr>
              <p:cNvPr id="53" name="Rectangle 19"/>
              <p:cNvSpPr/>
              <p:nvPr/>
            </p:nvSpPr>
            <p:spPr>
              <a:xfrm>
                <a:off x="4534969" y="1070856"/>
                <a:ext cx="4388827" cy="269912"/>
              </a:xfrm>
              <a:prstGeom prst="rect">
                <a:avLst/>
              </a:prstGeom>
              <a:noFill/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1"/>
              <a:lstStyle/>
              <a:p>
                <a:pPr indent="457200" algn="r" eaLnBrk="0" hangingPunct="0"/>
                <a:r>
                  <a:rPr lang="th-TH" sz="1600" b="1" dirty="0">
                    <a:solidFill>
                      <a:srgbClr val="7030A0"/>
                    </a:solidFill>
                    <a:latin typeface="TH Sarabun New" pitchFamily="34" charset="-34"/>
                    <a:cs typeface="TH Sarabun New" pitchFamily="34" charset="-34"/>
                    <a:sym typeface="TH Sarabun New Bold"/>
                  </a:rPr>
                  <a:t>กลุ่มสาระการเรียนรู้</a:t>
                </a:r>
                <a:r>
                  <a:rPr lang="th-TH" sz="1600" b="1" dirty="0">
                    <a:solidFill>
                      <a:srgbClr val="7030A0"/>
                    </a:solidFill>
                    <a:latin typeface="TH Sarabun New" pitchFamily="34" charset="-34"/>
                    <a:cs typeface="TH Sarabun New" pitchFamily="34" charset="-34"/>
                  </a:rPr>
                  <a:t>สุขศึกษาและพลศึกษา</a:t>
                </a:r>
                <a:endParaRPr lang="en-US" sz="1600" b="1" dirty="0">
                  <a:solidFill>
                    <a:srgbClr val="7030A0"/>
                  </a:solidFill>
                  <a:latin typeface="TH Sarabun New" pitchFamily="34" charset="-34"/>
                  <a:cs typeface="TH Sarabun New" pitchFamily="34" charset="-34"/>
                  <a:sym typeface="TH Sarabun New Bold"/>
                </a:endParaRPr>
              </a:p>
            </p:txBody>
          </p:sp>
        </p:grpSp>
        <p:sp>
          <p:nvSpPr>
            <p:cNvPr id="42" name="มนมุมสี่เหลี่ยมผืนผ้าด้านทแยงมุม 14"/>
            <p:cNvSpPr/>
            <p:nvPr/>
          </p:nvSpPr>
          <p:spPr>
            <a:xfrm>
              <a:off x="-252538" y="0"/>
              <a:ext cx="2304260" cy="638808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val 39573"/>
                <a:gd name="f8" fmla="abs f3"/>
                <a:gd name="f9" fmla="abs f4"/>
                <a:gd name="f10" fmla="abs f5"/>
                <a:gd name="f11" fmla="?: f8 f3 1"/>
                <a:gd name="f12" fmla="?: f9 f4 1"/>
                <a:gd name="f13" fmla="?: f10 f5 1"/>
                <a:gd name="f14" fmla="*/ f11 1 21600"/>
                <a:gd name="f15" fmla="*/ f12 1 21600"/>
                <a:gd name="f16" fmla="*/ 21600 f11 1"/>
                <a:gd name="f17" fmla="*/ 21600 f12 1"/>
                <a:gd name="f18" fmla="min f15 f14"/>
                <a:gd name="f19" fmla="*/ f16 1 f13"/>
                <a:gd name="f20" fmla="*/ f17 1 f13"/>
                <a:gd name="f21" fmla="val f19"/>
                <a:gd name="f22" fmla="val f20"/>
                <a:gd name="f23" fmla="*/ f6 f18 1"/>
                <a:gd name="f24" fmla="+- f22 0 f6"/>
                <a:gd name="f25" fmla="+- f21 0 f6"/>
                <a:gd name="f26" fmla="*/ f21 f18 1"/>
                <a:gd name="f27" fmla="*/ f22 f18 1"/>
                <a:gd name="f28" fmla="min f25 f24"/>
                <a:gd name="f29" fmla="*/ f28 f7 1"/>
                <a:gd name="f30" fmla="*/ f28 f6 1"/>
                <a:gd name="f31" fmla="*/ f29 1 100000"/>
                <a:gd name="f32" fmla="*/ f30 1 100000"/>
                <a:gd name="f33" fmla="+- f22 0 f31"/>
                <a:gd name="f34" fmla="+- f21 0 f32"/>
                <a:gd name="f35" fmla="*/ f31 29289 1"/>
                <a:gd name="f36" fmla="*/ f32 29289 1"/>
                <a:gd name="f37" fmla="*/ f31 f18 1"/>
                <a:gd name="f38" fmla="*/ f32 f18 1"/>
                <a:gd name="f39" fmla="*/ f35 1 100000"/>
                <a:gd name="f40" fmla="*/ f36 1 100000"/>
                <a:gd name="f41" fmla="*/ f34 f18 1"/>
                <a:gd name="f42" fmla="*/ f33 f18 1"/>
                <a:gd name="f43" fmla="+- f39 0 f40"/>
                <a:gd name="f44" fmla="?: f43 f39 f40"/>
                <a:gd name="f45" fmla="+- f21 0 f44"/>
                <a:gd name="f46" fmla="+- f22 0 f44"/>
                <a:gd name="f47" fmla="*/ f44 f18 1"/>
                <a:gd name="f48" fmla="*/ f45 f18 1"/>
                <a:gd name="f49" fmla="*/ f46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7" t="f47" r="f48" b="f49"/>
              <a:pathLst>
                <a:path>
                  <a:moveTo>
                    <a:pt x="f37" y="f23"/>
                  </a:moveTo>
                  <a:lnTo>
                    <a:pt x="f41" y="f23"/>
                  </a:lnTo>
                  <a:arcTo wR="f38" hR="f38" stAng="f2" swAng="f1"/>
                  <a:lnTo>
                    <a:pt x="f26" y="f42"/>
                  </a:lnTo>
                  <a:arcTo wR="f37" hR="f37" stAng="f6" swAng="f1"/>
                  <a:lnTo>
                    <a:pt x="f38" y="f27"/>
                  </a:lnTo>
                  <a:arcTo wR="f38" hR="f38" stAng="f1" swAng="f1"/>
                  <a:lnTo>
                    <a:pt x="f23" y="f37"/>
                  </a:lnTo>
                  <a:arcTo wR="f37" hR="f37" stAng="f0" swAng="f1"/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  <a:effectLst/>
          </p:spPr>
          <p:txBody>
            <a:bodyPr vert="horz" wrap="square" lIns="91440" tIns="45720" rIns="91440" bIns="45720" anchor="ctr" anchorCtr="0" compatLnSpc="1"/>
            <a:lstStyle/>
            <a:p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th-TH" sz="2400" b="1" i="0" u="none" strike="noStrike" kern="1200" cap="none" spc="0" baseline="0">
                <a:solidFill>
                  <a:srgbClr val="FFFFFF"/>
                </a:solidFill>
                <a:uFillTx/>
                <a:latin typeface="TH Sarabun New" pitchFamily="34" charset="-34"/>
                <a:cs typeface="TH Sarabun New" pitchFamily="34" charset="-34"/>
              </a:endParaRPr>
            </a:p>
          </p:txBody>
        </p:sp>
        <p:pic>
          <p:nvPicPr>
            <p:cNvPr id="43" name="Picture 2" descr="K:\TSM 3-A\Logo Aksorn\Aksorn Charoen Tat_2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294052" y="159160"/>
              <a:ext cx="1311414" cy="3826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4" name="สี่เหลี่ยมผืนผ้า 28"/>
          <p:cNvSpPr/>
          <p:nvPr/>
        </p:nvSpPr>
        <p:spPr>
          <a:xfrm>
            <a:off x="0" y="1335490"/>
            <a:ext cx="2274995" cy="298588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300" dirty="0">
              <a:solidFill>
                <a:schemeClr val="tx1">
                  <a:lumMod val="75000"/>
                  <a:lumOff val="25000"/>
                </a:schemeClr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55" name="สี่เหลี่ยมผืนผ้า 29">
            <a:hlinkClick r:id="rId5" action="ppaction://hlinkpres?slideindex=1&amp;slidetitle="/>
            <a:hlinkHover r:id="" action="ppaction://noaction" highlightClick="1"/>
          </p:cNvPr>
          <p:cNvSpPr/>
          <p:nvPr/>
        </p:nvSpPr>
        <p:spPr>
          <a:xfrm>
            <a:off x="1510664" y="1335490"/>
            <a:ext cx="1143000" cy="29331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หน่วยการเรียนรู้ที่ </a:t>
            </a:r>
            <a:r>
              <a:rPr lang="th-TH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๑</a:t>
            </a:r>
          </a:p>
        </p:txBody>
      </p:sp>
      <p:sp>
        <p:nvSpPr>
          <p:cNvPr id="56" name="สี่เหลี่ยมผืนผ้า 30">
            <a:hlinkClick r:id="rId6" action="ppaction://hlinkpres?slideindex=1&amp;slidetitle="/>
            <a:hlinkHover r:id="" action="ppaction://noaction" highlightClick="1"/>
          </p:cNvPr>
          <p:cNvSpPr/>
          <p:nvPr/>
        </p:nvSpPr>
        <p:spPr>
          <a:xfrm>
            <a:off x="2653664" y="1335490"/>
            <a:ext cx="1143000" cy="29331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หน่วยการเรียนรู้ที่ </a:t>
            </a:r>
            <a:r>
              <a:rPr lang="th-TH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๒</a:t>
            </a:r>
          </a:p>
        </p:txBody>
      </p:sp>
      <p:sp>
        <p:nvSpPr>
          <p:cNvPr id="57" name="สี่เหลี่ยมผืนผ้า 31">
            <a:hlinkClick r:id="rId7" action="ppaction://hlinkpres?slideindex=1&amp;slidetitle="/>
            <a:hlinkHover r:id="" action="ppaction://noaction" highlightClick="1"/>
          </p:cNvPr>
          <p:cNvSpPr/>
          <p:nvPr/>
        </p:nvSpPr>
        <p:spPr>
          <a:xfrm>
            <a:off x="3796664" y="1335490"/>
            <a:ext cx="1143000" cy="293310"/>
          </a:xfrm>
          <a:prstGeom prst="rect">
            <a:avLst/>
          </a:prstGeom>
          <a:solidFill>
            <a:schemeClr val="accent3"/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หน่วยการเรียนรู้ที่ </a:t>
            </a:r>
            <a:r>
              <a:rPr lang="th-TH" sz="1300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๓</a:t>
            </a:r>
          </a:p>
        </p:txBody>
      </p:sp>
      <p:sp>
        <p:nvSpPr>
          <p:cNvPr id="58" name="สี่เหลี่ยมผืนผ้า 32">
            <a:hlinkClick r:id="rId8" action="ppaction://hlinkpres?slideindex=1&amp;slidetitle="/>
            <a:hlinkHover r:id="" action="ppaction://noaction" highlightClick="1"/>
          </p:cNvPr>
          <p:cNvSpPr/>
          <p:nvPr/>
        </p:nvSpPr>
        <p:spPr>
          <a:xfrm>
            <a:off x="4939664" y="1335490"/>
            <a:ext cx="1148316" cy="29331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หน่วยการเรียนรู้ที่ </a:t>
            </a:r>
            <a:r>
              <a:rPr lang="th-TH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๔</a:t>
            </a:r>
          </a:p>
        </p:txBody>
      </p:sp>
      <p:sp>
        <p:nvSpPr>
          <p:cNvPr id="59" name="สี่เหลี่ยมผืนผ้า 33"/>
          <p:cNvSpPr/>
          <p:nvPr/>
        </p:nvSpPr>
        <p:spPr>
          <a:xfrm>
            <a:off x="6859107" y="1335490"/>
            <a:ext cx="2284892" cy="29331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300" dirty="0">
              <a:solidFill>
                <a:schemeClr val="tx1">
                  <a:lumMod val="75000"/>
                  <a:lumOff val="25000"/>
                </a:schemeClr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0" y="6165304"/>
            <a:ext cx="9144000" cy="71367"/>
            <a:chOff x="0" y="6165304"/>
            <a:chExt cx="9144000" cy="7136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0" y="6165304"/>
              <a:ext cx="9143999" cy="0"/>
            </a:xfrm>
            <a:prstGeom prst="line">
              <a:avLst/>
            </a:prstGeom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6213478"/>
              <a:ext cx="9144000" cy="23193"/>
            </a:xfrm>
            <a:prstGeom prst="line">
              <a:avLst/>
            </a:prstGeom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สี่เหลี่ยมผืนผ้า 32">
            <a:hlinkClick r:id="rId9" action="ppaction://hlinkpres?slideindex=1&amp;slidetitle="/>
            <a:hlinkHover r:id="" action="ppaction://noaction" highlightClick="1"/>
          </p:cNvPr>
          <p:cNvSpPr/>
          <p:nvPr/>
        </p:nvSpPr>
        <p:spPr>
          <a:xfrm>
            <a:off x="6087980" y="1335490"/>
            <a:ext cx="1148316" cy="29331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หน่วยการเรียนรู้ที่ </a:t>
            </a:r>
            <a:r>
              <a:rPr lang="th-TH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๕</a:t>
            </a:r>
          </a:p>
        </p:txBody>
      </p:sp>
      <p:pic>
        <p:nvPicPr>
          <p:cNvPr id="1026" name="Picture 2" descr="C:\Users\tongchai.cha\Desktop\Icon\D16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392" y="1785732"/>
            <a:ext cx="6492875" cy="4163548"/>
          </a:xfrm>
          <a:prstGeom prst="roundRect">
            <a:avLst>
              <a:gd name="adj" fmla="val 895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C:\Users\FL4_Sirirat-Lon\Desktop\TOM\img\Picture4.png">
            <a:extLst>
              <a:ext uri="{FF2B5EF4-FFF2-40B4-BE49-F238E27FC236}">
                <a16:creationId xmlns:a16="http://schemas.microsoft.com/office/drawing/2014/main" id="{F9E163A2-0CF4-4CA7-8678-3967E88B2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73266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24">
            <a:hlinkClick r:id="rId12" action="ppaction://hlinkfile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C51C62E2-DB69-44E8-9ABE-97B6001BA832}"/>
              </a:ext>
            </a:extLst>
          </p:cNvPr>
          <p:cNvSpPr txBox="1"/>
          <p:nvPr/>
        </p:nvSpPr>
        <p:spPr>
          <a:xfrm>
            <a:off x="42990" y="1804327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>
              <a:defRPr/>
            </a:pP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๑</a:t>
            </a:r>
            <a:r>
              <a:rPr lang="en-US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_</a:t>
            </a: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หลักสูตรวิชาสุขศึกษา</a:t>
            </a:r>
          </a:p>
        </p:txBody>
      </p:sp>
      <p:pic>
        <p:nvPicPr>
          <p:cNvPr id="62" name="Picture 2" descr="C:\Users\FL4_Sirirat-Lon\Desktop\TOM\img\Picture4.png">
            <a:extLst>
              <a:ext uri="{FF2B5EF4-FFF2-40B4-BE49-F238E27FC236}">
                <a16:creationId xmlns:a16="http://schemas.microsoft.com/office/drawing/2014/main" id="{93B94D86-0862-4FB4-9174-264F067D3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09270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24">
            <a:hlinkClick r:id="rId13" action="ppaction://hlinkfile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FFFAB3BC-F95E-4BF8-9659-07FCBDBD4D8A}"/>
              </a:ext>
            </a:extLst>
          </p:cNvPr>
          <p:cNvSpPr txBox="1"/>
          <p:nvPr/>
        </p:nvSpPr>
        <p:spPr>
          <a:xfrm>
            <a:off x="42990" y="2142884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๒_แผนการจัดการเรียนรู้</a:t>
            </a:r>
          </a:p>
        </p:txBody>
      </p:sp>
      <p:pic>
        <p:nvPicPr>
          <p:cNvPr id="64" name="Picture 2" descr="C:\Users\FL4_Sirirat-Lon\Desktop\TOM\img\Picture4.png">
            <a:extLst>
              <a:ext uri="{FF2B5EF4-FFF2-40B4-BE49-F238E27FC236}">
                <a16:creationId xmlns:a16="http://schemas.microsoft.com/office/drawing/2014/main" id="{B701EEAF-F6B7-45FF-850C-CBEC2693E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45274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24">
            <a:hlinkClick r:id="rId14" action="ppaction://hlinkfile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73631D76-E4B1-4EED-9D73-0CF14275C4EA}"/>
              </a:ext>
            </a:extLst>
          </p:cNvPr>
          <p:cNvSpPr txBox="1"/>
          <p:nvPr/>
        </p:nvSpPr>
        <p:spPr>
          <a:xfrm>
            <a:off x="42990" y="2514382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๓_</a:t>
            </a:r>
            <a:r>
              <a:rPr lang="en-US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PowerPoint_</a:t>
            </a: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ประกอบการสอน</a:t>
            </a:r>
          </a:p>
        </p:txBody>
      </p:sp>
      <p:pic>
        <p:nvPicPr>
          <p:cNvPr id="66" name="Picture 2" descr="C:\Users\FL4_Sirirat-Lon\Desktop\TOM\img\Picture4.png">
            <a:extLst>
              <a:ext uri="{FF2B5EF4-FFF2-40B4-BE49-F238E27FC236}">
                <a16:creationId xmlns:a16="http://schemas.microsoft.com/office/drawing/2014/main" id="{CBCD5B42-069F-47C4-9B68-325488648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281278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24">
            <a:hlinkClick r:id="rId15" action="ppaction://hlinkfile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9FCF9E24-B0D8-45E0-A9B5-2601DBA722A0}"/>
              </a:ext>
            </a:extLst>
          </p:cNvPr>
          <p:cNvSpPr txBox="1"/>
          <p:nvPr/>
        </p:nvSpPr>
        <p:spPr>
          <a:xfrm>
            <a:off x="42990" y="2868864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๔_ใบงาน_เฉลย</a:t>
            </a:r>
          </a:p>
        </p:txBody>
      </p:sp>
      <p:pic>
        <p:nvPicPr>
          <p:cNvPr id="69" name="Picture 2" descr="C:\Users\FL4_Sirirat-Lon\Desktop\TOM\img\Picture4.png">
            <a:extLst>
              <a:ext uri="{FF2B5EF4-FFF2-40B4-BE49-F238E27FC236}">
                <a16:creationId xmlns:a16="http://schemas.microsoft.com/office/drawing/2014/main" id="{E13792DF-AC1E-4454-B73D-EC1240878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17282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Box 24">
            <a:hlinkClick r:id="rId16" action="ppaction://hlinkfile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63351768-A239-42B4-A20D-F8FFB6BC8F52}"/>
              </a:ext>
            </a:extLst>
          </p:cNvPr>
          <p:cNvSpPr txBox="1"/>
          <p:nvPr/>
        </p:nvSpPr>
        <p:spPr>
          <a:xfrm>
            <a:off x="35496" y="3214899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๕_ข้อสอบประจำหน่วย_เฉลย</a:t>
            </a:r>
          </a:p>
        </p:txBody>
      </p:sp>
      <p:pic>
        <p:nvPicPr>
          <p:cNvPr id="82" name="Picture 2" descr="C:\Users\FL4_Sirirat-Lon\Desktop\TOM\img\Picture4.png">
            <a:extLst>
              <a:ext uri="{FF2B5EF4-FFF2-40B4-BE49-F238E27FC236}">
                <a16:creationId xmlns:a16="http://schemas.microsoft.com/office/drawing/2014/main" id="{CDA9E1CA-C838-44B3-BF6B-82676EA3D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51876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24">
            <a:hlinkClick r:id="rId17" action="ppaction://hlinkfile" highlightClick="1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3BD52156-10E2-4D58-9F4D-5EDD4887BD81}"/>
              </a:ext>
            </a:extLst>
          </p:cNvPr>
          <p:cNvSpPr txBox="1"/>
          <p:nvPr/>
        </p:nvSpPr>
        <p:spPr>
          <a:xfrm>
            <a:off x="35496" y="3596330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๖</a:t>
            </a:r>
            <a:r>
              <a:rPr lang="en-US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_</a:t>
            </a: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การวัดและประเมินผล</a:t>
            </a:r>
          </a:p>
        </p:txBody>
      </p:sp>
      <p:pic>
        <p:nvPicPr>
          <p:cNvPr id="84" name="Picture 2" descr="C:\Users\FL4_Sirirat-Lon\Desktop\TOM\img\Picture4.png">
            <a:extLst>
              <a:ext uri="{FF2B5EF4-FFF2-40B4-BE49-F238E27FC236}">
                <a16:creationId xmlns:a16="http://schemas.microsoft.com/office/drawing/2014/main" id="{35726522-E14E-4221-843C-E77CB5D7A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878804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TextBox 24">
            <a:hlinkClick r:id="rId18" action="ppaction://hlinkfile" highlightClick="1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2D1DE115-3E3D-4DC6-90CB-453C77611572}"/>
              </a:ext>
            </a:extLst>
          </p:cNvPr>
          <p:cNvSpPr txBox="1"/>
          <p:nvPr/>
        </p:nvSpPr>
        <p:spPr>
          <a:xfrm>
            <a:off x="35496" y="3956370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๗</a:t>
            </a:r>
            <a:r>
              <a:rPr lang="en-US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_</a:t>
            </a: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เสริมสาระ</a:t>
            </a:r>
          </a:p>
        </p:txBody>
      </p:sp>
      <p:pic>
        <p:nvPicPr>
          <p:cNvPr id="86" name="Picture 2" descr="C:\Users\FL4_Sirirat-Lon\Desktop\TOM\img\Picture4.png">
            <a:extLst>
              <a:ext uri="{FF2B5EF4-FFF2-40B4-BE49-F238E27FC236}">
                <a16:creationId xmlns:a16="http://schemas.microsoft.com/office/drawing/2014/main" id="{73648311-8E20-41BA-8C86-E63145A31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222916"/>
            <a:ext cx="2352655" cy="416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" name="TextBox 24">
            <a:hlinkClick r:id="rId19" action="ppaction://hlinkfile" highlightClick="1"/>
            <a:hlinkHover r:id="" action="ppaction://noaction" highlightClick="1"/>
            <a:extLst>
              <a:ext uri="{FF2B5EF4-FFF2-40B4-BE49-F238E27FC236}">
                <a16:creationId xmlns:a16="http://schemas.microsoft.com/office/drawing/2014/main" id="{9CAF1CFE-57AD-4AF9-AE24-6951B70330B4}"/>
              </a:ext>
            </a:extLst>
          </p:cNvPr>
          <p:cNvSpPr txBox="1"/>
          <p:nvPr/>
        </p:nvSpPr>
        <p:spPr>
          <a:xfrm>
            <a:off x="35496" y="4300482"/>
            <a:ext cx="216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๘</a:t>
            </a:r>
            <a:r>
              <a:rPr lang="en-US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_</a:t>
            </a:r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cs typeface="TH Sarabun New" pitchFamily="34" charset="-34"/>
              </a:rPr>
              <a:t>สื่อเสริมการเรียนรู้</a:t>
            </a:r>
          </a:p>
        </p:txBody>
      </p:sp>
    </p:spTree>
    <p:extLst>
      <p:ext uri="{BB962C8B-B14F-4D97-AF65-F5344CB8AC3E}">
        <p14:creationId xmlns:p14="http://schemas.microsoft.com/office/powerpoint/2010/main" val="364263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ผืนผ้า 14"/>
          <p:cNvSpPr/>
          <p:nvPr/>
        </p:nvSpPr>
        <p:spPr>
          <a:xfrm flipV="1">
            <a:off x="6660232" y="2052666"/>
            <a:ext cx="2483768" cy="457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0" name="กลุ่ม 19"/>
          <p:cNvGrpSpPr/>
          <p:nvPr/>
        </p:nvGrpSpPr>
        <p:grpSpPr>
          <a:xfrm>
            <a:off x="6660232" y="820940"/>
            <a:ext cx="2483768" cy="648072"/>
            <a:chOff x="6660232" y="172868"/>
            <a:chExt cx="2483768" cy="648072"/>
          </a:xfrm>
        </p:grpSpPr>
        <p:grpSp>
          <p:nvGrpSpPr>
            <p:cNvPr id="21" name="กลุ่ม 20"/>
            <p:cNvGrpSpPr/>
            <p:nvPr/>
          </p:nvGrpSpPr>
          <p:grpSpPr>
            <a:xfrm>
              <a:off x="6660232" y="260648"/>
              <a:ext cx="2111148" cy="533673"/>
              <a:chOff x="6660232" y="188640"/>
              <a:chExt cx="2111148" cy="533673"/>
            </a:xfrm>
          </p:grpSpPr>
          <p:sp>
            <p:nvSpPr>
              <p:cNvPr id="25" name="มนมุมสี่เหลี่ยมผืนผ้าด้านทแยงมุม 24"/>
              <p:cNvSpPr/>
              <p:nvPr/>
            </p:nvSpPr>
            <p:spPr>
              <a:xfrm>
                <a:off x="6663498" y="188640"/>
                <a:ext cx="2107882" cy="504056"/>
              </a:xfrm>
              <a:prstGeom prst="round2DiagRect">
                <a:avLst>
                  <a:gd name="adj1" fmla="val 48791"/>
                  <a:gd name="adj2" fmla="val 0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660232" y="260648"/>
                <a:ext cx="19957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h-TH" sz="2400" b="1" dirty="0">
                    <a:solidFill>
                      <a:schemeClr val="bg1"/>
                    </a:solidFill>
                    <a:latin typeface="TH Sarabun New" pitchFamily="34" charset="-34"/>
                    <a:cs typeface="TH Sarabun New" pitchFamily="34" charset="-34"/>
                  </a:rPr>
                  <a:t>หน่วยการเรียนรู้ที่ </a:t>
                </a:r>
                <a:endParaRPr lang="en-US" sz="2400" b="1" dirty="0">
                  <a:solidFill>
                    <a:schemeClr val="bg1"/>
                  </a:solidFill>
                  <a:latin typeface="TH Sarabun New" pitchFamily="34" charset="-34"/>
                  <a:cs typeface="TH Sarabun New" pitchFamily="34" charset="-34"/>
                </a:endParaRPr>
              </a:p>
            </p:txBody>
          </p:sp>
        </p:grpSp>
        <p:sp>
          <p:nvSpPr>
            <p:cNvPr id="22" name="สี่เหลี่ยมผืนผ้า 21"/>
            <p:cNvSpPr/>
            <p:nvPr/>
          </p:nvSpPr>
          <p:spPr>
            <a:xfrm flipV="1">
              <a:off x="8832240" y="260644"/>
              <a:ext cx="311760" cy="50405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3" name="วงรี 22"/>
            <p:cNvSpPr/>
            <p:nvPr/>
          </p:nvSpPr>
          <p:spPr>
            <a:xfrm>
              <a:off x="8316416" y="172868"/>
              <a:ext cx="648072" cy="648072"/>
            </a:xfrm>
            <a:prstGeom prst="ellipse">
              <a:avLst/>
            </a:prstGeom>
            <a:solidFill>
              <a:srgbClr val="3C2D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4800" b="1" dirty="0">
                  <a:latin typeface="TH Sarabun New" pitchFamily="34" charset="-34"/>
                  <a:cs typeface="TH Sarabun New" pitchFamily="34" charset="-34"/>
                </a:rPr>
                <a:t>๓</a:t>
              </a:r>
              <a:endParaRPr lang="th-TH" b="1" dirty="0">
                <a:latin typeface="TH Sarabun New" pitchFamily="34" charset="-34"/>
                <a:cs typeface="TH Sarabun New" pitchFamily="34" charset="-34"/>
              </a:endParaRPr>
            </a:p>
          </p:txBody>
        </p:sp>
      </p:grpSp>
      <p:pic>
        <p:nvPicPr>
          <p:cNvPr id="36" name="รูปภาพ 11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6553059"/>
            <a:ext cx="299025" cy="27846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grpSp>
        <p:nvGrpSpPr>
          <p:cNvPr id="4" name="Group 3"/>
          <p:cNvGrpSpPr/>
          <p:nvPr/>
        </p:nvGrpSpPr>
        <p:grpSpPr>
          <a:xfrm>
            <a:off x="73600" y="6651201"/>
            <a:ext cx="8582340" cy="166404"/>
            <a:chOff x="73600" y="6651201"/>
            <a:chExt cx="8582340" cy="166404"/>
          </a:xfrm>
        </p:grpSpPr>
        <p:sp>
          <p:nvSpPr>
            <p:cNvPr id="34" name="สี่เหลี่ยมผืนผ้า 39"/>
            <p:cNvSpPr/>
            <p:nvPr/>
          </p:nvSpPr>
          <p:spPr>
            <a:xfrm>
              <a:off x="787017" y="6771886"/>
              <a:ext cx="7868923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th-TH" sz="2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ordia New"/>
              </a:endParaRPr>
            </a:p>
          </p:txBody>
        </p:sp>
        <p:pic>
          <p:nvPicPr>
            <p:cNvPr id="37" name="Picture 2" descr="K:\TSM 3-A\Logo Aksorn\Aksorn Charoen Tat_2.pn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73600" y="6651201"/>
              <a:ext cx="580764" cy="162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6634995" y="1435423"/>
            <a:ext cx="21854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400" b="1" dirty="0">
                <a:solidFill>
                  <a:schemeClr val="accent4">
                    <a:lumMod val="75000"/>
                  </a:schemeClr>
                </a:solidFill>
                <a:latin typeface="TH Sarabun New" pitchFamily="34" charset="-34"/>
                <a:cs typeface="TH Sarabun New" pitchFamily="34" charset="-34"/>
              </a:rPr>
              <a:t>สารเสพติด</a:t>
            </a:r>
            <a:endParaRPr lang="th-TH" sz="4400" dirty="0">
              <a:solidFill>
                <a:schemeClr val="accent4">
                  <a:lumMod val="75000"/>
                </a:schemeClr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18" name="สี่เหลี่ยมผืนผ้ามุมมน 12"/>
          <p:cNvSpPr/>
          <p:nvPr/>
        </p:nvSpPr>
        <p:spPr>
          <a:xfrm>
            <a:off x="251520" y="5140068"/>
            <a:ext cx="8697946" cy="1223117"/>
          </a:xfrm>
          <a:prstGeom prst="roundRect">
            <a:avLst>
              <a:gd name="adj" fmla="val 1043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th-TH"/>
            </a:defPPr>
            <a:lvl1pPr marL="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/>
          </a:p>
        </p:txBody>
      </p:sp>
      <p:sp>
        <p:nvSpPr>
          <p:cNvPr id="19" name="สี่เหลี่ยมผืนผ้า 13"/>
          <p:cNvSpPr/>
          <p:nvPr/>
        </p:nvSpPr>
        <p:spPr>
          <a:xfrm>
            <a:off x="0" y="5260056"/>
            <a:ext cx="914400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th-TH"/>
            </a:defPPr>
            <a:lvl1pPr marL="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h-TH"/>
          </a:p>
        </p:txBody>
      </p:sp>
      <p:sp>
        <p:nvSpPr>
          <p:cNvPr id="24" name="TextBox 2"/>
          <p:cNvSpPr txBox="1"/>
          <p:nvPr/>
        </p:nvSpPr>
        <p:spPr>
          <a:xfrm>
            <a:off x="601680" y="5298156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th-TH"/>
            </a:defPPr>
            <a:lvl1pPr marL="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1600" b="1" dirty="0">
                <a:solidFill>
                  <a:schemeClr val="bg1"/>
                </a:solidFill>
                <a:latin typeface="TH Sarabun New" pitchFamily="34" charset="-34"/>
                <a:ea typeface="AngsanaUPC" charset="0"/>
                <a:cs typeface="TH Sarabun New" pitchFamily="34" charset="-34"/>
              </a:rPr>
              <a:t>จุดประสงค์การเรียนรู้</a:t>
            </a:r>
          </a:p>
        </p:txBody>
      </p:sp>
      <p:sp>
        <p:nvSpPr>
          <p:cNvPr id="6" name="Rectangle 5"/>
          <p:cNvSpPr/>
          <p:nvPr/>
        </p:nvSpPr>
        <p:spPr>
          <a:xfrm>
            <a:off x="654364" y="5682734"/>
            <a:ext cx="82381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h-TH" sz="1600" dirty="0"/>
              <a:t>วิเคราะห์ผลกระทบที่เกิดจากการครอบครอง การใช้ และการจำหน่ายสารเสพติด</a:t>
            </a:r>
            <a:r>
              <a:rPr lang="th-TH" sz="1600" dirty="0">
                <a:latin typeface="TH Sarabun New" pitchFamily="34" charset="-34"/>
                <a:cs typeface="TH Sarabun New" pitchFamily="34" charset="-34"/>
              </a:rPr>
              <a:t>ได้</a:t>
            </a:r>
          </a:p>
        </p:txBody>
      </p:sp>
    </p:spTree>
    <p:extLst>
      <p:ext uri="{BB962C8B-B14F-4D97-AF65-F5344CB8AC3E}">
        <p14:creationId xmlns:p14="http://schemas.microsoft.com/office/powerpoint/2010/main" val="174228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3600" y="6651201"/>
            <a:ext cx="8582340" cy="166404"/>
            <a:chOff x="73600" y="6651201"/>
            <a:chExt cx="8582340" cy="166404"/>
          </a:xfrm>
        </p:grpSpPr>
        <p:sp>
          <p:nvSpPr>
            <p:cNvPr id="5" name="สี่เหลี่ยมผืนผ้า 39"/>
            <p:cNvSpPr/>
            <p:nvPr/>
          </p:nvSpPr>
          <p:spPr>
            <a:xfrm>
              <a:off x="787017" y="6771886"/>
              <a:ext cx="7868923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th-TH" sz="2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ordia New"/>
              </a:endParaRPr>
            </a:p>
          </p:txBody>
        </p:sp>
        <p:pic>
          <p:nvPicPr>
            <p:cNvPr id="6" name="Picture 2" descr="K:\TSM 3-A\Logo Aksorn\Aksorn Charoen Tat_2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3600" y="6651201"/>
              <a:ext cx="580764" cy="162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6"/>
          <p:cNvSpPr/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8" name="Round Same Side Corner Rectangle 7"/>
          <p:cNvSpPr/>
          <p:nvPr/>
        </p:nvSpPr>
        <p:spPr>
          <a:xfrm rot="5400000">
            <a:off x="1904782" y="-1904786"/>
            <a:ext cx="546407" cy="435598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b="1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9775" y="7"/>
            <a:ext cx="72545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 New" pitchFamily="34" charset="-34"/>
                <a:cs typeface="TH Sarabun New" pitchFamily="34" charset="-34"/>
              </a:rPr>
              <a:t>สถานการณ์สารเสพติดในปัจจุบัน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721478" y="5535391"/>
            <a:ext cx="4267005" cy="989953"/>
          </a:xfrm>
          <a:prstGeom prst="roundRect">
            <a:avLst/>
          </a:prstGeom>
          <a:solidFill>
            <a:schemeClr val="bg1"/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Rounded Rectangle 33"/>
          <p:cNvSpPr/>
          <p:nvPr/>
        </p:nvSpPr>
        <p:spPr>
          <a:xfrm>
            <a:off x="190500" y="5535391"/>
            <a:ext cx="4267005" cy="989953"/>
          </a:xfrm>
          <a:prstGeom prst="roundRect">
            <a:avLst/>
          </a:prstGeom>
          <a:solidFill>
            <a:schemeClr val="bg1"/>
          </a:solidFill>
          <a:ln>
            <a:solidFill>
              <a:srgbClr val="FCEE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5" name="Rounded Rectangle 34"/>
          <p:cNvSpPr/>
          <p:nvPr/>
        </p:nvSpPr>
        <p:spPr>
          <a:xfrm>
            <a:off x="2051720" y="1484784"/>
            <a:ext cx="5040560" cy="399106"/>
          </a:xfrm>
          <a:prstGeom prst="roundRect">
            <a:avLst/>
          </a:prstGeom>
          <a:solidFill>
            <a:schemeClr val="bg1"/>
          </a:solidFill>
          <a:ln>
            <a:solidFill>
              <a:srgbClr val="E7F7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6" name="Oval 35"/>
          <p:cNvSpPr/>
          <p:nvPr/>
        </p:nvSpPr>
        <p:spPr>
          <a:xfrm>
            <a:off x="3635896" y="2078173"/>
            <a:ext cx="1656184" cy="1584176"/>
          </a:xfrm>
          <a:prstGeom prst="ellipse">
            <a:avLst/>
          </a:prstGeom>
          <a:solidFill>
            <a:srgbClr val="E7F7FF"/>
          </a:solidFill>
          <a:ln>
            <a:solidFill>
              <a:srgbClr val="E7F7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7" name="Oval 36"/>
          <p:cNvSpPr/>
          <p:nvPr/>
        </p:nvSpPr>
        <p:spPr>
          <a:xfrm>
            <a:off x="2051720" y="3753521"/>
            <a:ext cx="1656184" cy="1584176"/>
          </a:xfrm>
          <a:prstGeom prst="ellipse">
            <a:avLst/>
          </a:prstGeom>
          <a:solidFill>
            <a:srgbClr val="FCEEFA"/>
          </a:solidFill>
          <a:ln>
            <a:solidFill>
              <a:srgbClr val="FCEEF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Oval 40"/>
          <p:cNvSpPr/>
          <p:nvPr/>
        </p:nvSpPr>
        <p:spPr>
          <a:xfrm>
            <a:off x="5304434" y="3767299"/>
            <a:ext cx="1656184" cy="1584176"/>
          </a:xfrm>
          <a:prstGeom prst="ellipse">
            <a:avLst/>
          </a:prstGeom>
          <a:solidFill>
            <a:srgbClr val="D8EEC0"/>
          </a:solidFill>
          <a:ln>
            <a:solidFill>
              <a:srgbClr val="D8EE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2" name="Rectangle 41"/>
          <p:cNvSpPr/>
          <p:nvPr/>
        </p:nvSpPr>
        <p:spPr>
          <a:xfrm>
            <a:off x="752853" y="836712"/>
            <a:ext cx="3995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b="1" dirty="0">
                <a:latin typeface="TH Sarabun New" pitchFamily="34" charset="-34"/>
                <a:cs typeface="TH Sarabun New" pitchFamily="34" charset="-34"/>
              </a:rPr>
              <a:t>ปัจจัยเชื่อมโยงที่เกี่ยวกับการแพร่ระบาดของสารเสพติด</a:t>
            </a:r>
            <a:endParaRPr lang="th-TH" sz="2000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928355" y="2366347"/>
            <a:ext cx="1058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TH Sarabun New" pitchFamily="34" charset="-34"/>
                <a:cs typeface="TH Sarabun New" pitchFamily="34" charset="-34"/>
              </a:rPr>
              <a:t>ตัวบุคคล</a:t>
            </a:r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267744" y="4006432"/>
            <a:ext cx="1249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TH Sarabun New" pitchFamily="34" charset="-34"/>
                <a:cs typeface="TH Sarabun New" pitchFamily="34" charset="-34"/>
              </a:rPr>
              <a:t>สารเสพติด</a:t>
            </a:r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483951" y="3997380"/>
            <a:ext cx="12971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TH Sarabun New" pitchFamily="34" charset="-34"/>
                <a:cs typeface="TH Sarabun New" pitchFamily="34" charset="-34"/>
              </a:rPr>
              <a:t>สิ่งแวดล้อม</a:t>
            </a:r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  <p:pic>
        <p:nvPicPr>
          <p:cNvPr id="46" name="Picture 2" descr="ผลการค้นหารูปภาพสำหรับ icon คน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630" y="2627957"/>
            <a:ext cx="743751" cy="743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297" y="4529652"/>
            <a:ext cx="1031776" cy="515888"/>
          </a:xfrm>
          <a:prstGeom prst="rect">
            <a:avLst/>
          </a:prstGeom>
        </p:spPr>
      </p:pic>
      <p:pic>
        <p:nvPicPr>
          <p:cNvPr id="48" name="Picture 10" descr="ผลการค้นหารูปภาพสำหรับ icon สิ่งแวดล้อม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436" y="4164032"/>
            <a:ext cx="1173665" cy="117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2544936" y="152841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ตัวบุคคลเองเป็นผู้กระทำให้เกิดปัญหาต่างๆ เกี่ยวกับสารเสพติด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35711" y="5661248"/>
            <a:ext cx="4236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ปัจจุบันได้มีการปรับปรุงเปลี่ยนแปลงให้มีความทันสมัยมากยิ่งขึ้น </a:t>
            </a:r>
          </a:p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ส่งผลให้มีการแพร่ระบาดของสารเสพติดอย่างรวดเร็ว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004048" y="566298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 New" pitchFamily="34" charset="-34"/>
                <a:cs typeface="TH Sarabun New" pitchFamily="34" charset="-34"/>
              </a:rPr>
              <a:t>เป็นปัจจัยที่มีส่วนผลักดันให้บุคคลใช้สารเสพติดเนื่องจากการ                             อยู่ภายในสิ่งแวดล้อมที่ไม่เหมาะสม</a:t>
            </a:r>
          </a:p>
        </p:txBody>
      </p:sp>
      <p:pic>
        <p:nvPicPr>
          <p:cNvPr id="24" name="รูปภาพ 11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6553059"/>
            <a:ext cx="299025" cy="27846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4319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4716541" y="1399827"/>
            <a:ext cx="4067321" cy="5083821"/>
          </a:xfrm>
          <a:prstGeom prst="roundRect">
            <a:avLst>
              <a:gd name="adj" fmla="val 9887"/>
            </a:avLst>
          </a:prstGeom>
          <a:solidFill>
            <a:srgbClr val="FCEE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95536" y="1399827"/>
            <a:ext cx="4067321" cy="5083821"/>
          </a:xfrm>
          <a:prstGeom prst="roundRect">
            <a:avLst>
              <a:gd name="adj" fmla="val 9887"/>
            </a:avLst>
          </a:prstGeom>
          <a:solidFill>
            <a:srgbClr val="E7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600" y="6651201"/>
            <a:ext cx="8582340" cy="166404"/>
            <a:chOff x="73600" y="6651201"/>
            <a:chExt cx="8582340" cy="166404"/>
          </a:xfrm>
        </p:grpSpPr>
        <p:sp>
          <p:nvSpPr>
            <p:cNvPr id="5" name="สี่เหลี่ยมผืนผ้า 39"/>
            <p:cNvSpPr/>
            <p:nvPr/>
          </p:nvSpPr>
          <p:spPr>
            <a:xfrm>
              <a:off x="787017" y="6771886"/>
              <a:ext cx="7868923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th-TH" sz="2800" b="0" i="0" u="none" strike="noStrike" kern="1200" cap="none" spc="0" baseline="0" dirty="0">
                <a:solidFill>
                  <a:srgbClr val="FFFFFF"/>
                </a:solidFill>
                <a:uFillTx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6" name="Picture 2" descr="K:\TSM 3-A\Logo Aksorn\Aksorn Charoen Tat_2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3600" y="6651201"/>
              <a:ext cx="580764" cy="162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6"/>
          <p:cNvSpPr/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ound Same Side Corner Rectangle 7"/>
          <p:cNvSpPr/>
          <p:nvPr/>
        </p:nvSpPr>
        <p:spPr>
          <a:xfrm rot="5400000">
            <a:off x="3957009" y="-3957013"/>
            <a:ext cx="546410" cy="84604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9775" y="7"/>
            <a:ext cx="83861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ผลกระทบที่เกิดจากการครอบครอง การใช้ และการจำหน่ายสารเสพติด</a:t>
            </a:r>
          </a:p>
        </p:txBody>
      </p:sp>
      <p:sp>
        <p:nvSpPr>
          <p:cNvPr id="2" name="Rectangle 1"/>
          <p:cNvSpPr/>
          <p:nvPr/>
        </p:nvSpPr>
        <p:spPr>
          <a:xfrm>
            <a:off x="2410070" y="894205"/>
            <a:ext cx="47120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ผลกระทบที่เกิดจากการครอบครอง การใช้ และการจำหน่าย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1393078"/>
            <a:ext cx="4067948" cy="36004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33203" y="1393078"/>
            <a:ext cx="4067948" cy="360040"/>
          </a:xfrm>
          <a:prstGeom prst="rect">
            <a:avLst/>
          </a:prstGeom>
          <a:solidFill>
            <a:srgbClr val="FABCF1"/>
          </a:solidFill>
          <a:ln>
            <a:solidFill>
              <a:srgbClr val="FABC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18264" y="1399827"/>
            <a:ext cx="21836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โทษจากสารเสพติดต่อตนเอง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1367325"/>
            <a:ext cx="2420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โทษจากสารเสพติดต่อครอบครัว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8072" y="191683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สุขภาพทรุดโทรม ผอม ซูบซีด เจ็บป่วยง่าย สกปรก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และมีกลิ่นตัว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อารมณ์หงุดหงิด โมโหง่าย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ซึมเศร้า ชอบเก็บตัว รู้สึกเบื่อหน่ายต่อการเรียน หรือ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 มีนิสัยโกหกและมีลับลมคมนัยในการซุกซ่อน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สารเสพติด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มีนิสัยเกียจคร้าน ชอบนอนตอนกลางวัน แต่จะขยัน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และตื่นตอนกลางคืน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๖. คลุ้มคลั่ง หวาดระแวง และจำผู้คนรอบข้างไม่ได้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อาจทำร้ายตนเองและผู้อื่น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๗. ขาดสติสัมปชัญญะ สติปัญญาเสื่อมถอย ผลการเรียนตกต่ำ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๘. ใช้เงินสิ้นเปลืองผิดปกติ จนทำให้บางครั้งต้องหันไป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ก่อคดีความ เพื่อหาเงินมาซื้อสารเสพติดไปเสพ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04048" y="191683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ทำลายความสุขซึ่งส่งผลกระทบต่อสภาพจิตใจของ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สมาชิกภายในครอบครัว เป็นเหตุให้เกิดปัญหาต่างๆ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ตามมา จนอาจทวีความรุนแรงทำให้ครอบครัวเกิด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ความแตกแยกได้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สูญเสียรายได้ของครอบครัว เนื่องจากมีรายจ่าย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เพิ่มขึ้นจากการซื้อสารเสพติด หรือจากการบำบัด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รักษา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บิดา มารดา หรือผู้ปกครองที่มีบุตรติดสารเสพติด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จะขาดที่พึ่งในยามเจ็บป่วย หรือยามชราภาพ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 ทำลายชื่อเสียงของครอบครัวและยังส่งผลทำให้เป็น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ที่รังเกียจของสังคม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ครอบครัวได้รับความเดือดร้อน เพราะสมาชิกใน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ครอบครัวที่มีปัญหาเกี่ยวกับสารเสพติด มักจะไปก่อ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คดีอาชญากรรมต่างๆ ซึ่งสร้างความเดือดร้อนให้กับ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ครอบครัวอย่างมากมาย</a:t>
            </a:r>
          </a:p>
        </p:txBody>
      </p:sp>
      <p:pic>
        <p:nvPicPr>
          <p:cNvPr id="17" name="รูปภาพ 11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6553059"/>
            <a:ext cx="299025" cy="27846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2226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4716541" y="1399827"/>
            <a:ext cx="4067321" cy="5083821"/>
          </a:xfrm>
          <a:prstGeom prst="roundRect">
            <a:avLst>
              <a:gd name="adj" fmla="val 9887"/>
            </a:avLst>
          </a:prstGeom>
          <a:solidFill>
            <a:srgbClr val="FCEE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95536" y="1399827"/>
            <a:ext cx="4067321" cy="5083821"/>
          </a:xfrm>
          <a:prstGeom prst="roundRect">
            <a:avLst>
              <a:gd name="adj" fmla="val 9887"/>
            </a:avLst>
          </a:prstGeom>
          <a:solidFill>
            <a:srgbClr val="E7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600" y="6651201"/>
            <a:ext cx="8582340" cy="166404"/>
            <a:chOff x="73600" y="6651201"/>
            <a:chExt cx="8582340" cy="166404"/>
          </a:xfrm>
        </p:grpSpPr>
        <p:sp>
          <p:nvSpPr>
            <p:cNvPr id="5" name="สี่เหลี่ยมผืนผ้า 39"/>
            <p:cNvSpPr/>
            <p:nvPr/>
          </p:nvSpPr>
          <p:spPr>
            <a:xfrm>
              <a:off x="787017" y="6771886"/>
              <a:ext cx="7868923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th-TH" sz="2800" b="0" i="0" u="none" strike="noStrike" kern="1200" cap="none" spc="0" baseline="0" dirty="0">
                <a:solidFill>
                  <a:srgbClr val="FFFFFF"/>
                </a:solidFill>
                <a:uFillTx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6" name="Picture 2" descr="K:\TSM 3-A\Logo Aksorn\Aksorn Charoen Tat_2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3600" y="6651201"/>
              <a:ext cx="580764" cy="162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Rectangle 1"/>
          <p:cNvSpPr/>
          <p:nvPr/>
        </p:nvSpPr>
        <p:spPr>
          <a:xfrm>
            <a:off x="1907703" y="539963"/>
            <a:ext cx="59439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ผลกระทบที่เกิดจากการครอบครอง การใช้ และการจำหน่าย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1393078"/>
            <a:ext cx="4067948" cy="36004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33203" y="1393078"/>
            <a:ext cx="4067948" cy="360040"/>
          </a:xfrm>
          <a:prstGeom prst="rect">
            <a:avLst/>
          </a:prstGeom>
          <a:solidFill>
            <a:srgbClr val="FABCF1"/>
          </a:solidFill>
          <a:ln>
            <a:solidFill>
              <a:srgbClr val="FABC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87624" y="1399827"/>
            <a:ext cx="23887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โทษจากสารเสพติดต่อเศรษฐกิจ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1367325"/>
            <a:ext cx="2127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โทษจากสารเสพติดต่อสังคม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8072" y="1916832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บ่อนทำลายเศรษฐกิจและความมั่นคงของประเทศ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รัฐบาลต้องสูญเสียกำลังเจ้าหน้าที่และค่าใช้จ่าย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จำนวนมากในการป้องกัน ปราบปราม และบำบัดรักษา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ผู้ติดสารเสพติด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สูญเสียทรัพยากรมนุษย์ที่มีคุณภาพสำหรับการพัฒนา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ประเทศ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 เพิ่มภาระการเสียภาษีของประชาชน เพราะรัฐบาล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ต้องนำภาษีของประชาชนไปใช้จ่ายในการแก้ไขปัญหา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สารเสพติด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การพัฒนาเศรษฐกิจของประเทศเป็นไปอย่างเชื่องช้า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๖. สูญเสียแรงงานในการปฏิบัติงาน ทำให้ประเทศขาด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รายได้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๗. ประเทศชาติต้องเสื่อมเสียชื่อเสียงและเกียรติภูมิใน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สายตาของชาวต่างชาติ ซึ่งส่งผลกระทบต่อเศรษฐกิจ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ของประเทศตามมา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04048" y="191683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 ก่อให้เกิดปัญหาอาชญากรรมต่างๆ เช่น การโจรกรรม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การฉกชิงวิ่งราว การล่วงละเมิดทางเพศ การทำร้าย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ตนเองและผู้อื่น เป็นต้น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 ทำลายเยาวชนอันเป็นกำลังสำคัญในการพัฒนาสังคม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ในภายภาคหน้า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 เป็นบ่อเกิดให้สังคมเสื่อมโทรม มีปัญหาคดีอาชญากรรม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เพิ่มมากขึ้น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 ทำให้การพัฒนาในด้านต่างๆ เป็นไปอย่างเชื่องช้า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 ทำให้สังคมสูญเสียรายได้และทรัพยากรมนุษย์ที่มี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คุณภาพ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๖. เพิ่มภาระหน้าที่ให้แก่สังคมในการดูแลและบำบัด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รักษาผู้ติดสารเสพติด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๗. ก่อให้เกิดปัญหาอุบัติเหตุอันเนื่องมาจากฤทธิ์ของยา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ทำให้ไม่สามารถควบคุมตนเองได้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๘. นำไปสู่การเกิดโรคติดต่อที่ร้ายแรง</a:t>
            </a:r>
          </a:p>
        </p:txBody>
      </p:sp>
      <p:pic>
        <p:nvPicPr>
          <p:cNvPr id="15" name="รูปภาพ 11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6553059"/>
            <a:ext cx="299025" cy="27846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570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768</Words>
  <Application>Microsoft Office PowerPoint</Application>
  <PresentationFormat>นำเสนอทางหน้าจอ (4:3)</PresentationFormat>
  <Paragraphs>102</Paragraphs>
  <Slides>5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Arial</vt:lpstr>
      <vt:lpstr>TH SarabunPSK</vt:lpstr>
      <vt:lpstr>TH Sarabun New</vt:lpstr>
      <vt:lpstr>Calibri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PTD8</dc:creator>
  <cp:lastModifiedBy>gerggeat gongkul</cp:lastModifiedBy>
  <cp:revision>230</cp:revision>
  <dcterms:created xsi:type="dcterms:W3CDTF">2017-03-06T11:25:52Z</dcterms:created>
  <dcterms:modified xsi:type="dcterms:W3CDTF">2025-08-29T08:25:24Z</dcterms:modified>
</cp:coreProperties>
</file>