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97" r:id="rId2"/>
    <p:sldId id="291" r:id="rId3"/>
    <p:sldId id="292" r:id="rId4"/>
    <p:sldId id="293" r:id="rId5"/>
    <p:sldId id="294" r:id="rId6"/>
    <p:sldId id="295" r:id="rId7"/>
    <p:sldId id="296" r:id="rId8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0"/>
      <p:bold r:id="rId11"/>
      <p:italic r:id="rId12"/>
      <p:boldItalic r:id="rId13"/>
    </p:embeddedFont>
    <p:embeddedFont>
      <p:font typeface="AngsanaUPC" panose="02020603050405020304" pitchFamily="18" charset="-34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TH Sarabun New" panose="020B0500040200020003" pitchFamily="34" charset="-34"/>
      <p:regular r:id="rId26"/>
      <p:bold r:id="rId27"/>
      <p:italic r:id="rId28"/>
      <p:boldItalic r:id="rId29"/>
    </p:embeddedFont>
    <p:embeddedFont>
      <p:font typeface="TH Sarabun New Bold" panose="020B0500040200020003" pitchFamily="34" charset="-34"/>
      <p:bold r:id="rId3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8F4"/>
    <a:srgbClr val="FF9999"/>
    <a:srgbClr val="FABCF1"/>
    <a:srgbClr val="E7F7FF"/>
    <a:srgbClr val="66CCFF"/>
    <a:srgbClr val="DCC5ED"/>
    <a:srgbClr val="D8EEC0"/>
    <a:srgbClr val="BAE890"/>
    <a:srgbClr val="EB8DE0"/>
    <a:srgbClr val="FC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0" autoAdjust="0"/>
    <p:restoredTop sz="94660"/>
  </p:normalViewPr>
  <p:slideViewPr>
    <p:cSldViewPr>
      <p:cViewPr varScale="1">
        <p:scale>
          <a:sx n="108" d="100"/>
          <a:sy n="108" d="100"/>
        </p:scale>
        <p:origin x="17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C1D6-BD65-4913-9B96-D178CAE1839E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5A076-C24A-454D-9EF7-78E5FB968D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39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078A5-0392-4DAD-A12A-D520FEDABEB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80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23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25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44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51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40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2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91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0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54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6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4/&#3627;&#3609;&#3656;&#3623;&#3618;&#3607;&#3637;&#3656;4_&#3626;&#3639;&#3656;&#3629;&#3650;&#3590;&#3625;&#3603;&#3634;&#3585;&#3633;&#3610;&#3626;&#3640;&#3586;&#3616;&#3634;&#3614;.pptx" TargetMode="External"/><Relationship Id="rId13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8" Type="http://schemas.openxmlformats.org/officeDocument/2006/relationships/hyperlink" Target="../../7_&#3648;&#3626;&#3619;&#3636;&#3617;&#3626;&#3634;&#3619;&#3632;" TargetMode="External"/><Relationship Id="rId3" Type="http://schemas.openxmlformats.org/officeDocument/2006/relationships/hyperlink" Target="http://www.aksorn.com/" TargetMode="External"/><Relationship Id="rId7" Type="http://schemas.openxmlformats.org/officeDocument/2006/relationships/hyperlink" Target="../&#3627;&#3609;&#3656;&#3623;&#3618;3/&#3627;&#3609;&#3656;&#3623;&#3618;&#3607;&#3637;&#3656;3_&#3626;&#3634;&#3619;&#3648;&#3626;&#3614;&#3605;&#3636;&#3604;.pptx" TargetMode="External"/><Relationship Id="rId12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17" Type="http://schemas.openxmlformats.org/officeDocument/2006/relationships/hyperlink" Target="../../6_&#3585;&#3634;&#3619;&#3623;&#3633;&#3604;&#3649;&#3621;&#3632;&#3611;&#3619;&#3632;&#3648;&#3617;&#3636;&#3609;&#3612;&#3621;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../../5_&#3586;&#3657;&#3629;&#3626;&#3629;&#3610;&#3611;&#3619;&#3632;&#3592;&#3635;&#3627;&#3609;&#3656;&#3623;&#3618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2/&#3627;&#3609;&#3656;&#3623;&#3618;&#3607;&#3637;&#3656;2_&#3585;&#3634;&#3619;&#3626;&#3619;&#3657;&#3634;&#3591;&#3648;&#3626;&#3619;&#3636;&#3617;&#3626;&#3640;&#3586;&#3616;&#3634;&#3614;&#3649;&#3621;&#3632;&#3585;&#3634;&#3619;&#3611;&#3657;&#3629;&#3591;&#3585;&#3633;&#3609;&#3650;&#3619;&#3588;&#3651;&#3609;&#3594;&#3640;&#3617;&#3594;&#3609;.pptx" TargetMode="External"/><Relationship Id="rId11" Type="http://schemas.openxmlformats.org/officeDocument/2006/relationships/image" Target="../media/image3.png"/><Relationship Id="rId5" Type="http://schemas.openxmlformats.org/officeDocument/2006/relationships/hyperlink" Target="../&#3627;&#3609;&#3656;&#3623;&#3618;1/&#3627;&#3609;&#3656;&#3623;&#3618;&#3607;&#3637;&#3656;1_&#3619;&#3632;&#3610;&#3610;&#3611;&#3619;&#3632;&#3626;&#3634;&#3607;%20&#3619;&#3632;&#3610;&#3610;&#3626;&#3639;&#3610;&#3614;&#3633;&#3609;&#3608;&#3640;&#3660;&#3649;&#3621;&#3632;&#3619;&#3632;&#3610;&#3610;&#3605;&#3656;&#3629;&#3617;&#3652;&#3619;&#3657;&#3607;&#3656;&#3629;.pptx" TargetMode="External"/><Relationship Id="rId15" Type="http://schemas.openxmlformats.org/officeDocument/2006/relationships/hyperlink" Target="../../4_&#3651;&#3610;&#3591;&#3634;&#3609;_&#3648;&#3593;&#3621;&#3618;" TargetMode="External"/><Relationship Id="rId10" Type="http://schemas.openxmlformats.org/officeDocument/2006/relationships/image" Target="../media/image2.jpeg"/><Relationship Id="rId19" Type="http://schemas.openxmlformats.org/officeDocument/2006/relationships/hyperlink" Target="../../8_&#3626;&#3639;&#3656;&#3629;&#3648;&#3626;&#3619;&#3636;&#3617;&#3585;&#3634;&#3619;&#3648;&#3619;&#3637;&#3618;&#3609;&#3619;&#3641;&#3657;" TargetMode="External"/><Relationship Id="rId4" Type="http://schemas.openxmlformats.org/officeDocument/2006/relationships/image" Target="../media/image1.png"/><Relationship Id="rId9" Type="http://schemas.openxmlformats.org/officeDocument/2006/relationships/hyperlink" Target="../&#3627;&#3609;&#3656;&#3623;&#3618;5/&#3627;&#3609;&#3656;&#3623;&#3618;&#3607;&#3637;&#3656;5_&#3585;&#3634;&#3619;&#3626;&#3619;&#3657;&#3634;&#3591;&#3648;&#3626;&#3619;&#3636;&#3617;&#3588;&#3623;&#3634;&#3617;&#3611;&#3621;&#3629;&#3604;&#3616;&#3633;&#3618;&#3651;&#3609;&#3594;&#3640;&#3617;&#3594;&#3609;.pptx" TargetMode="External"/><Relationship Id="rId14" Type="http://schemas.openxmlformats.org/officeDocument/2006/relationships/hyperlink" Target="../../3_PowerPoint_&#3611;&#3619;&#3632;&#3585;&#3629;&#3610;&#3585;&#3634;&#3619;&#3626;&#3629;&#3609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378388" y="6237312"/>
            <a:ext cx="44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</a:t>
            </a:r>
            <a:r>
              <a:rPr lang="en-US" sz="120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  <a:hlinkClick r:id="rId3"/>
              </a:rPr>
              <a:t>www.aksorn.com</a:t>
            </a:r>
            <a:endParaRPr lang="en-US" sz="1200" dirty="0">
              <a:solidFill>
                <a:srgbClr val="F7941D"/>
              </a:solidFill>
              <a:latin typeface="TH Sarabun New" pitchFamily="34" charset="-34"/>
              <a:cs typeface="TH Sarabun New" pitchFamily="34" charset="-34"/>
            </a:endParaRPr>
          </a:p>
          <a:p>
            <a:pPr lvl="0" algn="ctr"/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๖</a:t>
                </a:r>
                <a:endParaRPr lang="en-US" sz="30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4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</a:t>
                </a: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สี่เหลี่ยมผืนผ้า 28"/>
          <p:cNvSpPr/>
          <p:nvPr/>
        </p:nvSpPr>
        <p:spPr>
          <a:xfrm>
            <a:off x="0" y="1335490"/>
            <a:ext cx="2274995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510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56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53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57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796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58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939664" y="1335490"/>
            <a:ext cx="1148316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59" name="สี่เหลี่ยมผืนผ้า 33"/>
          <p:cNvSpPr/>
          <p:nvPr/>
        </p:nvSpPr>
        <p:spPr>
          <a:xfrm>
            <a:off x="6859107" y="1335490"/>
            <a:ext cx="2284892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สี่เหลี่ยมผืนผ้า 32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087980" y="133549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pic>
        <p:nvPicPr>
          <p:cNvPr id="1026" name="Picture 2" descr="C:\Users\tongchai.cha\Desktop\Icon\D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2" y="1785732"/>
            <a:ext cx="6492875" cy="4163548"/>
          </a:xfrm>
          <a:prstGeom prst="roundRect">
            <a:avLst>
              <a:gd name="adj" fmla="val 89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FL4_Sirirat-Lon\Desktop\TOM\img\Picture4.png">
            <a:extLst>
              <a:ext uri="{FF2B5EF4-FFF2-40B4-BE49-F238E27FC236}">
                <a16:creationId xmlns:a16="http://schemas.microsoft.com/office/drawing/2014/main" id="{9518FEA1-47F5-4FE7-BEE6-0FE76108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3266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24">
            <a:hlinkClick r:id="rId12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6DB9ABA-6626-4186-BC5A-EFA1123395BD}"/>
              </a:ext>
            </a:extLst>
          </p:cNvPr>
          <p:cNvSpPr txBox="1"/>
          <p:nvPr/>
        </p:nvSpPr>
        <p:spPr>
          <a:xfrm>
            <a:off x="42990" y="180432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pic>
        <p:nvPicPr>
          <p:cNvPr id="62" name="Picture 2" descr="C:\Users\FL4_Sirirat-Lon\Desktop\TOM\img\Picture4.png">
            <a:extLst>
              <a:ext uri="{FF2B5EF4-FFF2-40B4-BE49-F238E27FC236}">
                <a16:creationId xmlns:a16="http://schemas.microsoft.com/office/drawing/2014/main" id="{E518A194-8EBD-4E19-925C-218565E3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9270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24">
            <a:hlinkClick r:id="rId13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E711D85-3E0B-4DF2-AB95-71D639B4D066}"/>
              </a:ext>
            </a:extLst>
          </p:cNvPr>
          <p:cNvSpPr txBox="1"/>
          <p:nvPr/>
        </p:nvSpPr>
        <p:spPr>
          <a:xfrm>
            <a:off x="42990" y="214288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pic>
        <p:nvPicPr>
          <p:cNvPr id="64" name="Picture 2" descr="C:\Users\FL4_Sirirat-Lon\Desktop\TOM\img\Picture4.png">
            <a:extLst>
              <a:ext uri="{FF2B5EF4-FFF2-40B4-BE49-F238E27FC236}">
                <a16:creationId xmlns:a16="http://schemas.microsoft.com/office/drawing/2014/main" id="{51E0E59B-6EBF-453D-9C72-4A41E8FF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5274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24">
            <a:hlinkClick r:id="rId14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331656A-C675-43B4-BE98-563431151E47}"/>
              </a:ext>
            </a:extLst>
          </p:cNvPr>
          <p:cNvSpPr txBox="1"/>
          <p:nvPr/>
        </p:nvSpPr>
        <p:spPr>
          <a:xfrm>
            <a:off x="42990" y="25143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pic>
        <p:nvPicPr>
          <p:cNvPr id="66" name="Picture 2" descr="C:\Users\FL4_Sirirat-Lon\Desktop\TOM\img\Picture4.png">
            <a:extLst>
              <a:ext uri="{FF2B5EF4-FFF2-40B4-BE49-F238E27FC236}">
                <a16:creationId xmlns:a16="http://schemas.microsoft.com/office/drawing/2014/main" id="{E01F9DE4-7FFC-480B-9969-DAF64DD8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1278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24">
            <a:hlinkClick r:id="rId15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9E2B310-929A-4E60-B357-EAE4CBA2345E}"/>
              </a:ext>
            </a:extLst>
          </p:cNvPr>
          <p:cNvSpPr txBox="1"/>
          <p:nvPr/>
        </p:nvSpPr>
        <p:spPr>
          <a:xfrm>
            <a:off x="42990" y="286886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๔_ใบงาน_เฉลย</a:t>
            </a:r>
          </a:p>
        </p:txBody>
      </p:sp>
      <p:pic>
        <p:nvPicPr>
          <p:cNvPr id="69" name="Picture 2" descr="C:\Users\FL4_Sirirat-Lon\Desktop\TOM\img\Picture4.png">
            <a:extLst>
              <a:ext uri="{FF2B5EF4-FFF2-40B4-BE49-F238E27FC236}">
                <a16:creationId xmlns:a16="http://schemas.microsoft.com/office/drawing/2014/main" id="{77C082E3-7034-4F13-9724-A57B83938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282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E54BBFA-B25E-4F2D-AA34-322859902F3F}"/>
              </a:ext>
            </a:extLst>
          </p:cNvPr>
          <p:cNvSpPr txBox="1"/>
          <p:nvPr/>
        </p:nvSpPr>
        <p:spPr>
          <a:xfrm>
            <a:off x="35496" y="321489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๕_ข้อสอบประจำหน่วย_เฉลย</a:t>
            </a:r>
          </a:p>
        </p:txBody>
      </p:sp>
      <p:pic>
        <p:nvPicPr>
          <p:cNvPr id="82" name="Picture 2" descr="C:\Users\FL4_Sirirat-Lon\Desktop\TOM\img\Picture4.png">
            <a:extLst>
              <a:ext uri="{FF2B5EF4-FFF2-40B4-BE49-F238E27FC236}">
                <a16:creationId xmlns:a16="http://schemas.microsoft.com/office/drawing/2014/main" id="{CF529277-2C84-40CC-B8F6-F0D82579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1876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24">
            <a:hlinkClick r:id="rId17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A86CF1E-1D2A-4301-A62F-DB4005EB61D6}"/>
              </a:ext>
            </a:extLst>
          </p:cNvPr>
          <p:cNvSpPr txBox="1"/>
          <p:nvPr/>
        </p:nvSpPr>
        <p:spPr>
          <a:xfrm>
            <a:off x="35496" y="3596330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84" name="Picture 2" descr="C:\Users\FL4_Sirirat-Lon\Desktop\TOM\img\Picture4.png">
            <a:extLst>
              <a:ext uri="{FF2B5EF4-FFF2-40B4-BE49-F238E27FC236}">
                <a16:creationId xmlns:a16="http://schemas.microsoft.com/office/drawing/2014/main" id="{3E185EDE-AAB1-489B-94B7-0A72A847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7880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24">
            <a:hlinkClick r:id="rId18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BC33B3-02E4-4A06-A9AA-84E0FF2E21F0}"/>
              </a:ext>
            </a:extLst>
          </p:cNvPr>
          <p:cNvSpPr txBox="1"/>
          <p:nvPr/>
        </p:nvSpPr>
        <p:spPr>
          <a:xfrm>
            <a:off x="35496" y="3956370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86" name="Picture 2" descr="C:\Users\FL4_Sirirat-Lon\Desktop\TOM\img\Picture4.png">
            <a:extLst>
              <a:ext uri="{FF2B5EF4-FFF2-40B4-BE49-F238E27FC236}">
                <a16:creationId xmlns:a16="http://schemas.microsoft.com/office/drawing/2014/main" id="{0A1D3491-79F9-47E7-A5D8-7F591A4D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22916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24">
            <a:hlinkClick r:id="rId19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85D7296-33C9-4668-A6D4-2948710B3D98}"/>
              </a:ext>
            </a:extLst>
          </p:cNvPr>
          <p:cNvSpPr txBox="1"/>
          <p:nvPr/>
        </p:nvSpPr>
        <p:spPr>
          <a:xfrm>
            <a:off x="35496" y="43004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64263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4860032" y="2052665"/>
            <a:ext cx="4283968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820940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๔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3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4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7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4932040" y="1435423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สื่อโฆษณากับสุขภาพ</a:t>
            </a:r>
            <a:endParaRPr lang="th-TH" sz="4400" dirty="0">
              <a:solidFill>
                <a:schemeClr val="accent4">
                  <a:lumMod val="75000"/>
                </a:schemeClr>
              </a:solidFill>
              <a:latin typeface="TH Sarabun New" panose="020B0500040200020003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มุมมน 12"/>
          <p:cNvSpPr/>
          <p:nvPr/>
        </p:nvSpPr>
        <p:spPr>
          <a:xfrm>
            <a:off x="251520" y="5140068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19" name="สี่เหลี่ยมผืนผ้า 13"/>
          <p:cNvSpPr/>
          <p:nvPr/>
        </p:nvSpPr>
        <p:spPr>
          <a:xfrm>
            <a:off x="0" y="5260056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24" name="TextBox 2"/>
          <p:cNvSpPr txBox="1"/>
          <p:nvPr/>
        </p:nvSpPr>
        <p:spPr>
          <a:xfrm>
            <a:off x="601680" y="5298156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ea typeface="AngsanaUPC" charset="0"/>
                <a:cs typeface="TH Sarabun New" pitchFamily="34" charset="-34"/>
              </a:rPr>
              <a:t>จุดประสงค์การเรียนรู้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364" y="5682734"/>
            <a:ext cx="823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วิเคราะห์อิทธิพลของสื่อโฆษณาเกี่ยวกับสุขภาพเพื่อการเลือกบริโภคได้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ปฏิบัติตนตามสิทธิของผู้บริโภคได้</a:t>
            </a:r>
          </a:p>
        </p:txBody>
      </p:sp>
    </p:spTree>
    <p:extLst>
      <p:ext uri="{BB962C8B-B14F-4D97-AF65-F5344CB8AC3E}">
        <p14:creationId xmlns:p14="http://schemas.microsoft.com/office/powerpoint/2010/main" val="415312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ผลการค้นหารูปภาพสำหรับ icon ใบปลิ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12" y="2577217"/>
            <a:ext cx="1821158" cy="12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2300827" y="-2300830"/>
            <a:ext cx="546407" cy="51480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7"/>
            <a:ext cx="725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ลักษณะของสื่อโฆษณาเกี่ยวกับสุขภาพ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771" y="908720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สื่อทางตรง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853" y="1785010"/>
            <a:ext cx="8079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การโฆษณาโดยตรงผ่านทางสื่อต่างๆ ลักษณะของสื่อโฆษณาทางตรงนี้ สามารถพบเห็นได้ทั่วไปในทุกชุมชน โดยจะมีคำอธิบายถึงประโยชน์ หรือคุณค่าของสินค้าอย่างชัดเจน</a:t>
            </a:r>
          </a:p>
        </p:txBody>
      </p:sp>
      <p:sp>
        <p:nvSpPr>
          <p:cNvPr id="9" name="Down Arrow 8"/>
          <p:cNvSpPr/>
          <p:nvPr/>
        </p:nvSpPr>
        <p:spPr>
          <a:xfrm>
            <a:off x="787017" y="1363978"/>
            <a:ext cx="220970" cy="336830"/>
          </a:xfrm>
          <a:prstGeom prst="downArrow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5" y="1340768"/>
            <a:ext cx="1604603" cy="0"/>
          </a:xfrm>
          <a:prstGeom prst="line">
            <a:avLst/>
          </a:prstGeom>
          <a:ln>
            <a:solidFill>
              <a:srgbClr val="BAE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ผลการค้นหารูปภาพสำหรับ icon หนังสือพิมพ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6086"/>
            <a:ext cx="1152751" cy="11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73" y="2491030"/>
            <a:ext cx="1102027" cy="11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ผลการค้นหารูปภาพสำหรับ icon อินเทอร์เน็ต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06" y="2521434"/>
            <a:ext cx="1267606" cy="12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37771" y="4017258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สื่อทางอ้อม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859025" y="4472516"/>
            <a:ext cx="220970" cy="33683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0" name="Straight Connector 39"/>
          <p:cNvCxnSpPr/>
          <p:nvPr/>
        </p:nvCxnSpPr>
        <p:spPr>
          <a:xfrm>
            <a:off x="231093" y="4449306"/>
            <a:ext cx="160460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0006" y="4881354"/>
            <a:ext cx="8600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การโฆษณาที่เป็นวิธีการในการส่งข้อมูลอย่างแนบเนียนของสินค้าไปสู่ผู้บริโภค โดยการโฆษณาไปพร้อมกับเนื้อหาของทางรายการโทรทัศน์ ด้วยวิธีการแฝงเนื้อหา ซึ่งเป็นความตั้งใจของผู้ผลิตและเจ้าของสินค้า</a:t>
            </a:r>
          </a:p>
        </p:txBody>
      </p:sp>
      <p:pic>
        <p:nvPicPr>
          <p:cNvPr id="5130" name="Picture 10" descr="รูปภาพที่เกี่ยวข้อ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76" y="2477003"/>
            <a:ext cx="1210918" cy="12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34" name="Picture 14" descr="รูปภาพที่เกี่ยวข้อง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74" y="2138953"/>
            <a:ext cx="1744788" cy="17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ผลการค้นหารูปภาพสำหรับ โฆษณาแฝง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09" y="5361022"/>
            <a:ext cx="1815053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6381328"/>
            <a:ext cx="68762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7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 rot="18947089">
            <a:off x="-77228" y="3299265"/>
            <a:ext cx="631132" cy="51501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Isosceles Triangle 40"/>
          <p:cNvSpPr/>
          <p:nvPr/>
        </p:nvSpPr>
        <p:spPr>
          <a:xfrm rot="13492633">
            <a:off x="-77665" y="6154962"/>
            <a:ext cx="631132" cy="51501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Isosceles Triangle 41"/>
          <p:cNvSpPr/>
          <p:nvPr/>
        </p:nvSpPr>
        <p:spPr>
          <a:xfrm rot="2507791">
            <a:off x="8638645" y="3334018"/>
            <a:ext cx="631132" cy="51501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Isosceles Triangle 42"/>
          <p:cNvSpPr/>
          <p:nvPr/>
        </p:nvSpPr>
        <p:spPr>
          <a:xfrm rot="8705796">
            <a:off x="8616251" y="6172889"/>
            <a:ext cx="631132" cy="51501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147299" y="3501008"/>
            <a:ext cx="8880611" cy="294530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470886" y="1026314"/>
            <a:ext cx="1844452" cy="864096"/>
          </a:xfrm>
          <a:prstGeom prst="ellipse">
            <a:avLst/>
          </a:prstGeom>
          <a:solidFill>
            <a:srgbClr val="D8EEC0"/>
          </a:solidFill>
          <a:ln>
            <a:solidFill>
              <a:srgbClr val="D8E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2300827" y="-2300830"/>
            <a:ext cx="546407" cy="51480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7"/>
            <a:ext cx="725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อิทธิพลของสื่อโฆษณาเกี่ยวกับสุขภาพ</a:t>
            </a:r>
          </a:p>
        </p:txBody>
      </p: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787017" y="1196752"/>
            <a:ext cx="1212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สื่อโฆษณา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0161" y="2060848"/>
            <a:ext cx="7380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มีเป้าหมายทางการค้าที่จูงใจให้ผู้บริโภคใช้สินค้าใหม่หรือใช้สินค้ากันอย่างกว้างขวาง มีการโฆษณามากขึ้นทางโทรทัศน์ วิทยุ สิ่งพิมพ์ ป้ายโฆษณา และเว็บไซต์ ซึ่งผู้บริโภคอาจคล้อยตาม โดยขาดการคิดวิเคราะห์ก่อนตัดสินใจ ซึ่งอาจก่อให้เกิดปัญหาสุขภาพตามมาได้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3608" y="1719972"/>
            <a:ext cx="0" cy="1356539"/>
          </a:xfrm>
          <a:prstGeom prst="line">
            <a:avLst/>
          </a:prstGeom>
          <a:ln>
            <a:solidFill>
              <a:srgbClr val="D8E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43608" y="3068960"/>
            <a:ext cx="8100392" cy="0"/>
          </a:xfrm>
          <a:prstGeom prst="line">
            <a:avLst/>
          </a:prstGeom>
          <a:ln>
            <a:solidFill>
              <a:srgbClr val="D8E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4087" y="3591526"/>
            <a:ext cx="8310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จากปัญหาของสื่อโฆษณาสุขภาพ ที่อาจส่งผลกระทบต่อสุขภาพของประชาชน ทางราชการจึงได้เข้ามาดูแลผ่านทางหน่วยงานและคณะกรรมการต่างๆ</a:t>
            </a:r>
          </a:p>
        </p:txBody>
      </p:sp>
      <p:pic>
        <p:nvPicPr>
          <p:cNvPr id="9218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6"/>
          <a:stretch/>
        </p:blipFill>
        <p:spPr bwMode="auto">
          <a:xfrm>
            <a:off x="3176792" y="4252677"/>
            <a:ext cx="2790411" cy="19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ผลการค้นหารูปภาพสำหรับ สค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392971"/>
            <a:ext cx="1701141" cy="17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21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616107" y="1409911"/>
            <a:ext cx="8527892" cy="2865"/>
          </a:xfrm>
          <a:prstGeom prst="line">
            <a:avLst/>
          </a:prstGeom>
          <a:ln>
            <a:solidFill>
              <a:srgbClr val="EB8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>
            <a:off x="654364" y="1833786"/>
            <a:ext cx="7518036" cy="851902"/>
          </a:xfrm>
          <a:prstGeom prst="parallelogram">
            <a:avLst/>
          </a:prstGeom>
          <a:solidFill>
            <a:srgbClr val="D8EEC0"/>
          </a:solidFill>
          <a:ln>
            <a:solidFill>
              <a:srgbClr val="D8E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Parallelogram 31"/>
          <p:cNvSpPr/>
          <p:nvPr/>
        </p:nvSpPr>
        <p:spPr>
          <a:xfrm>
            <a:off x="1029667" y="2685688"/>
            <a:ext cx="7518036" cy="85190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Parallelogram 32"/>
          <p:cNvSpPr/>
          <p:nvPr/>
        </p:nvSpPr>
        <p:spPr>
          <a:xfrm>
            <a:off x="410107" y="3537590"/>
            <a:ext cx="7518036" cy="851902"/>
          </a:xfrm>
          <a:prstGeom prst="parallelogram">
            <a:avLst/>
          </a:prstGeom>
          <a:solidFill>
            <a:srgbClr val="E7F7FF"/>
          </a:solidFill>
          <a:ln>
            <a:solidFill>
              <a:srgbClr val="E7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Parallelogram 33"/>
          <p:cNvSpPr/>
          <p:nvPr/>
        </p:nvSpPr>
        <p:spPr>
          <a:xfrm>
            <a:off x="1421669" y="4389492"/>
            <a:ext cx="7518036" cy="851902"/>
          </a:xfrm>
          <a:prstGeom prst="parallelogram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Parallelogram 34"/>
          <p:cNvSpPr/>
          <p:nvPr/>
        </p:nvSpPr>
        <p:spPr>
          <a:xfrm>
            <a:off x="655221" y="5241394"/>
            <a:ext cx="7518036" cy="851902"/>
          </a:xfrm>
          <a:prstGeom prst="parallelogram">
            <a:avLst/>
          </a:prstGeom>
          <a:solidFill>
            <a:srgbClr val="F8D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2842579" y="-2842575"/>
            <a:ext cx="546401" cy="62315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7"/>
            <a:ext cx="725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แนวทางการเลือกบริโภคอย่างฉลาดและปลอดภัย</a:t>
            </a:r>
          </a:p>
        </p:txBody>
      </p: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584176" y="10527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หลักการประเมินสื่อโฆษณาเกี่ยวกับสุขภาพ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9896" y="1916832"/>
            <a:ext cx="6750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๑. เพิ่มพูนความรู้ในการเลือกซื้อผลิตภัณฑ์สุขภาพ โดยเปิดรับความรู้เกี่ยวกับการเลือกซื้อ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ผลิตภัณฑ์สุขภาพอย่างถูกต้องและเหมาะสมจากแหล่งที่เชื่อถือได้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47664" y="292494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๒. ไม่รับฟังเฉพาะข้อมูลที่ได้จากการโฆษณาแต่เพียงอย่างเดียว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5616" y="3585210"/>
            <a:ext cx="7066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๓. สนใจที่จะอ่าน หรือฟังข่าวเกี่ยวกับปัญหาที่เกิดขึ้นจากการใช้ผลิตภัณฑ์สุขภาพบางชนิด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ที่มีผู้ร้องเรียนผ่านทางสื่อมวลชนและเว็บไซต์ต่างๆ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88232" y="45213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๔. พึงระลึกไว้เสมอว่าของที่มีราคาแพงอาจไม่ใช่ของที่มีคุณภาพดีเสมอไป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19672" y="5301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๕. พิจารณาข้อมูลเหล่านี้ให้ละเอียดและถี่ถ้วนก่อนตัดสินใจเลือกซื้อและเลือกใช้</a:t>
            </a:r>
          </a:p>
        </p:txBody>
      </p:sp>
      <p:sp>
        <p:nvSpPr>
          <p:cNvPr id="23" name="Oval 22"/>
          <p:cNvSpPr/>
          <p:nvPr/>
        </p:nvSpPr>
        <p:spPr>
          <a:xfrm>
            <a:off x="511629" y="928755"/>
            <a:ext cx="713417" cy="648072"/>
          </a:xfrm>
          <a:prstGeom prst="ellipse">
            <a:avLst/>
          </a:prstGeom>
          <a:solidFill>
            <a:srgbClr val="EB8DE0"/>
          </a:solidFill>
          <a:ln>
            <a:solidFill>
              <a:srgbClr val="EB8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01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" name="Straight Connector 22"/>
          <p:cNvCxnSpPr/>
          <p:nvPr/>
        </p:nvCxnSpPr>
        <p:spPr>
          <a:xfrm>
            <a:off x="616107" y="1409911"/>
            <a:ext cx="8527892" cy="2865"/>
          </a:xfrm>
          <a:prstGeom prst="line">
            <a:avLst/>
          </a:prstGeom>
          <a:ln>
            <a:solidFill>
              <a:srgbClr val="EB8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84176" y="10527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การเลือกซื้อผลิตภัณฑ์สุขภาพ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1629" y="928755"/>
            <a:ext cx="713417" cy="648072"/>
          </a:xfrm>
          <a:prstGeom prst="ellipse">
            <a:avLst/>
          </a:prstGeom>
          <a:solidFill>
            <a:srgbClr val="EB8DE0"/>
          </a:solidFill>
          <a:ln>
            <a:solidFill>
              <a:srgbClr val="EB8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6" name="Parallelogram 25"/>
          <p:cNvSpPr/>
          <p:nvPr/>
        </p:nvSpPr>
        <p:spPr>
          <a:xfrm>
            <a:off x="1029667" y="2348880"/>
            <a:ext cx="7518036" cy="85190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Parallelogram 26"/>
          <p:cNvSpPr/>
          <p:nvPr/>
        </p:nvSpPr>
        <p:spPr>
          <a:xfrm>
            <a:off x="410107" y="3200782"/>
            <a:ext cx="7518036" cy="851902"/>
          </a:xfrm>
          <a:prstGeom prst="parallelogram">
            <a:avLst/>
          </a:prstGeom>
          <a:solidFill>
            <a:srgbClr val="E7F7FF"/>
          </a:solidFill>
          <a:ln>
            <a:solidFill>
              <a:srgbClr val="E7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Parallelogram 27"/>
          <p:cNvSpPr/>
          <p:nvPr/>
        </p:nvSpPr>
        <p:spPr>
          <a:xfrm>
            <a:off x="1421669" y="4052684"/>
            <a:ext cx="7518036" cy="851902"/>
          </a:xfrm>
          <a:prstGeom prst="parallelogram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Parallelogram 28"/>
          <p:cNvSpPr/>
          <p:nvPr/>
        </p:nvSpPr>
        <p:spPr>
          <a:xfrm>
            <a:off x="655221" y="4904586"/>
            <a:ext cx="7518036" cy="851902"/>
          </a:xfrm>
          <a:prstGeom prst="parallelogram">
            <a:avLst/>
          </a:prstGeom>
          <a:solidFill>
            <a:srgbClr val="F8D8F4"/>
          </a:solidFill>
          <a:ln>
            <a:solidFill>
              <a:srgbClr val="DCC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925103" y="2420888"/>
            <a:ext cx="5887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๑. ตรวจดูฉลากของผลิตภัณฑ์ เพื่อนำมาเป็นข้อมูลในการเปรียบเทียบผลิตภัณฑ์แต่ละชนิดก่อนตัดสินใจเลือกซื้อ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2395" y="3426678"/>
            <a:ext cx="5787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๒. สอบถามข้อเท็จจริงเกี่ยวกับคุณภาพของผลิตภัณฑ์จากผู้ที่เคยใช้แล้ว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1417" y="4278580"/>
            <a:ext cx="8159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๓. อย่าหลงเชื่อคำโฆษณา ควรที่จะศึกษาเงื่อนไข หรือข้อจำกัดของผลิตภัณฑ์ให้เข้าใจก่อน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4229" y="5025370"/>
            <a:ext cx="6948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๔. ควรร้องขอให้หน่วยงานที่เกี่ยวข้องมาตรวจสอบคุณภาพของผลิตภัณฑ์ หากพบว่า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ผลิตภัณฑ์ดังกล่าวมีการโฆษณาเกินจริง หรือสงสัยว่าจะเป็นอันตรายต่อสุขภาพ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08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2516850" y="-2516853"/>
            <a:ext cx="546409" cy="55801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7"/>
            <a:ext cx="725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กรณีศึกษาเกี่ยวกับกฎหมายคุ้มครองผู้บริโภค</a:t>
            </a:r>
          </a:p>
        </p:txBody>
      </p: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79512" y="908720"/>
            <a:ext cx="1497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ตัวอย่างกรณีศึกษา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054" y="1308830"/>
            <a:ext cx="2915818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ข้อความในลักษณะนี้…โฆษณาไม่ได้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ปัจจุบันการขายสินค้าและบริการยังคง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มีการแข่งขันกันสูง ดังนั้น ผู้ประกอบธุรกิจ      จึงต้องหากลยุทธ์ต่างๆ ในการโฆษณา เพื่อให้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ผู้บริโภคสนใจและตัดสินใจเลือกซื้อสินค้าหรือ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บริการในทันทีที่เห็นโฆษณา โดยการพยายาม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สร้างจุดเด่นกับตัวสินค้าให้มีรูปลักษณ์ที่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สะดุดตา หรือการโฆษณาโดยการใช้ข้อความ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ที่อธิบายถึงประโยชน์และคุณสมบัติต่างๆ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ซึ่งที่ผ่านมาพบว่า มีผู้ประกอบธุรกิจบางราย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ใช้ข้อความโฆษณาที่เป็นเท็จ หรือเกินจริง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นทำให้ผู้บริโภคไม่ได้รั้บความเป็นธรรมจากการซื้อสินค้าหรือบริการสำนักงานคณะกรรมการคุ้มครองผู้บริโภค (สคบ.)      โดยกองคุ้มครองผู้บริโภคด้านโฆษณา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ได้มีการตรวจสอบโฆษณาที่น่าจะเข้าข่าย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ข้อความเป็นเท็จ หรือเกินจริง หรือก่อให้เกิด</a:t>
            </a:r>
          </a:p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ความเข้าใจผิดในสาระสำคัญ ดังตัวอย่าง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7904" y="1342059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จากข้อความข้างต้นนี้ ผู้บริโภคบางรายอาจหลงเชื่อและตัดสินใจซื้อสินค้า แต่หารู้ไม่ว่าเป็นเพียงผลการวิจัยในห้องทดลองที่มีพื้นที่และสภาวะแวดล้อมที่จำกัด แต่ในสภาพความเป็นจริงขนาดพื้นที่และสภาวะแวดล้อมไม่ได้มีลักษณะเหมือนกับในห้องทดลอง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9236" y="2420888"/>
            <a:ext cx="5235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สำหรับข้อความ </a:t>
            </a:r>
            <a:r>
              <a:rPr lang="th-TH" sz="1800" b="1" i="1" dirty="0">
                <a:latin typeface="TH Sarabun New" pitchFamily="34" charset="-34"/>
                <a:cs typeface="TH Sarabun New" pitchFamily="34" charset="-34"/>
              </a:rPr>
              <a:t>“ขาวสะอาดทันใจ”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ผู้บริโภคย่อมเข้าใจว่าเมื่อผ้าเปื้อนคราบสกปรกแล้วเพียงใช้ผงซักฟอก ก็สามารถซักคราบสกปรกได้ขาวสะอาดอย่างทันใจ แต่ความเป็นจริงแล้วต้องแช่ทิ้งไว้เป็นชั่วโมง หรือบางคราบที่ซักออกยาก </a:t>
            </a:r>
            <a:r>
              <a:rPr lang="th-TH" sz="1800" dirty="0"/>
              <a:t>จึงทำให้ผู้บริโภคเกิดความเข้าใจผิดในสาระสำคัญเกี่ยวกับสินค้าตามมาตรา ๒๒ วรรค (๒) แห่งพระราชบัญญัติคุ้มครองผู้บริโภค พ.ศ. ๒๕๒๒ จึงเห็น</a:t>
            </a:r>
          </a:p>
          <a:p>
            <a:r>
              <a:rPr lang="th-TH" sz="1800" dirty="0"/>
              <a:t>       สมควรห้ามใช้ข้อความ </a:t>
            </a:r>
            <a:r>
              <a:rPr lang="th-TH" sz="1800" b="1" i="1" dirty="0"/>
              <a:t>“ขาวสะอาดทันใจ”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0196" y="44481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จากตัวอย่างที่กล่าวมาข้างต้น น่าจะเป็นประโยชน์สำหรับผู้บริโภคที่กำลังจะตัดสินใจซื้อสินค้าหรือบริการ ไม่ใช่หลงเชื่อแค่คำโฆษณา แต่ควรพิจารณาจากข้อมูลต่างๆ หรือบุคคลที่เคยใช้สินค้าชนิดนั้นๆ ในขณะเดียวกันผู้ประกอบธุรกิจก็ควรมีจริยธรรม โดยใช้ข้อความโฆษณาที่เป็นธรรม ไม่ปกปิดสาระสำคัญที่จะทำให้ผู้บริโภคเข้าใจผิด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896</Words>
  <Application>Microsoft Office PowerPoint</Application>
  <PresentationFormat>นำเสนอทางหน้าจอ (4:3)</PresentationFormat>
  <Paragraphs>74</Paragraphs>
  <Slides>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5" baseType="lpstr">
      <vt:lpstr>Cordia New</vt:lpstr>
      <vt:lpstr>AngsanaUPC</vt:lpstr>
      <vt:lpstr>TH Sarabun New</vt:lpstr>
      <vt:lpstr>Arial</vt:lpstr>
      <vt:lpstr>Calibri</vt:lpstr>
      <vt:lpstr>TH Sarabun New Bold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PTD8</dc:creator>
  <cp:lastModifiedBy>Taksaporn Seemek</cp:lastModifiedBy>
  <cp:revision>228</cp:revision>
  <dcterms:created xsi:type="dcterms:W3CDTF">2017-03-06T11:25:52Z</dcterms:created>
  <dcterms:modified xsi:type="dcterms:W3CDTF">2022-06-09T03:39:43Z</dcterms:modified>
</cp:coreProperties>
</file>