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308" r:id="rId2"/>
    <p:sldId id="297" r:id="rId3"/>
    <p:sldId id="298" r:id="rId4"/>
    <p:sldId id="299" r:id="rId5"/>
    <p:sldId id="300" r:id="rId6"/>
    <p:sldId id="301" r:id="rId7"/>
    <p:sldId id="303" r:id="rId8"/>
    <p:sldId id="302" r:id="rId9"/>
    <p:sldId id="304" r:id="rId10"/>
    <p:sldId id="305" r:id="rId11"/>
    <p:sldId id="306" r:id="rId12"/>
    <p:sldId id="307" r:id="rId13"/>
  </p:sldIdLst>
  <p:sldSz cx="9144000" cy="6858000" type="screen4x3"/>
  <p:notesSz cx="6858000" cy="9144000"/>
  <p:embeddedFontLst>
    <p:embeddedFont>
      <p:font typeface="Angsana New" panose="02020603050405020304" pitchFamily="18" charset="-34"/>
      <p:regular r:id="rId15"/>
      <p:bold r:id="rId16"/>
      <p:italic r:id="rId17"/>
      <p:boldItalic r:id="rId18"/>
    </p:embeddedFont>
    <p:embeddedFont>
      <p:font typeface="AngsanaUPC" panose="02020603050405020304" pitchFamily="18" charset="-34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ordia New" panose="020B0304020202020204" pitchFamily="34" charset="-34"/>
      <p:regular r:id="rId27"/>
      <p:bold r:id="rId28"/>
      <p:italic r:id="rId29"/>
      <p:boldItalic r:id="rId30"/>
    </p:embeddedFont>
    <p:embeddedFont>
      <p:font typeface="TH Sarabun New" panose="020B0500040200020003" pitchFamily="34" charset="-34"/>
      <p:regular r:id="rId31"/>
      <p:bold r:id="rId32"/>
      <p:italic r:id="rId33"/>
      <p:boldItalic r:id="rId34"/>
    </p:embeddedFont>
    <p:embeddedFont>
      <p:font typeface="TH Sarabun New Bold" panose="020B0500040200020003" pitchFamily="34" charset="-34"/>
      <p:bold r:id="rId35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9999"/>
    <a:srgbClr val="FABCF1"/>
    <a:srgbClr val="E7F7FF"/>
    <a:srgbClr val="66CCFF"/>
    <a:srgbClr val="DCC5ED"/>
    <a:srgbClr val="D8EEC0"/>
    <a:srgbClr val="BAE890"/>
    <a:srgbClr val="EB8DE0"/>
    <a:srgbClr val="FCEE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0" autoAdjust="0"/>
    <p:restoredTop sz="94660"/>
  </p:normalViewPr>
  <p:slideViewPr>
    <p:cSldViewPr>
      <p:cViewPr varScale="1">
        <p:scale>
          <a:sx n="108" d="100"/>
          <a:sy n="108" d="100"/>
        </p:scale>
        <p:origin x="1716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tableStyles" Target="tableStyles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5C1D6-BD65-4913-9B96-D178CAE1839E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5A076-C24A-454D-9EF7-78E5FB968DB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19390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078A5-0392-4DAD-A12A-D520FEDABEBB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86801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627D65-1B76-4933-84BE-FA6175666090}" type="slidenum">
              <a:t>2</a:t>
            </a:fld>
            <a:endParaRPr lang="th-TH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1384046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FF5C-CCF0-411D-B1A5-8BE74D78CD88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1226-4D5E-4779-A807-272EDE5DB4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38238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FF5C-CCF0-411D-B1A5-8BE74D78CD88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1226-4D5E-4779-A807-272EDE5DB4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0688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FF5C-CCF0-411D-B1A5-8BE74D78CD88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1226-4D5E-4779-A807-272EDE5DB4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62541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FF5C-CCF0-411D-B1A5-8BE74D78CD88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1226-4D5E-4779-A807-272EDE5DB4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444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FF5C-CCF0-411D-B1A5-8BE74D78CD88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1226-4D5E-4779-A807-272EDE5DB4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13517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FF5C-CCF0-411D-B1A5-8BE74D78CD88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1226-4D5E-4779-A807-272EDE5DB4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03405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FF5C-CCF0-411D-B1A5-8BE74D78CD88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1226-4D5E-4779-A807-272EDE5DB4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4726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FF5C-CCF0-411D-B1A5-8BE74D78CD88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1226-4D5E-4779-A807-272EDE5DB4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39170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FF5C-CCF0-411D-B1A5-8BE74D78CD88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1226-4D5E-4779-A807-272EDE5DB4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7806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FF5C-CCF0-411D-B1A5-8BE74D78CD88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1226-4D5E-4779-A807-272EDE5DB4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67540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FF5C-CCF0-411D-B1A5-8BE74D78CD88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1226-4D5E-4779-A807-272EDE5DB4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2253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7FF5C-CCF0-411D-B1A5-8BE74D78CD88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51226-4D5E-4779-A807-272EDE5DB4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1667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../&#3627;&#3609;&#3656;&#3623;&#3618;4/&#3627;&#3609;&#3656;&#3623;&#3618;&#3607;&#3637;&#3656;4_&#3626;&#3639;&#3656;&#3629;&#3650;&#3590;&#3625;&#3603;&#3634;&#3585;&#3633;&#3610;&#3626;&#3640;&#3586;&#3616;&#3634;&#3614;.pptx" TargetMode="External"/><Relationship Id="rId13" Type="http://schemas.openxmlformats.org/officeDocument/2006/relationships/hyperlink" Target="../../2_&#3649;&#3612;&#3609;&#3585;&#3634;&#3619;&#3592;&#3633;&#3604;&#3585;&#3634;&#3619;&#3648;&#3619;&#3637;&#3618;&#3609;&#3619;&#3641;&#3657;" TargetMode="External"/><Relationship Id="rId18" Type="http://schemas.openxmlformats.org/officeDocument/2006/relationships/hyperlink" Target="../../7_&#3648;&#3626;&#3619;&#3636;&#3617;&#3626;&#3634;&#3619;&#3632;" TargetMode="External"/><Relationship Id="rId3" Type="http://schemas.openxmlformats.org/officeDocument/2006/relationships/hyperlink" Target="http://www.aksorn.com/" TargetMode="External"/><Relationship Id="rId7" Type="http://schemas.openxmlformats.org/officeDocument/2006/relationships/hyperlink" Target="../&#3627;&#3609;&#3656;&#3623;&#3618;3/&#3627;&#3609;&#3656;&#3623;&#3618;&#3607;&#3637;&#3656;3_&#3626;&#3634;&#3619;&#3648;&#3626;&#3614;&#3605;&#3636;&#3604;.pptx" TargetMode="External"/><Relationship Id="rId12" Type="http://schemas.openxmlformats.org/officeDocument/2006/relationships/hyperlink" Target="../../1_&#3627;&#3621;&#3633;&#3585;&#3626;&#3641;&#3605;&#3619;&#3623;&#3636;&#3594;&#3634;&#3626;&#3640;&#3586;&#3624;&#3638;&#3585;&#3625;&#3634;" TargetMode="External"/><Relationship Id="rId17" Type="http://schemas.openxmlformats.org/officeDocument/2006/relationships/hyperlink" Target="../../6_&#3585;&#3634;&#3619;&#3623;&#3633;&#3604;&#3649;&#3621;&#3632;&#3611;&#3619;&#3632;&#3648;&#3617;&#3636;&#3609;&#3612;&#3621;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../../5_&#3586;&#3657;&#3629;&#3626;&#3629;&#3610;&#3611;&#3619;&#3632;&#3592;&#3635;&#3627;&#3609;&#3656;&#3623;&#3618;_&#3648;&#3593;&#3621;&#3618;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../&#3627;&#3609;&#3656;&#3623;&#3618;2/&#3627;&#3609;&#3656;&#3623;&#3618;&#3607;&#3637;&#3656;2_&#3585;&#3634;&#3619;&#3626;&#3619;&#3657;&#3634;&#3591;&#3648;&#3626;&#3619;&#3636;&#3617;&#3626;&#3640;&#3586;&#3616;&#3634;&#3614;&#3649;&#3621;&#3632;&#3585;&#3634;&#3619;&#3611;&#3657;&#3629;&#3591;&#3585;&#3633;&#3609;&#3650;&#3619;&#3588;&#3651;&#3609;&#3594;&#3640;&#3617;&#3594;&#3609;.pptx" TargetMode="External"/><Relationship Id="rId11" Type="http://schemas.openxmlformats.org/officeDocument/2006/relationships/image" Target="../media/image3.png"/><Relationship Id="rId5" Type="http://schemas.openxmlformats.org/officeDocument/2006/relationships/hyperlink" Target="../&#3627;&#3609;&#3656;&#3623;&#3618;1/&#3627;&#3609;&#3656;&#3623;&#3618;&#3607;&#3637;&#3656;1_&#3619;&#3632;&#3610;&#3610;&#3611;&#3619;&#3632;&#3626;&#3634;&#3607;%20&#3619;&#3632;&#3610;&#3610;&#3626;&#3639;&#3610;&#3614;&#3633;&#3609;&#3608;&#3640;&#3660;&#3649;&#3621;&#3632;&#3619;&#3632;&#3610;&#3610;&#3605;&#3656;&#3629;&#3617;&#3652;&#3619;&#3657;&#3607;&#3656;&#3629;.pptx" TargetMode="External"/><Relationship Id="rId15" Type="http://schemas.openxmlformats.org/officeDocument/2006/relationships/hyperlink" Target="../../4_&#3651;&#3610;&#3591;&#3634;&#3609;_&#3648;&#3593;&#3621;&#3618;" TargetMode="External"/><Relationship Id="rId10" Type="http://schemas.openxmlformats.org/officeDocument/2006/relationships/image" Target="../media/image2.jpeg"/><Relationship Id="rId19" Type="http://schemas.openxmlformats.org/officeDocument/2006/relationships/hyperlink" Target="../../8_&#3626;&#3639;&#3656;&#3629;&#3648;&#3626;&#3619;&#3636;&#3617;&#3585;&#3634;&#3619;&#3648;&#3619;&#3637;&#3618;&#3609;&#3619;&#3641;&#3657;" TargetMode="External"/><Relationship Id="rId4" Type="http://schemas.openxmlformats.org/officeDocument/2006/relationships/image" Target="../media/image1.png"/><Relationship Id="rId9" Type="http://schemas.openxmlformats.org/officeDocument/2006/relationships/hyperlink" Target="../&#3627;&#3609;&#3656;&#3623;&#3618;5/&#3627;&#3609;&#3656;&#3623;&#3618;&#3607;&#3637;&#3656;5_&#3585;&#3634;&#3619;&#3626;&#3619;&#3657;&#3634;&#3591;&#3648;&#3626;&#3619;&#3636;&#3617;&#3588;&#3623;&#3634;&#3617;&#3611;&#3621;&#3629;&#3604;&#3616;&#3633;&#3618;&#3651;&#3609;&#3594;&#3640;&#3617;&#3594;&#3609;.pptx" TargetMode="External"/><Relationship Id="rId14" Type="http://schemas.openxmlformats.org/officeDocument/2006/relationships/hyperlink" Target="../../3_PowerPoint_&#3611;&#3619;&#3632;&#3585;&#3629;&#3610;&#3585;&#3634;&#3619;&#3626;&#3629;&#3609;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24"/>
          <p:cNvSpPr txBox="1"/>
          <p:nvPr/>
        </p:nvSpPr>
        <p:spPr>
          <a:xfrm>
            <a:off x="2378388" y="6237312"/>
            <a:ext cx="44214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th-TH" sz="1200" dirty="0">
                <a:latin typeface="TH Sarabun New" pitchFamily="34" charset="-34"/>
                <a:cs typeface="TH Sarabun New" pitchFamily="34" charset="-34"/>
              </a:rPr>
              <a:t>บริษัท อักษรเจริญทัศน์ </a:t>
            </a:r>
            <a:r>
              <a:rPr lang="th-TH" sz="1200" dirty="0" err="1">
                <a:latin typeface="TH Sarabun New" pitchFamily="34" charset="-34"/>
                <a:cs typeface="TH Sarabun New" pitchFamily="34" charset="-34"/>
              </a:rPr>
              <a:t>อจท</a:t>
            </a:r>
            <a:r>
              <a:rPr lang="th-TH" sz="1200" dirty="0">
                <a:latin typeface="TH Sarabun New" pitchFamily="34" charset="-34"/>
                <a:cs typeface="TH Sarabun New" pitchFamily="34" charset="-34"/>
              </a:rPr>
              <a:t>. จำกัด : 142 ถนนตะนาว เขตพระนคร กรุงเทพฯ 10200</a:t>
            </a:r>
          </a:p>
          <a:p>
            <a:pPr lvl="0" algn="ctr"/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Aksorn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CharoenTat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ACT.Co.,Ltd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: 142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Tanao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Rd.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Pranakorn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Bangkok 10200 Thailand</a:t>
            </a:r>
          </a:p>
          <a:p>
            <a:pPr lvl="0" algn="ctr"/>
            <a:r>
              <a:rPr lang="th-TH" sz="1200" dirty="0">
                <a:latin typeface="TH Sarabun New" pitchFamily="34" charset="-34"/>
                <a:cs typeface="TH Sarabun New" pitchFamily="34" charset="-34"/>
              </a:rPr>
              <a:t>โทรศัพท์ : 02 622 2999  โทรสาร : 02 622 1311-8  </a:t>
            </a:r>
            <a:r>
              <a:rPr lang="en-US" sz="1200" dirty="0">
                <a:solidFill>
                  <a:srgbClr val="F7941D"/>
                </a:solidFill>
                <a:latin typeface="TH Sarabun New" pitchFamily="34" charset="-34"/>
                <a:cs typeface="TH Sarabun New" pitchFamily="34" charset="-34"/>
              </a:rPr>
              <a:t>webmaster@aksorn.com / </a:t>
            </a:r>
            <a:r>
              <a:rPr lang="en-US" sz="1200">
                <a:solidFill>
                  <a:srgbClr val="F7941D"/>
                </a:solidFill>
                <a:latin typeface="TH Sarabun New" pitchFamily="34" charset="-34"/>
                <a:cs typeface="TH Sarabun New" pitchFamily="34" charset="-34"/>
                <a:hlinkClick r:id="rId3"/>
              </a:rPr>
              <a:t>www.aksorn.com</a:t>
            </a:r>
            <a:endParaRPr lang="en-US" sz="1200" dirty="0">
              <a:solidFill>
                <a:srgbClr val="F7941D"/>
              </a:solidFill>
              <a:latin typeface="TH Sarabun New" pitchFamily="34" charset="-34"/>
              <a:cs typeface="TH Sarabun New" pitchFamily="34" charset="-34"/>
            </a:endParaRPr>
          </a:p>
          <a:p>
            <a:pPr lvl="0" algn="ctr"/>
            <a:r>
              <a:rPr lang="en-US" sz="1200" dirty="0">
                <a:solidFill>
                  <a:srgbClr val="F7941D"/>
                </a:solidFill>
                <a:latin typeface="TH Sarabun New" pitchFamily="34" charset="-34"/>
                <a:cs typeface="TH Sarabun New" pitchFamily="34" charset="-34"/>
              </a:rPr>
              <a:t> </a:t>
            </a:r>
          </a:p>
        </p:txBody>
      </p:sp>
      <p:grpSp>
        <p:nvGrpSpPr>
          <p:cNvPr id="35" name="กลุ่ม 13"/>
          <p:cNvGrpSpPr/>
          <p:nvPr/>
        </p:nvGrpSpPr>
        <p:grpSpPr>
          <a:xfrm>
            <a:off x="-252538" y="0"/>
            <a:ext cx="9396538" cy="1340768"/>
            <a:chOff x="-252538" y="0"/>
            <a:chExt cx="9396538" cy="1340768"/>
          </a:xfrm>
        </p:grpSpPr>
        <p:grpSp>
          <p:nvGrpSpPr>
            <p:cNvPr id="41" name="กลุ่ม 5"/>
            <p:cNvGrpSpPr/>
            <p:nvPr/>
          </p:nvGrpSpPr>
          <p:grpSpPr>
            <a:xfrm>
              <a:off x="0" y="0"/>
              <a:ext cx="9144000" cy="1340768"/>
              <a:chOff x="0" y="0"/>
              <a:chExt cx="9144000" cy="1340768"/>
            </a:xfrm>
          </p:grpSpPr>
          <p:sp>
            <p:nvSpPr>
              <p:cNvPr id="46" name="สี่เหลี่ยมผืนผ้า 17"/>
              <p:cNvSpPr/>
              <p:nvPr/>
            </p:nvSpPr>
            <p:spPr>
              <a:xfrm>
                <a:off x="0" y="0"/>
                <a:ext cx="9144000" cy="12313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  <a:prstDash val="solid"/>
              </a:ln>
              <a:effectLst>
                <a:outerShdw dir="16200000" algn="tl">
                  <a:srgbClr val="000000">
                    <a:alpha val="40000"/>
                  </a:srgbClr>
                </a:outerShdw>
              </a:effectLst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th-TH" sz="2800" b="0" i="0" u="none" strike="noStrike" kern="1200" cap="none" spc="0" baseline="0">
                  <a:solidFill>
                    <a:srgbClr val="FFFFFF"/>
                  </a:solidFill>
                  <a:uFillTx/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0" name="สี่เหลี่ยมผืนผ้า 18"/>
              <p:cNvSpPr/>
              <p:nvPr/>
            </p:nvSpPr>
            <p:spPr>
              <a:xfrm>
                <a:off x="0" y="134755"/>
                <a:ext cx="9144000" cy="826727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th-TH" sz="2800" b="0" i="0" u="none" strike="noStrike" kern="1200" cap="none" spc="0" baseline="0">
                  <a:solidFill>
                    <a:srgbClr val="FFFFFF"/>
                  </a:solidFill>
                  <a:uFillTx/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1" name="Rectangle 10"/>
              <p:cNvSpPr/>
              <p:nvPr/>
            </p:nvSpPr>
            <p:spPr>
              <a:xfrm>
                <a:off x="5929322" y="571480"/>
                <a:ext cx="3035166" cy="225484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lvl="0" indent="457200" algn="r" hangingPunct="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th-TH" sz="3000" b="1" dirty="0">
                    <a:solidFill>
                      <a:srgbClr val="FFFFFF"/>
                    </a:solidFill>
                    <a:latin typeface="TH Sarabun New" pitchFamily="34" charset="-34"/>
                    <a:cs typeface="TH Sarabun New" pitchFamily="34" charset="-34"/>
                  </a:rPr>
                  <a:t>ชั้นมัธยมศึกษาปีที่ ๖</a:t>
                </a:r>
                <a:endParaRPr lang="en-US" sz="3000" b="1" dirty="0">
                  <a:solidFill>
                    <a:srgbClr val="FFFFFF"/>
                  </a:solidFill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2" name="Rectangle 5"/>
              <p:cNvSpPr/>
              <p:nvPr/>
            </p:nvSpPr>
            <p:spPr>
              <a:xfrm>
                <a:off x="3424791" y="135889"/>
                <a:ext cx="5539698" cy="714384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indent="457200" algn="r" eaLnBrk="0" hangingPunct="0"/>
                <a:r>
                  <a:rPr lang="th-TH" sz="3600" b="1" dirty="0">
                    <a:solidFill>
                      <a:schemeClr val="bg1"/>
                    </a:solidFill>
                    <a:latin typeface="TH Sarabun New" pitchFamily="34" charset="-34"/>
                    <a:cs typeface="TH Sarabun New" pitchFamily="34" charset="-34"/>
                    <a:sym typeface="TH Sarabun New Bold"/>
                  </a:rPr>
                  <a:t>สุขศึกษา</a:t>
                </a:r>
                <a:endParaRPr lang="en-US" sz="4400" b="1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  <a:sym typeface="TH Sarabun New Bold"/>
                </a:endParaRPr>
              </a:p>
            </p:txBody>
          </p:sp>
          <p:sp>
            <p:nvSpPr>
              <p:cNvPr id="53" name="Rectangle 19"/>
              <p:cNvSpPr/>
              <p:nvPr/>
            </p:nvSpPr>
            <p:spPr>
              <a:xfrm>
                <a:off x="4534969" y="1070856"/>
                <a:ext cx="4388827" cy="269912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indent="457200" algn="r" eaLnBrk="0" hangingPunct="0"/>
                <a:r>
                  <a:rPr lang="th-TH" sz="1600" b="1" dirty="0">
                    <a:solidFill>
                      <a:srgbClr val="7030A0"/>
                    </a:solidFill>
                    <a:latin typeface="TH Sarabun New" pitchFamily="34" charset="-34"/>
                    <a:cs typeface="TH Sarabun New" pitchFamily="34" charset="-34"/>
                    <a:sym typeface="TH Sarabun New Bold"/>
                  </a:rPr>
                  <a:t>กลุ่มสาระการเรียนรู้</a:t>
                </a:r>
                <a:r>
                  <a:rPr lang="th-TH" sz="1600" b="1" dirty="0">
                    <a:solidFill>
                      <a:srgbClr val="7030A0"/>
                    </a:solidFill>
                    <a:latin typeface="TH Sarabun New" pitchFamily="34" charset="-34"/>
                    <a:cs typeface="TH Sarabun New" pitchFamily="34" charset="-34"/>
                  </a:rPr>
                  <a:t>สุขศึกษาและพลศึกษา</a:t>
                </a:r>
                <a:endParaRPr lang="en-US" sz="1600" b="1" dirty="0">
                  <a:solidFill>
                    <a:srgbClr val="7030A0"/>
                  </a:solidFill>
                  <a:latin typeface="TH Sarabun New" pitchFamily="34" charset="-34"/>
                  <a:cs typeface="TH Sarabun New" pitchFamily="34" charset="-34"/>
                  <a:sym typeface="TH Sarabun New Bold"/>
                </a:endParaRPr>
              </a:p>
            </p:txBody>
          </p:sp>
        </p:grpSp>
        <p:sp>
          <p:nvSpPr>
            <p:cNvPr id="42" name="มนมุมสี่เหลี่ยมผืนผ้าด้านทแยงมุม 14"/>
            <p:cNvSpPr/>
            <p:nvPr/>
          </p:nvSpPr>
          <p:spPr>
            <a:xfrm>
              <a:off x="-252538" y="0"/>
              <a:ext cx="2304260" cy="63880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39573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2 0 f31"/>
                <a:gd name="f34" fmla="+- f21 0 f32"/>
                <a:gd name="f35" fmla="*/ f31 29289 1"/>
                <a:gd name="f36" fmla="*/ f32 29289 1"/>
                <a:gd name="f37" fmla="*/ f31 f18 1"/>
                <a:gd name="f38" fmla="*/ f32 f18 1"/>
                <a:gd name="f39" fmla="*/ f35 1 100000"/>
                <a:gd name="f40" fmla="*/ f36 1 100000"/>
                <a:gd name="f41" fmla="*/ f34 f18 1"/>
                <a:gd name="f42" fmla="*/ f33 f18 1"/>
                <a:gd name="f43" fmla="+- f39 0 f40"/>
                <a:gd name="f44" fmla="?: f43 f39 f40"/>
                <a:gd name="f45" fmla="+- f21 0 f44"/>
                <a:gd name="f46" fmla="+- f22 0 f44"/>
                <a:gd name="f47" fmla="*/ f44 f18 1"/>
                <a:gd name="f48" fmla="*/ f45 f18 1"/>
                <a:gd name="f49" fmla="*/ f46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47" r="f48" b="f49"/>
              <a:pathLst>
                <a:path>
                  <a:moveTo>
                    <a:pt x="f37" y="f23"/>
                  </a:moveTo>
                  <a:lnTo>
                    <a:pt x="f41" y="f23"/>
                  </a:lnTo>
                  <a:arcTo wR="f38" hR="f38" stAng="f2" swAng="f1"/>
                  <a:lnTo>
                    <a:pt x="f26" y="f42"/>
                  </a:lnTo>
                  <a:arcTo wR="f37" hR="f37" stAng="f6" swAng="f1"/>
                  <a:lnTo>
                    <a:pt x="f38" y="f27"/>
                  </a:lnTo>
                  <a:arcTo wR="f38" hR="f38" stAng="f1" swAng="f1"/>
                  <a:lnTo>
                    <a:pt x="f23" y="f37"/>
                  </a:lnTo>
                  <a:arcTo wR="f37" hR="f37" stAng="f0" swAng="f1"/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  <a:effectLst/>
          </p:spPr>
          <p:txBody>
            <a:bodyPr vert="horz" wrap="square" lIns="91440" tIns="45720" rIns="91440" bIns="45720" anchor="ctr" anchorCtr="0" compatLnSpc="1"/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400" b="1" i="0" u="none" strike="noStrike" kern="1200" cap="none" spc="0" baseline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43" name="Picture 2" descr="K:\TSM 3-A\Logo Aksorn\Aksorn Charoen Tat_2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94052" y="159160"/>
              <a:ext cx="1311414" cy="3826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4" name="สี่เหลี่ยมผืนผ้า 28"/>
          <p:cNvSpPr/>
          <p:nvPr/>
        </p:nvSpPr>
        <p:spPr>
          <a:xfrm>
            <a:off x="0" y="1335490"/>
            <a:ext cx="2274995" cy="298588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00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5" name="สี่เหลี่ยมผืนผ้า 29">
            <a:hlinkClick r:id="rId5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1510664" y="1335490"/>
            <a:ext cx="114300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</a:t>
            </a:r>
            <a:r>
              <a:rPr lang="th-TH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๑</a:t>
            </a:r>
          </a:p>
        </p:txBody>
      </p:sp>
      <p:sp>
        <p:nvSpPr>
          <p:cNvPr id="56" name="สี่เหลี่ยมผืนผ้า 30">
            <a:hlinkClick r:id="rId6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2653664" y="1335490"/>
            <a:ext cx="114300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</a:t>
            </a:r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๒</a:t>
            </a:r>
          </a:p>
        </p:txBody>
      </p:sp>
      <p:sp>
        <p:nvSpPr>
          <p:cNvPr id="57" name="สี่เหลี่ยมผืนผ้า 31">
            <a:hlinkClick r:id="rId7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3796664" y="1335490"/>
            <a:ext cx="114300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</a:t>
            </a:r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๓</a:t>
            </a:r>
          </a:p>
        </p:txBody>
      </p:sp>
      <p:sp>
        <p:nvSpPr>
          <p:cNvPr id="58" name="สี่เหลี่ยมผืนผ้า 32">
            <a:hlinkClick r:id="rId8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4939664" y="1335490"/>
            <a:ext cx="1148316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</a:t>
            </a:r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๔</a:t>
            </a:r>
          </a:p>
        </p:txBody>
      </p:sp>
      <p:sp>
        <p:nvSpPr>
          <p:cNvPr id="59" name="สี่เหลี่ยมผืนผ้า 33"/>
          <p:cNvSpPr/>
          <p:nvPr/>
        </p:nvSpPr>
        <p:spPr>
          <a:xfrm>
            <a:off x="6859107" y="1335490"/>
            <a:ext cx="2284892" cy="29331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00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0" y="6165304"/>
            <a:ext cx="9144000" cy="71367"/>
            <a:chOff x="0" y="6165304"/>
            <a:chExt cx="9144000" cy="7136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6165304"/>
              <a:ext cx="9143999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6213478"/>
              <a:ext cx="9144000" cy="23193"/>
            </a:xfrm>
            <a:prstGeom prst="line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สี่เหลี่ยมผืนผ้า 32">
            <a:hlinkClick r:id="rId9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6087980" y="1335490"/>
            <a:ext cx="1148316" cy="293310"/>
          </a:xfrm>
          <a:prstGeom prst="rect">
            <a:avLst/>
          </a:prstGeom>
          <a:solidFill>
            <a:schemeClr val="accent3"/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</a:t>
            </a:r>
            <a:r>
              <a:rPr lang="th-TH" sz="1300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๕</a:t>
            </a:r>
          </a:p>
        </p:txBody>
      </p:sp>
      <p:pic>
        <p:nvPicPr>
          <p:cNvPr id="1026" name="Picture 2" descr="C:\Users\tongchai.cha\Desktop\Icon\D16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392" y="1785732"/>
            <a:ext cx="6492875" cy="4163548"/>
          </a:xfrm>
          <a:prstGeom prst="roundRect">
            <a:avLst>
              <a:gd name="adj" fmla="val 895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C:\Users\FL4_Sirirat-Lon\Desktop\TOM\img\Picture4.png">
            <a:extLst>
              <a:ext uri="{FF2B5EF4-FFF2-40B4-BE49-F238E27FC236}">
                <a16:creationId xmlns:a16="http://schemas.microsoft.com/office/drawing/2014/main" id="{A834F93E-2518-4139-B20B-BED49097B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732664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24">
            <a:hlinkClick r:id="rId12" action="ppaction://hlinkfil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1E9C93F4-A21F-4ED2-BB7B-303337171024}"/>
              </a:ext>
            </a:extLst>
          </p:cNvPr>
          <p:cNvSpPr txBox="1"/>
          <p:nvPr/>
        </p:nvSpPr>
        <p:spPr>
          <a:xfrm>
            <a:off x="42990" y="1804327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๑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หลักสูตรวิชาสุขศึกษา</a:t>
            </a:r>
          </a:p>
        </p:txBody>
      </p:sp>
      <p:pic>
        <p:nvPicPr>
          <p:cNvPr id="62" name="Picture 2" descr="C:\Users\FL4_Sirirat-Lon\Desktop\TOM\img\Picture4.png">
            <a:extLst>
              <a:ext uri="{FF2B5EF4-FFF2-40B4-BE49-F238E27FC236}">
                <a16:creationId xmlns:a16="http://schemas.microsoft.com/office/drawing/2014/main" id="{31B542E1-8FC0-45D7-98A1-832505153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092704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24">
            <a:hlinkClick r:id="rId13" action="ppaction://hlinkfil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0BD3FA8A-EF1B-461E-ABDA-439C84BD9D27}"/>
              </a:ext>
            </a:extLst>
          </p:cNvPr>
          <p:cNvSpPr txBox="1"/>
          <p:nvPr/>
        </p:nvSpPr>
        <p:spPr>
          <a:xfrm>
            <a:off x="42990" y="2142884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๒_แผนการจัดการเรียนรู้</a:t>
            </a:r>
          </a:p>
        </p:txBody>
      </p:sp>
      <p:pic>
        <p:nvPicPr>
          <p:cNvPr id="64" name="Picture 2" descr="C:\Users\FL4_Sirirat-Lon\Desktop\TOM\img\Picture4.png">
            <a:extLst>
              <a:ext uri="{FF2B5EF4-FFF2-40B4-BE49-F238E27FC236}">
                <a16:creationId xmlns:a16="http://schemas.microsoft.com/office/drawing/2014/main" id="{FD360839-8790-4E8A-9452-126D960E4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452744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Box 24">
            <a:hlinkClick r:id="rId14" action="ppaction://hlinkfil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0021C2EE-FA54-438A-B8DC-5D8D7086D6DA}"/>
              </a:ext>
            </a:extLst>
          </p:cNvPr>
          <p:cNvSpPr txBox="1"/>
          <p:nvPr/>
        </p:nvSpPr>
        <p:spPr>
          <a:xfrm>
            <a:off x="42990" y="2514382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๓_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PowerPoint_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ประกอบการสอน</a:t>
            </a:r>
          </a:p>
        </p:txBody>
      </p:sp>
      <p:pic>
        <p:nvPicPr>
          <p:cNvPr id="66" name="Picture 2" descr="C:\Users\FL4_Sirirat-Lon\Desktop\TOM\img\Picture4.png">
            <a:extLst>
              <a:ext uri="{FF2B5EF4-FFF2-40B4-BE49-F238E27FC236}">
                <a16:creationId xmlns:a16="http://schemas.microsoft.com/office/drawing/2014/main" id="{6F6079DD-B42C-4BCB-9600-89B2911BE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812784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Box 24">
            <a:hlinkClick r:id="rId15" action="ppaction://hlinkfil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EE311047-20A4-4FC5-9D5A-76DE14879337}"/>
              </a:ext>
            </a:extLst>
          </p:cNvPr>
          <p:cNvSpPr txBox="1"/>
          <p:nvPr/>
        </p:nvSpPr>
        <p:spPr>
          <a:xfrm>
            <a:off x="42990" y="2868864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๔_ใบงาน_เฉลย</a:t>
            </a:r>
          </a:p>
        </p:txBody>
      </p:sp>
      <p:pic>
        <p:nvPicPr>
          <p:cNvPr id="69" name="Picture 2" descr="C:\Users\FL4_Sirirat-Lon\Desktop\TOM\img\Picture4.png">
            <a:extLst>
              <a:ext uri="{FF2B5EF4-FFF2-40B4-BE49-F238E27FC236}">
                <a16:creationId xmlns:a16="http://schemas.microsoft.com/office/drawing/2014/main" id="{68E105B9-5ED2-4442-BFEF-AAA05FEE8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172824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TextBox 24">
            <a:hlinkClick r:id="rId16" action="ppaction://hlinkfil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57F2487-DF7D-4DB9-9FBE-67F551005052}"/>
              </a:ext>
            </a:extLst>
          </p:cNvPr>
          <p:cNvSpPr txBox="1"/>
          <p:nvPr/>
        </p:nvSpPr>
        <p:spPr>
          <a:xfrm>
            <a:off x="35496" y="3214899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๕_ข้อสอบประจำหน่วย_เฉลย</a:t>
            </a:r>
          </a:p>
        </p:txBody>
      </p:sp>
      <p:pic>
        <p:nvPicPr>
          <p:cNvPr id="82" name="Picture 2" descr="C:\Users\FL4_Sirirat-Lon\Desktop\TOM\img\Picture4.png">
            <a:extLst>
              <a:ext uri="{FF2B5EF4-FFF2-40B4-BE49-F238E27FC236}">
                <a16:creationId xmlns:a16="http://schemas.microsoft.com/office/drawing/2014/main" id="{24A9E8D4-B82A-4A4F-A02B-283B14955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518764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24">
            <a:hlinkClick r:id="rId17" action="ppaction://hlinkfile" highlightClick="1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D79174AF-0685-47BD-941C-0E6E3B5682A1}"/>
              </a:ext>
            </a:extLst>
          </p:cNvPr>
          <p:cNvSpPr txBox="1"/>
          <p:nvPr/>
        </p:nvSpPr>
        <p:spPr>
          <a:xfrm>
            <a:off x="35496" y="3596330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๖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การวัดและประเมินผล</a:t>
            </a:r>
          </a:p>
        </p:txBody>
      </p:sp>
      <p:pic>
        <p:nvPicPr>
          <p:cNvPr id="84" name="Picture 2" descr="C:\Users\FL4_Sirirat-Lon\Desktop\TOM\img\Picture4.png">
            <a:extLst>
              <a:ext uri="{FF2B5EF4-FFF2-40B4-BE49-F238E27FC236}">
                <a16:creationId xmlns:a16="http://schemas.microsoft.com/office/drawing/2014/main" id="{44B44A44-6001-45AD-B364-8B211F294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878804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TextBox 24">
            <a:hlinkClick r:id="rId18" action="ppaction://hlinkfile" highlightClick="1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68C46016-EF20-45A8-A690-B1CFE0271F7A}"/>
              </a:ext>
            </a:extLst>
          </p:cNvPr>
          <p:cNvSpPr txBox="1"/>
          <p:nvPr/>
        </p:nvSpPr>
        <p:spPr>
          <a:xfrm>
            <a:off x="35496" y="3956370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๗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เสริมสาระ</a:t>
            </a:r>
          </a:p>
        </p:txBody>
      </p:sp>
      <p:pic>
        <p:nvPicPr>
          <p:cNvPr id="86" name="Picture 2" descr="C:\Users\FL4_Sirirat-Lon\Desktop\TOM\img\Picture4.png">
            <a:extLst>
              <a:ext uri="{FF2B5EF4-FFF2-40B4-BE49-F238E27FC236}">
                <a16:creationId xmlns:a16="http://schemas.microsoft.com/office/drawing/2014/main" id="{5D98034E-828D-4E99-A14D-A1BC1BE68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222916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TextBox 24">
            <a:hlinkClick r:id="rId19" action="ppaction://hlinkfile" highlightClick="1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37BD6842-F452-40A4-87EA-20294FC02298}"/>
              </a:ext>
            </a:extLst>
          </p:cNvPr>
          <p:cNvSpPr txBox="1"/>
          <p:nvPr/>
        </p:nvSpPr>
        <p:spPr>
          <a:xfrm>
            <a:off x="35496" y="4300482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๘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สื่อเสริมการเรียนรู้</a:t>
            </a:r>
          </a:p>
        </p:txBody>
      </p:sp>
    </p:spTree>
    <p:extLst>
      <p:ext uri="{BB962C8B-B14F-4D97-AF65-F5344CB8AC3E}">
        <p14:creationId xmlns:p14="http://schemas.microsoft.com/office/powerpoint/2010/main" val="3642639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5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6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Rectangle 6"/>
          <p:cNvSpPr/>
          <p:nvPr/>
        </p:nvSpPr>
        <p:spPr>
          <a:xfrm>
            <a:off x="0" y="0"/>
            <a:ext cx="9143999" cy="6926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" name="Round Same Side Corner Rectangle 7"/>
          <p:cNvSpPr/>
          <p:nvPr/>
        </p:nvSpPr>
        <p:spPr>
          <a:xfrm rot="5400000">
            <a:off x="2660864" y="-2660868"/>
            <a:ext cx="546412" cy="586814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9775" y="7"/>
            <a:ext cx="55983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 New" pitchFamily="34" charset="-34"/>
                <a:cs typeface="TH Sarabun New" pitchFamily="34" charset="-34"/>
              </a:rPr>
              <a:t>การวางแผนกำหนดแนวทางการลดอุบัติเหตุ</a:t>
            </a:r>
          </a:p>
        </p:txBody>
      </p:sp>
      <p:sp>
        <p:nvSpPr>
          <p:cNvPr id="15" name="AutoShape 12" descr="ผลการค้นหารูปภาพสำหรับ icon TV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3" name="Rectangle 12"/>
          <p:cNvSpPr/>
          <p:nvPr/>
        </p:nvSpPr>
        <p:spPr>
          <a:xfrm>
            <a:off x="1329524" y="991181"/>
            <a:ext cx="24128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chemeClr val="accent6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การวางแผนดำเนินการ</a:t>
            </a:r>
            <a:endParaRPr lang="th-TH" dirty="0">
              <a:solidFill>
                <a:schemeClr val="accent6">
                  <a:lumMod val="50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16107" y="1409911"/>
            <a:ext cx="8527892" cy="2865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11629" y="928755"/>
            <a:ext cx="713417" cy="6480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>
                <a:latin typeface="TH Sarabun New" pitchFamily="34" charset="-34"/>
                <a:cs typeface="TH Sarabun New" pitchFamily="34" charset="-34"/>
              </a:rPr>
              <a:t>๑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61368" y="1988840"/>
            <a:ext cx="82031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TH Sarabun New" panose="020B0500040200020003" pitchFamily="34" charset="-34"/>
                <a:cs typeface="TH Sarabun New" pitchFamily="34" charset="-34"/>
              </a:rPr>
              <a:t>๑. ร่วมเป็นแกนนำในการจัดตั้งคณะกรรมการบริหารโครงการเพื่อลดอุบัติเหตุในชุมชน</a:t>
            </a:r>
          </a:p>
        </p:txBody>
      </p:sp>
      <p:sp>
        <p:nvSpPr>
          <p:cNvPr id="2" name="Rectangle 1"/>
          <p:cNvSpPr/>
          <p:nvPr/>
        </p:nvSpPr>
        <p:spPr>
          <a:xfrm>
            <a:off x="755576" y="2545456"/>
            <a:ext cx="79409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TH Sarabun New" panose="020B0500040200020003" pitchFamily="34" charset="-34"/>
                <a:cs typeface="TH Sarabun New" pitchFamily="34" charset="-34"/>
              </a:rPr>
              <a:t>๒. เมื่อได้คณะกรรมการบริการโครงการเพื่อลดอุบัติเหตุในชุมชนแล้ว ร่วมกันกำหนดจุดประสงค์นโยบาย และแผน</a:t>
            </a:r>
            <a:r>
              <a:rPr lang="en-US" sz="2000" dirty="0">
                <a:latin typeface="TH Sarabun New" panose="020B0500040200020003" pitchFamily="34" charset="-34"/>
                <a:cs typeface="TH Sarabun New" pitchFamily="34" charset="-34"/>
              </a:rPr>
              <a:t>   </a:t>
            </a:r>
            <a:r>
              <a:rPr lang="th-TH" sz="2000" dirty="0">
                <a:latin typeface="TH Sarabun New" panose="020B0500040200020003" pitchFamily="34" charset="-34"/>
                <a:cs typeface="TH Sarabun New" pitchFamily="34" charset="-34"/>
              </a:rPr>
              <a:t>การดำเนินงานเพื่อลดอุบัติเหตุในชุมชน</a:t>
            </a:r>
          </a:p>
        </p:txBody>
      </p:sp>
      <p:sp>
        <p:nvSpPr>
          <p:cNvPr id="3" name="Rectangle 2"/>
          <p:cNvSpPr/>
          <p:nvPr/>
        </p:nvSpPr>
        <p:spPr>
          <a:xfrm>
            <a:off x="755576" y="3383290"/>
            <a:ext cx="816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๓. ร่วมจัดทำแผนปฏิบัติงานตามโครงการเพื่อลดอุบัติเหตุในชุมชน โดยคำนึงถึงผู้ที่มีร่างกายและจิตใจปกติ และผู้ที่มี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  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ความบกพร่องทั้งทางด้านร่างกายและจิตใจ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472" y="4181018"/>
            <a:ext cx="75359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TH Sarabun New" panose="020B0500040200020003" pitchFamily="34" charset="-34"/>
                <a:cs typeface="TH Sarabun New" pitchFamily="34" charset="-34"/>
              </a:rPr>
              <a:t>๔. ร่วมจัดสรรงบประมาณให้เพียงพอ เพื่อใช้ในโครงการเพื่อลดอุบัติเหตุในชุมชน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9695" y="4653136"/>
            <a:ext cx="90322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TH Sarabun New" panose="020B0500040200020003" pitchFamily="34" charset="-34"/>
                <a:cs typeface="TH Sarabun New" pitchFamily="34" charset="-34"/>
              </a:rPr>
              <a:t>๕. ร่วมจัดทำแผนปฏิบัติงานแก้ไขปัญหาอุบัติเหตุในชุมชน โดยศึกษาข้อมูลจากรายงานการสำรวจความปลอดภัยในชุมชน</a:t>
            </a:r>
          </a:p>
        </p:txBody>
      </p:sp>
      <p:pic>
        <p:nvPicPr>
          <p:cNvPr id="4098" name="Picture 2" descr="ผลการค้นหารูปภาพสำหรับ icon วางแผ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753" y="5365549"/>
            <a:ext cx="1857375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1330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5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6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AutoShape 12" descr="ผลการค้นหารูปภาพสำหรับ icon TV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3" name="Rectangle 12"/>
          <p:cNvSpPr/>
          <p:nvPr/>
        </p:nvSpPr>
        <p:spPr>
          <a:xfrm>
            <a:off x="1329524" y="991181"/>
            <a:ext cx="31582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chemeClr val="accent6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การจัดและดำเนินงานตามแผน</a:t>
            </a:r>
            <a:endParaRPr lang="th-TH" dirty="0">
              <a:solidFill>
                <a:schemeClr val="accent6">
                  <a:lumMod val="50000"/>
                </a:schemeClr>
              </a:solidFill>
              <a:latin typeface="TH Sarabun New" panose="020B0500040200020003" pitchFamily="34" charset="-34"/>
              <a:cs typeface="TH Sarabun New" pitchFamily="34" charset="-34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16107" y="1409911"/>
            <a:ext cx="8527892" cy="2865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11629" y="928755"/>
            <a:ext cx="713417" cy="6480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>
                <a:latin typeface="TH Sarabun New" pitchFamily="34" charset="-34"/>
                <a:cs typeface="TH Sarabun New" pitchFamily="34" charset="-34"/>
              </a:rPr>
              <a:t>๒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61368" y="1916832"/>
            <a:ext cx="82031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๑. ก่อนการจัดโครงการ แกนนำชุมชนควรมีการชี้แจงและแนะนำเกี่ยวกับนโยบายและแผนการดำเนินงานโครงการ</a:t>
            </a:r>
            <a:r>
              <a:rPr lang="en-US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เพื่อลดอุบัติเหตุในชุมชนให้แก่ประชาชนในชุมชนได้ทราบ เพื่อให้เกิดความเข้าใจและเล็งเห็นความสำคัญของโครงการ</a:t>
            </a:r>
          </a:p>
        </p:txBody>
      </p:sp>
      <p:sp>
        <p:nvSpPr>
          <p:cNvPr id="2" name="Rectangle 1"/>
          <p:cNvSpPr/>
          <p:nvPr/>
        </p:nvSpPr>
        <p:spPr>
          <a:xfrm>
            <a:off x="755576" y="2793122"/>
            <a:ext cx="79409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๒. จัดและดำเนินงานตามโครงการ เพื่อลดอุบัติเหตุในชุมชนให้ครบทุกด้าน</a:t>
            </a:r>
          </a:p>
        </p:txBody>
      </p:sp>
      <p:sp>
        <p:nvSpPr>
          <p:cNvPr id="3" name="Rectangle 2"/>
          <p:cNvSpPr/>
          <p:nvPr/>
        </p:nvSpPr>
        <p:spPr>
          <a:xfrm>
            <a:off x="755576" y="3369186"/>
            <a:ext cx="816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๓. จัดให้มีการเพิ่มพูนความรู้ หรืออบรมให้แก่ประชาชนในชุมชน เกี่ยวกับเรื่องความปลอดภัยและการปฐมพยาบาลเบื้องต้น</a:t>
            </a:r>
          </a:p>
        </p:txBody>
      </p:sp>
      <p:sp>
        <p:nvSpPr>
          <p:cNvPr id="9" name="Rectangle 8"/>
          <p:cNvSpPr/>
          <p:nvPr/>
        </p:nvSpPr>
        <p:spPr>
          <a:xfrm>
            <a:off x="778368" y="4233282"/>
            <a:ext cx="79700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๔. ติดต่อหน่วยงานอื่นๆ ในชุมชน เพื่อขอความร่วมมือในการสนับสนุนการดำเนินงานโครงการเพื่อลดอุบัติเหตุในชุมชน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7017" y="4821540"/>
            <a:ext cx="79700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๕. จัดดำเนินงานตามแผนปฏิบัติงาน โดยมีการแบ่งหน้าที่ความรับผิดชอบอย่างชัดเจนเพื่อนำไปสู่การแก้ไขปัญหา                  อุบัติเหตุในชุมชนได้อย่างรวดเร็ว</a:t>
            </a:r>
          </a:p>
        </p:txBody>
      </p:sp>
      <p:pic>
        <p:nvPicPr>
          <p:cNvPr id="5122" name="Picture 2" descr="ผลการค้นหารูปภาพสำหรับ icon วางแผ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328" y="5491408"/>
            <a:ext cx="1850888" cy="127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8894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ผลการค้นหารูปภาพสำหรับ icon ชุมช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5523554"/>
            <a:ext cx="1762568" cy="119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5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6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AutoShape 12" descr="ผลการค้นหารูปภาพสำหรับ icon TV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3" name="Rectangle 12"/>
          <p:cNvSpPr/>
          <p:nvPr/>
        </p:nvSpPr>
        <p:spPr>
          <a:xfrm>
            <a:off x="1256610" y="915688"/>
            <a:ext cx="38298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chemeClr val="accent6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การสร้างเสริมความปลอดภัยในชุมชน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616107" y="1409911"/>
            <a:ext cx="8527892" cy="2865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11629" y="928755"/>
            <a:ext cx="713417" cy="6480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>
                <a:latin typeface="TH Sarabun New" pitchFamily="34" charset="-34"/>
                <a:cs typeface="TH Sarabun New" pitchFamily="34" charset="-34"/>
              </a:rPr>
              <a:t>๓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61368" y="1916832"/>
            <a:ext cx="82031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๑. รวมตัวกันเพื่อตั้งกลุ่ม ชมรม หรือสมาคม ฯลฯ เพื่อดำเนินการเฝ้าระวังและป้องกันภัยอันตรายต่างๆ ที่อาจเกิดขึ้นในชุมชน</a:t>
            </a:r>
          </a:p>
        </p:txBody>
      </p:sp>
      <p:sp>
        <p:nvSpPr>
          <p:cNvPr id="2" name="Rectangle 1"/>
          <p:cNvSpPr/>
          <p:nvPr/>
        </p:nvSpPr>
        <p:spPr>
          <a:xfrm>
            <a:off x="755576" y="2793122"/>
            <a:ext cx="8388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๒. รณรงค์เพื่อสร้างจิตสำนึก เพื่อเป็นการกระตุ้นเตือนให้ประชาชนในชุมชนมีจิตสำนึกที่ดีในการป้องกันภัยอันตรายต่างๆ</a:t>
            </a:r>
          </a:p>
        </p:txBody>
      </p:sp>
      <p:sp>
        <p:nvSpPr>
          <p:cNvPr id="3" name="Rectangle 2"/>
          <p:cNvSpPr/>
          <p:nvPr/>
        </p:nvSpPr>
        <p:spPr>
          <a:xfrm>
            <a:off x="755576" y="3284984"/>
            <a:ext cx="816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๓. ร่วมมือกับหน่วยงานอื่นทั้งภาครัฐและภาคเอกชน เพื่อร่วมกันแก้ไขปัญหาในเรื่องความไม่ปลอดภัย อันจะนำไปสู่ความปลอดภัย</a:t>
            </a:r>
          </a:p>
        </p:txBody>
      </p:sp>
      <p:sp>
        <p:nvSpPr>
          <p:cNvPr id="9" name="Rectangle 8"/>
          <p:cNvSpPr/>
          <p:nvPr/>
        </p:nvSpPr>
        <p:spPr>
          <a:xfrm>
            <a:off x="778369" y="4149080"/>
            <a:ext cx="81861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๔. มีการจัดการให้ความรู้ โดยการสอน การฝึก การอบรม การเผยแพร่ความรู้ การแลกเปลี่ยนเรียนรู้ในเรื่องความปลอดภัยในชุมชน และการลดพฤติกรรมเสี่ยงต่อการเกิดอันตรายต่อตนเองและชุมชน จากนั้นรวบรวมความรู้และประสบการณ์เผยแพร่สู่สังคม</a:t>
            </a:r>
          </a:p>
        </p:txBody>
      </p:sp>
      <p:sp>
        <p:nvSpPr>
          <p:cNvPr id="10" name="Rectangle 9"/>
          <p:cNvSpPr/>
          <p:nvPr/>
        </p:nvSpPr>
        <p:spPr>
          <a:xfrm>
            <a:off x="796329" y="5301208"/>
            <a:ext cx="77361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๕. มีการสำรวจและวิเคราะห์ แล้วนำข้อมูลมาวิเคราะห์เพื่อหาแนวทางดำเนินการแก้ไขปัญหา เพื่อให้ชุมชนเกิดความปลอดภัยยิ่งขึ้น</a:t>
            </a:r>
          </a:p>
        </p:txBody>
      </p:sp>
      <p:pic>
        <p:nvPicPr>
          <p:cNvPr id="20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5117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สี่เหลี่ยมผืนผ้า 14"/>
          <p:cNvSpPr/>
          <p:nvPr/>
        </p:nvSpPr>
        <p:spPr>
          <a:xfrm flipV="1">
            <a:off x="3131840" y="2052664"/>
            <a:ext cx="6012160" cy="457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0" name="กลุ่ม 19"/>
          <p:cNvGrpSpPr/>
          <p:nvPr/>
        </p:nvGrpSpPr>
        <p:grpSpPr>
          <a:xfrm>
            <a:off x="6660232" y="820940"/>
            <a:ext cx="2483768" cy="648072"/>
            <a:chOff x="6660232" y="172868"/>
            <a:chExt cx="2483768" cy="648072"/>
          </a:xfrm>
        </p:grpSpPr>
        <p:grpSp>
          <p:nvGrpSpPr>
            <p:cNvPr id="21" name="กลุ่ม 20"/>
            <p:cNvGrpSpPr/>
            <p:nvPr/>
          </p:nvGrpSpPr>
          <p:grpSpPr>
            <a:xfrm>
              <a:off x="6660232" y="260648"/>
              <a:ext cx="2111148" cy="533673"/>
              <a:chOff x="6660232" y="188640"/>
              <a:chExt cx="2111148" cy="533673"/>
            </a:xfrm>
          </p:grpSpPr>
          <p:sp>
            <p:nvSpPr>
              <p:cNvPr id="25" name="มนมุมสี่เหลี่ยมผืนผ้าด้านทแยงมุม 24"/>
              <p:cNvSpPr/>
              <p:nvPr/>
            </p:nvSpPr>
            <p:spPr>
              <a:xfrm>
                <a:off x="6663498" y="188640"/>
                <a:ext cx="2107882" cy="504056"/>
              </a:xfrm>
              <a:prstGeom prst="round2DiagRect">
                <a:avLst>
                  <a:gd name="adj1" fmla="val 48791"/>
                  <a:gd name="adj2" fmla="val 0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660232" y="260648"/>
                <a:ext cx="19957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th-TH" sz="2400" b="1" dirty="0">
                    <a:solidFill>
                      <a:schemeClr val="bg1"/>
                    </a:solidFill>
                    <a:latin typeface="TH Sarabun New" pitchFamily="34" charset="-34"/>
                    <a:cs typeface="TH Sarabun New" pitchFamily="34" charset="-34"/>
                  </a:rPr>
                  <a:t>หน่วยการเรียนรู้ที่ </a:t>
                </a:r>
                <a:endParaRPr lang="en-US" sz="2400" b="1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 flipV="1">
              <a:off x="8832240" y="260644"/>
              <a:ext cx="311760" cy="50405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3" name="วงรี 22"/>
            <p:cNvSpPr/>
            <p:nvPr/>
          </p:nvSpPr>
          <p:spPr>
            <a:xfrm>
              <a:off x="8316416" y="172868"/>
              <a:ext cx="648072" cy="648072"/>
            </a:xfrm>
            <a:prstGeom prst="ellipse">
              <a:avLst/>
            </a:prstGeom>
            <a:solidFill>
              <a:srgbClr val="3C2D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800" b="1" dirty="0">
                  <a:latin typeface="TH Sarabun New" pitchFamily="34" charset="-34"/>
                  <a:cs typeface="TH Sarabun New" pitchFamily="34" charset="-34"/>
                </a:rPr>
                <a:t>๕</a:t>
              </a:r>
              <a:endParaRPr lang="th-TH" b="1" dirty="0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pic>
        <p:nvPicPr>
          <p:cNvPr id="36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4" name="Group 3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34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37" name="Picture 2" descr="K:\TSM 3-A\Logo Aksorn\Aksorn Charoen Tat_2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Rectangle 2"/>
          <p:cNvSpPr/>
          <p:nvPr/>
        </p:nvSpPr>
        <p:spPr>
          <a:xfrm>
            <a:off x="3131840" y="1435423"/>
            <a:ext cx="67687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400" b="1" dirty="0">
                <a:solidFill>
                  <a:schemeClr val="accent4">
                    <a:lumMod val="7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การสร้างเสริมความปลอดภัยในชุมชน</a:t>
            </a:r>
            <a:endParaRPr lang="th-TH" sz="4400" dirty="0">
              <a:solidFill>
                <a:schemeClr val="accent4">
                  <a:lumMod val="7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8" name="สี่เหลี่ยมผืนผ้ามุมมน 12"/>
          <p:cNvSpPr/>
          <p:nvPr/>
        </p:nvSpPr>
        <p:spPr>
          <a:xfrm>
            <a:off x="251520" y="5140068"/>
            <a:ext cx="8697946" cy="1223117"/>
          </a:xfrm>
          <a:prstGeom prst="roundRect">
            <a:avLst>
              <a:gd name="adj" fmla="val 10437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/>
          </a:p>
        </p:txBody>
      </p:sp>
      <p:sp>
        <p:nvSpPr>
          <p:cNvPr id="19" name="สี่เหลี่ยมผืนผ้า 13"/>
          <p:cNvSpPr/>
          <p:nvPr/>
        </p:nvSpPr>
        <p:spPr>
          <a:xfrm>
            <a:off x="0" y="5260056"/>
            <a:ext cx="9144000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/>
          </a:p>
        </p:txBody>
      </p:sp>
      <p:sp>
        <p:nvSpPr>
          <p:cNvPr id="24" name="TextBox 2"/>
          <p:cNvSpPr txBox="1"/>
          <p:nvPr/>
        </p:nvSpPr>
        <p:spPr>
          <a:xfrm>
            <a:off x="601680" y="5298156"/>
            <a:ext cx="1369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ea typeface="AngsanaUPC" charset="0"/>
                <a:cs typeface="TH Sarabun New" pitchFamily="34" charset="-34"/>
              </a:rPr>
              <a:t>จุดประสงค์การเรียนรู้</a:t>
            </a:r>
          </a:p>
        </p:txBody>
      </p:sp>
      <p:sp>
        <p:nvSpPr>
          <p:cNvPr id="6" name="Rectangle 5"/>
          <p:cNvSpPr/>
          <p:nvPr/>
        </p:nvSpPr>
        <p:spPr>
          <a:xfrm>
            <a:off x="654364" y="5682734"/>
            <a:ext cx="82381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วางแผน กำหนดแนวทางลดอุบัติเหตุ และสร้างเสริมความปลอดภัยในชุมชนได้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มีส่วนร่วมในการสร้างเสริมความปลอดภัยในชุมชน</a:t>
            </a:r>
          </a:p>
        </p:txBody>
      </p:sp>
    </p:spTree>
    <p:extLst>
      <p:ext uri="{BB962C8B-B14F-4D97-AF65-F5344CB8AC3E}">
        <p14:creationId xmlns:p14="http://schemas.microsoft.com/office/powerpoint/2010/main" val="1273893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5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6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Rectangle 6"/>
          <p:cNvSpPr/>
          <p:nvPr/>
        </p:nvSpPr>
        <p:spPr>
          <a:xfrm>
            <a:off x="0" y="0"/>
            <a:ext cx="9143999" cy="6926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" name="Round Same Side Corner Rectangle 7"/>
          <p:cNvSpPr/>
          <p:nvPr/>
        </p:nvSpPr>
        <p:spPr>
          <a:xfrm rot="5400000">
            <a:off x="1400726" y="-1400728"/>
            <a:ext cx="546410" cy="334787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9775" y="7"/>
            <a:ext cx="32221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 New" pitchFamily="34" charset="-34"/>
                <a:cs typeface="TH Sarabun New" pitchFamily="34" charset="-34"/>
              </a:rPr>
              <a:t>การเกิดอุบัติเหตุในชุมชน</a:t>
            </a:r>
          </a:p>
        </p:txBody>
      </p:sp>
      <p:sp>
        <p:nvSpPr>
          <p:cNvPr id="15" name="AutoShape 12" descr="ผลการค้นหารูปภาพสำหรับ icon TV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3" name="Rectangle 12"/>
          <p:cNvSpPr/>
          <p:nvPr/>
        </p:nvSpPr>
        <p:spPr>
          <a:xfrm>
            <a:off x="1329524" y="1030135"/>
            <a:ext cx="2858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006600"/>
                </a:solidFill>
                <a:latin typeface="TH Sarabun New" pitchFamily="34" charset="-34"/>
                <a:cs typeface="TH Sarabun New" pitchFamily="34" charset="-34"/>
              </a:rPr>
              <a:t>สถานการณ์ของการเกิดอุบัติเหตุ</a:t>
            </a:r>
            <a:endParaRPr lang="th-TH" sz="2400" dirty="0">
              <a:solidFill>
                <a:srgbClr val="00660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16107" y="1409911"/>
            <a:ext cx="8527892" cy="2865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11629" y="928755"/>
            <a:ext cx="713417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>
                <a:latin typeface="TH Sarabun New" pitchFamily="34" charset="-34"/>
                <a:cs typeface="TH Sarabun New" pitchFamily="34" charset="-34"/>
              </a:rPr>
              <a:t>๑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61368" y="1700808"/>
            <a:ext cx="82031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จากสถานการณ์ของการเกิดอุบัติเหตุในปัจจุบันได้สรุปเป็นสถิติอุบัติเหตุที่มีจำนวนผู้เสียชีวิตและผู้บาดเจ็บในช่วงเวลาต่างๆ ดังนี้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503" y="3039093"/>
            <a:ext cx="641043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63982" y="2492896"/>
            <a:ext cx="62962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แผนภูมิแสดงสถิติการเสียชีวิตจากอุบัติเหตุจราจรทางบก พ.ศ. ๒๕๕๑ -๒๕๕๗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20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9271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5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6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Rectangle 1"/>
          <p:cNvSpPr/>
          <p:nvPr/>
        </p:nvSpPr>
        <p:spPr>
          <a:xfrm>
            <a:off x="654364" y="332656"/>
            <a:ext cx="1037316" cy="1440160"/>
          </a:xfrm>
          <a:prstGeom prst="rect">
            <a:avLst/>
          </a:prstGeom>
          <a:noFill/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750488" y="1484784"/>
            <a:ext cx="1037316" cy="1440160"/>
          </a:xfrm>
          <a:prstGeom prst="rect">
            <a:avLst/>
          </a:prstGeom>
          <a:noFill/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654364" y="2636912"/>
            <a:ext cx="1037316" cy="1440160"/>
          </a:xfrm>
          <a:prstGeom prst="rect">
            <a:avLst/>
          </a:prstGeom>
          <a:noFill/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ectangle 9"/>
          <p:cNvSpPr/>
          <p:nvPr/>
        </p:nvSpPr>
        <p:spPr>
          <a:xfrm>
            <a:off x="750488" y="3845558"/>
            <a:ext cx="1037316" cy="1440160"/>
          </a:xfrm>
          <a:prstGeom prst="rect">
            <a:avLst/>
          </a:prstGeom>
          <a:noFill/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ectangle 10"/>
          <p:cNvSpPr/>
          <p:nvPr/>
        </p:nvSpPr>
        <p:spPr>
          <a:xfrm>
            <a:off x="654364" y="5085184"/>
            <a:ext cx="1037316" cy="1440160"/>
          </a:xfrm>
          <a:prstGeom prst="rect">
            <a:avLst/>
          </a:prstGeom>
          <a:noFill/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ectangle 11"/>
          <p:cNvSpPr/>
          <p:nvPr/>
        </p:nvSpPr>
        <p:spPr>
          <a:xfrm>
            <a:off x="7595242" y="332656"/>
            <a:ext cx="1037316" cy="1440160"/>
          </a:xfrm>
          <a:prstGeom prst="rect">
            <a:avLst/>
          </a:prstGeom>
          <a:noFill/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ectangle 12"/>
          <p:cNvSpPr/>
          <p:nvPr/>
        </p:nvSpPr>
        <p:spPr>
          <a:xfrm>
            <a:off x="7691366" y="1484784"/>
            <a:ext cx="1037316" cy="1440160"/>
          </a:xfrm>
          <a:prstGeom prst="rect">
            <a:avLst/>
          </a:prstGeom>
          <a:noFill/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Rectangle 13"/>
          <p:cNvSpPr/>
          <p:nvPr/>
        </p:nvSpPr>
        <p:spPr>
          <a:xfrm>
            <a:off x="7595242" y="2636912"/>
            <a:ext cx="1037316" cy="1440160"/>
          </a:xfrm>
          <a:prstGeom prst="rect">
            <a:avLst/>
          </a:prstGeom>
          <a:noFill/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Rectangle 14"/>
          <p:cNvSpPr/>
          <p:nvPr/>
        </p:nvSpPr>
        <p:spPr>
          <a:xfrm>
            <a:off x="7691366" y="3845558"/>
            <a:ext cx="1037316" cy="1440160"/>
          </a:xfrm>
          <a:prstGeom prst="rect">
            <a:avLst/>
          </a:prstGeom>
          <a:noFill/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Rectangle 15"/>
          <p:cNvSpPr/>
          <p:nvPr/>
        </p:nvSpPr>
        <p:spPr>
          <a:xfrm>
            <a:off x="7595242" y="5085184"/>
            <a:ext cx="1037316" cy="1440160"/>
          </a:xfrm>
          <a:prstGeom prst="rect">
            <a:avLst/>
          </a:prstGeom>
          <a:noFill/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94" y="129346"/>
            <a:ext cx="7121887" cy="3381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94" y="3599029"/>
            <a:ext cx="7188914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รูปภาพ 11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2008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601" y="4096494"/>
            <a:ext cx="1074241" cy="905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971600" y="2510644"/>
            <a:ext cx="7848872" cy="1710444"/>
          </a:xfrm>
          <a:prstGeom prst="roundRect">
            <a:avLst>
              <a:gd name="adj" fmla="val 9030"/>
            </a:avLst>
          </a:prstGeom>
          <a:solidFill>
            <a:schemeClr val="bg1"/>
          </a:solidFill>
          <a:ln>
            <a:solidFill>
              <a:srgbClr val="D8EE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Rounded Rectangle 28"/>
          <p:cNvSpPr/>
          <p:nvPr/>
        </p:nvSpPr>
        <p:spPr>
          <a:xfrm>
            <a:off x="1000763" y="4940757"/>
            <a:ext cx="7848872" cy="1710444"/>
          </a:xfrm>
          <a:prstGeom prst="roundRect">
            <a:avLst>
              <a:gd name="adj" fmla="val 9030"/>
            </a:avLst>
          </a:prstGeom>
          <a:solidFill>
            <a:schemeClr val="bg1"/>
          </a:solidFill>
          <a:ln>
            <a:solidFill>
              <a:srgbClr val="D8EE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4" name="Group 3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5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6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AutoShape 12" descr="ผลการค้นหารูปภาพสำหรับ icon TV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3" name="Rectangle 12"/>
          <p:cNvSpPr/>
          <p:nvPr/>
        </p:nvSpPr>
        <p:spPr>
          <a:xfrm>
            <a:off x="1341734" y="954306"/>
            <a:ext cx="1790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006600"/>
                </a:solidFill>
                <a:latin typeface="TH Sarabun New" pitchFamily="34" charset="-34"/>
                <a:cs typeface="TH Sarabun New" pitchFamily="34" charset="-34"/>
              </a:rPr>
              <a:t>สาเหตุของอุบัติเหตุ</a:t>
            </a:r>
            <a:endParaRPr lang="th-TH" sz="2400" dirty="0">
              <a:solidFill>
                <a:srgbClr val="00660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16107" y="1409911"/>
            <a:ext cx="8527892" cy="2865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11629" y="928755"/>
            <a:ext cx="713417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>
                <a:latin typeface="TH Sarabun New" pitchFamily="34" charset="-34"/>
                <a:cs typeface="TH Sarabun New" pitchFamily="34" charset="-34"/>
              </a:rPr>
              <a:t>๒</a:t>
            </a:r>
          </a:p>
        </p:txBody>
      </p:sp>
      <p:sp>
        <p:nvSpPr>
          <p:cNvPr id="2" name="Rectangle 1"/>
          <p:cNvSpPr/>
          <p:nvPr/>
        </p:nvSpPr>
        <p:spPr>
          <a:xfrm>
            <a:off x="787017" y="1979548"/>
            <a:ext cx="6062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บุคคล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25046" y="2510644"/>
            <a:ext cx="15776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การคิดที่ไม่ปลอดภัย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59632" y="3275692"/>
            <a:ext cx="18421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การกระทำที่ไม่ปลอดภัย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52842" y="2843644"/>
            <a:ext cx="72795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การประเมินอันตรายที่ไม่ถูกต้อง คาดการณ์ความเสี่ยงต่ำ หรือคาดการณ์เกินไป (เกินความจริง)</a:t>
            </a:r>
          </a:p>
        </p:txBody>
      </p:sp>
      <p:sp>
        <p:nvSpPr>
          <p:cNvPr id="8" name="Rectangle 7"/>
          <p:cNvSpPr/>
          <p:nvPr/>
        </p:nvSpPr>
        <p:spPr>
          <a:xfrm>
            <a:off x="1259632" y="3707740"/>
            <a:ext cx="71665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การไม่ปฏิบัติตามกฎ ระเบียบ หรือข้อบังคับการใช้เครื่องมือที่ไม่ปลอดภัย การขาดทักษะในการปฏิบัติงาน</a:t>
            </a:r>
          </a:p>
        </p:txBody>
      </p:sp>
      <p:pic>
        <p:nvPicPr>
          <p:cNvPr id="1026" name="Picture 2" descr="ผลการค้นหารูปภาพสำหรับ icon คน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772" y="1819243"/>
            <a:ext cx="547385" cy="54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98767" y="4494978"/>
            <a:ext cx="17075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สิ่งที่ทำให้เกิดอุบัติเหตุ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93273" y="4996205"/>
            <a:ext cx="19545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พลังงานในรูปต่างๆ</a:t>
            </a:r>
            <a:endParaRPr lang="th-TH" sz="18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3648" y="5580528"/>
            <a:ext cx="593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พาหะ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03648" y="530352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เช่น เคมี ไฟฟ้า รังสีความร้อน เครื่องจักรกล เป็นต้น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403648" y="57959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เช่น ของมีคม สายไฟ พืชที่มีพิษ สัตว์ร้าย เป็นต้น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2179603"/>
            <a:ext cx="654364" cy="0"/>
          </a:xfrm>
          <a:prstGeom prst="line">
            <a:avLst/>
          </a:prstGeom>
          <a:ln w="76200">
            <a:solidFill>
              <a:srgbClr val="BAE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-38257" y="4695033"/>
            <a:ext cx="654364" cy="0"/>
          </a:xfrm>
          <a:prstGeom prst="line">
            <a:avLst/>
          </a:prstGeom>
          <a:ln w="76200">
            <a:solidFill>
              <a:srgbClr val="BAE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รูปภาพ 11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1191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883867" y="2029072"/>
            <a:ext cx="7848872" cy="3704184"/>
          </a:xfrm>
          <a:prstGeom prst="roundRect">
            <a:avLst>
              <a:gd name="adj" fmla="val 9030"/>
            </a:avLst>
          </a:prstGeom>
          <a:solidFill>
            <a:schemeClr val="bg1"/>
          </a:solidFill>
          <a:ln>
            <a:solidFill>
              <a:srgbClr val="D8EE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4" name="Group 3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5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6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AutoShape 12" descr="ผลการค้นหารูปภาพสำหรับ icon TV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1225046" y="2366628"/>
            <a:ext cx="20377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สิ่งแวดล้อมที่เป็นธรรมชาติ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44403" y="3255947"/>
            <a:ext cx="21034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สิ่งแวดล้อมที่มนุษย์สร้างขึ้น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52842" y="2699628"/>
            <a:ext cx="72795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เช่น ฝนตกหนัก หมอกจัด เป็นต้น และเกิดจากภัยธรรมชาติ เช่น พายุ น้ำท่วม แผ่นดินไหว เป็นต้น</a:t>
            </a:r>
          </a:p>
        </p:txBody>
      </p:sp>
      <p:sp>
        <p:nvSpPr>
          <p:cNvPr id="8" name="Rectangle 7"/>
          <p:cNvSpPr/>
          <p:nvPr/>
        </p:nvSpPr>
        <p:spPr>
          <a:xfrm>
            <a:off x="1225046" y="3645024"/>
            <a:ext cx="71665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เช่น เครื่องจักรกล รถยนต์ รถไฟฟ้า เรือ เครื่องบิน อุปกรณ์เครื่องใช้ เครื่องป้องกันอันตราย ตลอดจนเงื่อนไขต่างๆ       ที่มนุษย์สร้างขึ้นที่ทำให้เกิดความไม่ปลอดภัย เป็นต้น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4364" y="1208528"/>
            <a:ext cx="12971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006600"/>
                </a:solidFill>
                <a:latin typeface="TH Sarabun New" pitchFamily="34" charset="-34"/>
                <a:cs typeface="TH Sarabun New" pitchFamily="34" charset="-34"/>
              </a:rPr>
              <a:t>สิ่งแวดล้อม</a:t>
            </a:r>
            <a:endParaRPr lang="th-TH" dirty="0">
              <a:solidFill>
                <a:srgbClr val="00660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68703" y="4512602"/>
            <a:ext cx="13067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สิ่งแวดล้อมอื่นๆ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78497" y="48598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เช่น แสงสว่างไม่เพียงพอ เสียงดังจนเกินไป เป็นต้น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-38257" y="1484784"/>
            <a:ext cx="654364" cy="0"/>
          </a:xfrm>
          <a:prstGeom prst="line">
            <a:avLst/>
          </a:prstGeom>
          <a:ln w="76200">
            <a:solidFill>
              <a:srgbClr val="BAE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ผลการค้นหารูปภาพสำหรับ icon สิ่งแวดล้อม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087" y="1036767"/>
            <a:ext cx="896034" cy="89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8132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880053" y="2119136"/>
            <a:ext cx="4282135" cy="415571"/>
            <a:chOff x="4880053" y="1901371"/>
            <a:chExt cx="4282135" cy="415571"/>
          </a:xfrm>
        </p:grpSpPr>
        <p:sp>
          <p:nvSpPr>
            <p:cNvPr id="20" name="Rectangle 19"/>
            <p:cNvSpPr/>
            <p:nvPr/>
          </p:nvSpPr>
          <p:spPr>
            <a:xfrm>
              <a:off x="5022232" y="1901371"/>
              <a:ext cx="4139956" cy="415571"/>
            </a:xfrm>
            <a:prstGeom prst="rect">
              <a:avLst/>
            </a:prstGeom>
            <a:solidFill>
              <a:srgbClr val="66CCFF"/>
            </a:solidFill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1" name="Oval 20"/>
            <p:cNvSpPr/>
            <p:nvPr/>
          </p:nvSpPr>
          <p:spPr>
            <a:xfrm>
              <a:off x="4880053" y="1901371"/>
              <a:ext cx="288032" cy="415571"/>
            </a:xfrm>
            <a:prstGeom prst="ellipse">
              <a:avLst/>
            </a:prstGeom>
            <a:solidFill>
              <a:srgbClr val="66CCFF"/>
            </a:solidFill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-4" y="2134596"/>
            <a:ext cx="4283972" cy="415572"/>
            <a:chOff x="-4" y="1916831"/>
            <a:chExt cx="4283972" cy="415572"/>
          </a:xfrm>
        </p:grpSpPr>
        <p:sp>
          <p:nvSpPr>
            <p:cNvPr id="9" name="Rectangle 8"/>
            <p:cNvSpPr/>
            <p:nvPr/>
          </p:nvSpPr>
          <p:spPr>
            <a:xfrm>
              <a:off x="-4" y="1916832"/>
              <a:ext cx="4139956" cy="415571"/>
            </a:xfrm>
            <a:prstGeom prst="rect">
              <a:avLst/>
            </a:prstGeom>
            <a:solidFill>
              <a:srgbClr val="DCC5ED"/>
            </a:solidFill>
            <a:ln>
              <a:solidFill>
                <a:srgbClr val="DCC5E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" name="Oval 9"/>
            <p:cNvSpPr/>
            <p:nvPr/>
          </p:nvSpPr>
          <p:spPr>
            <a:xfrm>
              <a:off x="3995936" y="1916831"/>
              <a:ext cx="288032" cy="415571"/>
            </a:xfrm>
            <a:prstGeom prst="ellipse">
              <a:avLst/>
            </a:prstGeom>
            <a:solidFill>
              <a:srgbClr val="DCC5ED"/>
            </a:solidFill>
            <a:ln>
              <a:solidFill>
                <a:srgbClr val="DCC5E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5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6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Rectangle 12"/>
          <p:cNvSpPr/>
          <p:nvPr/>
        </p:nvSpPr>
        <p:spPr>
          <a:xfrm>
            <a:off x="1248711" y="986739"/>
            <a:ext cx="19111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006600"/>
                </a:solidFill>
                <a:latin typeface="TH Sarabun New" pitchFamily="34" charset="-34"/>
                <a:cs typeface="TH Sarabun New" pitchFamily="34" charset="-34"/>
              </a:rPr>
              <a:t>ประเภทของอุบัติเหตุ</a:t>
            </a:r>
            <a:endParaRPr lang="th-TH" sz="2400" dirty="0">
              <a:solidFill>
                <a:srgbClr val="00660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16107" y="1409911"/>
            <a:ext cx="8527892" cy="2865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11629" y="928755"/>
            <a:ext cx="713417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>
                <a:latin typeface="TH Sarabun New" pitchFamily="34" charset="-34"/>
                <a:cs typeface="TH Sarabun New" pitchFamily="34" charset="-34"/>
              </a:rPr>
              <a:t>๓</a:t>
            </a:r>
          </a:p>
        </p:txBody>
      </p:sp>
      <p:sp>
        <p:nvSpPr>
          <p:cNvPr id="2" name="Rectangle 1"/>
          <p:cNvSpPr/>
          <p:nvPr/>
        </p:nvSpPr>
        <p:spPr>
          <a:xfrm>
            <a:off x="1141352" y="2166535"/>
            <a:ext cx="15584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อุบัติเหตุภายในบ้าน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68812" y="2150058"/>
            <a:ext cx="21755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อุบัติเหตุในการจราจรทางบก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2782669"/>
            <a:ext cx="2069974" cy="360040"/>
          </a:xfrm>
          <a:prstGeom prst="rect">
            <a:avLst/>
          </a:prstGeom>
          <a:solidFill>
            <a:srgbClr val="DCC5ED"/>
          </a:solidFill>
          <a:ln>
            <a:solidFill>
              <a:srgbClr val="DCC5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TextBox 23"/>
          <p:cNvSpPr txBox="1"/>
          <p:nvPr/>
        </p:nvSpPr>
        <p:spPr>
          <a:xfrm>
            <a:off x="581921" y="2782669"/>
            <a:ext cx="643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สาเหตุ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977050" y="2746966"/>
            <a:ext cx="2069974" cy="360040"/>
          </a:xfrm>
          <a:prstGeom prst="rect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TextBox 26"/>
          <p:cNvSpPr txBox="1"/>
          <p:nvPr/>
        </p:nvSpPr>
        <p:spPr>
          <a:xfrm>
            <a:off x="5558971" y="2746966"/>
            <a:ext cx="643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สาเหตุ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24279" y="323636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๑. สภาพความผิดปกติ หรือความบกพร่องทางด้านร่างกาย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40045" y="3605693"/>
            <a:ext cx="1293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๒. สภาพทางจิตใจ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65124" y="3975025"/>
            <a:ext cx="2534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๓. สิ่งแวดล้อมภายในบ้านที่ไม่ปลอดภัย</a:t>
            </a:r>
          </a:p>
        </p:txBody>
      </p:sp>
      <p:sp>
        <p:nvSpPr>
          <p:cNvPr id="31" name="Rectangle 30"/>
          <p:cNvSpPr/>
          <p:nvPr/>
        </p:nvSpPr>
        <p:spPr>
          <a:xfrm>
            <a:off x="-4" y="4510861"/>
            <a:ext cx="2069974" cy="360040"/>
          </a:xfrm>
          <a:prstGeom prst="rect">
            <a:avLst/>
          </a:prstGeom>
          <a:solidFill>
            <a:srgbClr val="DCC5ED"/>
          </a:solidFill>
          <a:ln>
            <a:solidFill>
              <a:srgbClr val="DCC5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Rectangle 31"/>
          <p:cNvSpPr/>
          <p:nvPr/>
        </p:nvSpPr>
        <p:spPr>
          <a:xfrm>
            <a:off x="4912540" y="4476796"/>
            <a:ext cx="2069974" cy="360040"/>
          </a:xfrm>
          <a:prstGeom prst="rect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Rectangle 29"/>
          <p:cNvSpPr/>
          <p:nvPr/>
        </p:nvSpPr>
        <p:spPr>
          <a:xfrm>
            <a:off x="165124" y="5014917"/>
            <a:ext cx="2574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๑. สำรวจความปลอดภัยในบ้านอยู่เสมอ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49478" y="538424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๒. การจัดวางสิ่งของเครื่องใช้ต่างๆ ภายในบ้านให้เป็นระเบียบเรียบร้อย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42900" y="4483805"/>
            <a:ext cx="12827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แนวทางป้องกัน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306165" y="4456761"/>
            <a:ext cx="12827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แนวทางป้องกัน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076056" y="31856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๑. ขาดความรู้ ความชำนาญ และประสบการณ์ในการใช้รถใช้ถนน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076056" y="3549428"/>
            <a:ext cx="2409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๒. สภาพของรถเกิดการชำรุดเสียหาย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095966" y="3891809"/>
            <a:ext cx="2140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๓. สภาพของถนนที่ไม่ปลอดภัย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148064" y="501491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๑. ผู้ขับขี่ควรมีสภาพร่างกายและจิตใจที่แข็งแรงสมบูรณ์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164555" y="5334887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๒. ตรวจสภาพรถทุกครั้งก่อนที่จะนำออกไปใช้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158117" y="566298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๓. สวมหมวกนิรภัย หรือรัดเข็มขัดนิรภัยทุกครั้งเมื่อขับขี่           ยานพาหนะ</a:t>
            </a:r>
          </a:p>
        </p:txBody>
      </p:sp>
      <p:pic>
        <p:nvPicPr>
          <p:cNvPr id="42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047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880053" y="908720"/>
            <a:ext cx="4282135" cy="415571"/>
            <a:chOff x="4880053" y="1901371"/>
            <a:chExt cx="4282135" cy="415571"/>
          </a:xfrm>
          <a:solidFill>
            <a:srgbClr val="FABCF1"/>
          </a:solidFill>
        </p:grpSpPr>
        <p:sp>
          <p:nvSpPr>
            <p:cNvPr id="20" name="Rectangle 19"/>
            <p:cNvSpPr/>
            <p:nvPr/>
          </p:nvSpPr>
          <p:spPr>
            <a:xfrm>
              <a:off x="5022232" y="1901371"/>
              <a:ext cx="4139956" cy="415571"/>
            </a:xfrm>
            <a:prstGeom prst="rect">
              <a:avLst/>
            </a:prstGeom>
            <a:grpFill/>
            <a:ln>
              <a:solidFill>
                <a:srgbClr val="FABC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4880053" y="1901371"/>
              <a:ext cx="288032" cy="415571"/>
            </a:xfrm>
            <a:prstGeom prst="ellipse">
              <a:avLst/>
            </a:prstGeom>
            <a:grpFill/>
            <a:ln>
              <a:solidFill>
                <a:srgbClr val="FABC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-4" y="924180"/>
            <a:ext cx="4283972" cy="415572"/>
            <a:chOff x="-4" y="1916831"/>
            <a:chExt cx="4283972" cy="415572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9" name="Rectangle 8"/>
            <p:cNvSpPr/>
            <p:nvPr/>
          </p:nvSpPr>
          <p:spPr>
            <a:xfrm>
              <a:off x="-4" y="1916832"/>
              <a:ext cx="4139956" cy="415571"/>
            </a:xfrm>
            <a:prstGeom prst="rect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3995936" y="1916831"/>
              <a:ext cx="288032" cy="415571"/>
            </a:xfrm>
            <a:prstGeom prst="ellips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5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6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Rectangle 1"/>
          <p:cNvSpPr/>
          <p:nvPr/>
        </p:nvSpPr>
        <p:spPr>
          <a:xfrm>
            <a:off x="827584" y="956119"/>
            <a:ext cx="21579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อุบัติเหตุในการจราจรทางนํ้า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96136" y="939642"/>
            <a:ext cx="24384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อุบัติเหตุในการจราจรทางอากาศ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1572253"/>
            <a:ext cx="2069974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1921" y="1572253"/>
            <a:ext cx="643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สาเหตุ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977050" y="1536550"/>
            <a:ext cx="2069974" cy="360040"/>
          </a:xfrm>
          <a:prstGeom prst="rect">
            <a:avLst/>
          </a:prstGeom>
          <a:solidFill>
            <a:srgbClr val="FABCF1"/>
          </a:solidFill>
          <a:ln>
            <a:solidFill>
              <a:srgbClr val="FABC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58971" y="1536550"/>
            <a:ext cx="643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สาเหตุ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96287" y="20259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๑. ผู้ขับเรือขาดความระมัดในการขับเรือ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12053" y="2395277"/>
            <a:ext cx="42963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๒. สภาพของเรือเกิดการชำรุด และไม่มีการตรวจสอบสภาพของเรือ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ก่อนนำมาใช้งาน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37132" y="2987660"/>
            <a:ext cx="2244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๓. สภาพภูมิอากาศที่ไม่เอื้ออำนวย</a:t>
            </a:r>
          </a:p>
        </p:txBody>
      </p:sp>
      <p:sp>
        <p:nvSpPr>
          <p:cNvPr id="31" name="Rectangle 30"/>
          <p:cNvSpPr/>
          <p:nvPr/>
        </p:nvSpPr>
        <p:spPr>
          <a:xfrm>
            <a:off x="-4" y="4058488"/>
            <a:ext cx="2069974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912540" y="4026164"/>
            <a:ext cx="2069974" cy="360040"/>
          </a:xfrm>
          <a:prstGeom prst="rect">
            <a:avLst/>
          </a:prstGeom>
          <a:solidFill>
            <a:srgbClr val="FABCF1"/>
          </a:solidFill>
          <a:ln>
            <a:solidFill>
              <a:srgbClr val="FABC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37132" y="4562544"/>
            <a:ext cx="4592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๑. ผู้ขับเรือควรศึกษาถึงสภาพภูมิอากาศต่างๆ ก่อนที่นำเรือออกเดินทาง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21486" y="49318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๒. ผู้ขับเรือควรตรวจสอบสภาพการใช้งานของเรือทุกครั้งก่อนขับ และหมั่นตรวจสอบสภาพของเรือและเครื่องยนต์อย่างสม่ำเสมอ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42900" y="4031432"/>
            <a:ext cx="12827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แนวทางป้องกัน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306165" y="4006129"/>
            <a:ext cx="12827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แนวทางป้องกัน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076056" y="19752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thaiNumPeriod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การขาดประสบการณ์ หรือขาดความเชี่ยวชาญในการขับ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เครื่องบิน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095966" y="2627620"/>
            <a:ext cx="299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๒. การขาดความรับผิดชอบของผู้ขับเครื่องบิน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148064" y="456428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๑. ก่อนทำการขับเครื่องบิน นักบิน หรือเจ้าหน้าที่ที่เกี่ยวข้อง               ควรตรวจสอบสภาพของเครื่องบินให้เรียบร้อย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164555" y="52292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๒. หากสภาพอากาศ หรือทัศนวิสัยไม่ดี ควรงดการบิน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158117" y="565195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๓. ควรจัดเครื่องอำนวยความสะดวกในการบิน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16024" y="335873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๔. ผู้โดยสารเรือหยอกล้อกันเล่นในขณะโดยสาร หรือเดินไป-มาขณะที่   เรือกำลังแล่นอยู่</a:t>
            </a:r>
          </a:p>
        </p:txBody>
      </p:sp>
      <p:sp>
        <p:nvSpPr>
          <p:cNvPr id="45" name="Rectangle 44"/>
          <p:cNvSpPr/>
          <p:nvPr/>
        </p:nvSpPr>
        <p:spPr>
          <a:xfrm>
            <a:off x="216024" y="551897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๓. ผู้ขับเรือและผู้โดยสารเรือ ควรมีสภาพร่างกายที่แข็งแรงและมีจิตใจที่สมบูรณ์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79512" y="61653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๔. ผู้ขับเรือและผู้โดยสารเรือ ควรจะว่ายน้ำเป็น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076056" y="2996952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๓. ทัศนวิสัยไม่ดี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076056" y="336628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๔. ผู้โดยสารไม่ปฏิบัติตามกฎระเบียบของการโดยสารเครื่องบิน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148064" y="6021288"/>
            <a:ext cx="3417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๔. ผู้โดยสารเครื่องบินควรปฏิบัติตามกฎอย่างเคร่งครัด</a:t>
            </a:r>
          </a:p>
        </p:txBody>
      </p:sp>
      <p:pic>
        <p:nvPicPr>
          <p:cNvPr id="37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2826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rallelogram 15"/>
          <p:cNvSpPr/>
          <p:nvPr/>
        </p:nvSpPr>
        <p:spPr>
          <a:xfrm>
            <a:off x="5508104" y="-4229"/>
            <a:ext cx="3312368" cy="6817605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2" name="Group 11"/>
          <p:cNvGrpSpPr/>
          <p:nvPr/>
        </p:nvGrpSpPr>
        <p:grpSpPr>
          <a:xfrm>
            <a:off x="-4" y="924180"/>
            <a:ext cx="2987828" cy="415572"/>
            <a:chOff x="-4" y="1916831"/>
            <a:chExt cx="4283972" cy="415572"/>
          </a:xfrm>
          <a:solidFill>
            <a:srgbClr val="FF9999"/>
          </a:solidFill>
        </p:grpSpPr>
        <p:sp>
          <p:nvSpPr>
            <p:cNvPr id="9" name="Rectangle 8"/>
            <p:cNvSpPr/>
            <p:nvPr/>
          </p:nvSpPr>
          <p:spPr>
            <a:xfrm>
              <a:off x="-4" y="1916832"/>
              <a:ext cx="4139956" cy="415571"/>
            </a:xfrm>
            <a:prstGeom prst="rect">
              <a:avLst/>
            </a:prstGeom>
            <a:grpFill/>
            <a:ln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3995936" y="1916831"/>
              <a:ext cx="288032" cy="415571"/>
            </a:xfrm>
            <a:prstGeom prst="ellipse">
              <a:avLst/>
            </a:prstGeom>
            <a:grpFill/>
            <a:ln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5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6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Rectangle 1"/>
          <p:cNvSpPr/>
          <p:nvPr/>
        </p:nvSpPr>
        <p:spPr>
          <a:xfrm>
            <a:off x="827584" y="956119"/>
            <a:ext cx="1531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อุบัติเหตุในโรงเรียน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1572253"/>
            <a:ext cx="2069974" cy="360040"/>
          </a:xfrm>
          <a:prstGeom prst="rect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1921" y="1572253"/>
            <a:ext cx="643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สาเหตุ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68295" y="20259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๑. นักเรียนขาดความประมาทเลินเล่อ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84061" y="2395277"/>
            <a:ext cx="4047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๒. นักเรียนไม่ปฏิบัติตามกฎระเบียบของโรงเรียนอย่างเคร่งครัด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77235" y="2780928"/>
            <a:ext cx="4294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๓. สถานที่ อาคาร และสนามของโรงเรียน เกิดความชำรุดทรุดโทรม</a:t>
            </a:r>
          </a:p>
        </p:txBody>
      </p:sp>
      <p:sp>
        <p:nvSpPr>
          <p:cNvPr id="31" name="Rectangle 30"/>
          <p:cNvSpPr/>
          <p:nvPr/>
        </p:nvSpPr>
        <p:spPr>
          <a:xfrm>
            <a:off x="-4" y="3816096"/>
            <a:ext cx="2069974" cy="360040"/>
          </a:xfrm>
          <a:prstGeom prst="rect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09140" y="4293096"/>
            <a:ext cx="3147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๑. จัดสิ่งแวดล้อมในโรงเรียนให้เกิดความปลอดภัย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93494" y="46624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๒. จัดบริการความปลอดภัยภายในโรงเรียน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42900" y="3789040"/>
            <a:ext cx="12827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แนวทางป้องกัน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88032" y="3212976"/>
            <a:ext cx="7740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๔. ขาดการบำรุงรักษาและซ่อมแซมอาคาร หรืออุปกรณ์การเรียนต่างๆ</a:t>
            </a:r>
          </a:p>
        </p:txBody>
      </p:sp>
      <p:sp>
        <p:nvSpPr>
          <p:cNvPr id="45" name="Rectangle 44"/>
          <p:cNvSpPr/>
          <p:nvPr/>
        </p:nvSpPr>
        <p:spPr>
          <a:xfrm>
            <a:off x="288032" y="50317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๓. จัดการเรียนการสอนเกี่ยวกับความปลอดภัย</a:t>
            </a:r>
          </a:p>
        </p:txBody>
      </p:sp>
      <p:pic>
        <p:nvPicPr>
          <p:cNvPr id="3074" name="Picture 2" descr="ผลการค้นหารูปภาพสำหรับ icon บ้าน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74436"/>
            <a:ext cx="835262" cy="83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ผลการค้นหารูปภาพสำหรับ icon รถวิ่ง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6" descr="ผลการค้นหารูปภาพสำหรับ icon รถวิ่ง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1" name="AutoShape 8" descr="ผลการค้นหารูปภาพสำหรับ icon รถวิ่ง"/>
          <p:cNvSpPr>
            <a:spLocks noChangeAspect="1" noChangeArrowheads="1"/>
          </p:cNvSpPr>
          <p:nvPr/>
        </p:nvSpPr>
        <p:spPr bwMode="auto">
          <a:xfrm>
            <a:off x="495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3" name="AutoShape 10" descr="ผลการค้นหารูปภาพสำหรับ icon รถวิ่ง"/>
          <p:cNvSpPr>
            <a:spLocks noChangeAspect="1" noChangeArrowheads="1"/>
          </p:cNvSpPr>
          <p:nvPr/>
        </p:nvSpPr>
        <p:spPr bwMode="auto">
          <a:xfrm>
            <a:off x="647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3084" name="Picture 12" descr="ผลการค้นหารูปภาพสำหรับ icon รถวิ่ง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458" y="2053841"/>
            <a:ext cx="1008112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ผลการค้นหารูปภาพสำหรับ icon เรือ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873" y="3307360"/>
            <a:ext cx="863739" cy="86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ผลการค้นหารูปภาพสำหรับ icon เครื่องบิน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092" y="4082135"/>
            <a:ext cx="1281478" cy="128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ผลการค้นหารูปภาพสำหรับ icon โรงเรียน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595" y="5517232"/>
            <a:ext cx="1516296" cy="77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รูปภาพ 11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8625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2159</TotalTime>
  <Words>1200</Words>
  <Application>Microsoft Office PowerPoint</Application>
  <PresentationFormat>นำเสนอทางหน้าจอ (4:3)</PresentationFormat>
  <Paragraphs>127</Paragraphs>
  <Slides>12</Slides>
  <Notes>2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12</vt:i4>
      </vt:variant>
    </vt:vector>
  </HeadingPairs>
  <TitlesOfParts>
    <vt:vector size="20" baseType="lpstr">
      <vt:lpstr>Cordia New</vt:lpstr>
      <vt:lpstr>AngsanaUPC</vt:lpstr>
      <vt:lpstr>TH Sarabun New</vt:lpstr>
      <vt:lpstr>Arial</vt:lpstr>
      <vt:lpstr>Calibri</vt:lpstr>
      <vt:lpstr>TH Sarabun New Bold</vt:lpstr>
      <vt:lpstr>Angsana New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PTD8</dc:creator>
  <cp:lastModifiedBy>Taksaporn Seemek</cp:lastModifiedBy>
  <cp:revision>230</cp:revision>
  <dcterms:created xsi:type="dcterms:W3CDTF">2017-03-06T11:25:52Z</dcterms:created>
  <dcterms:modified xsi:type="dcterms:W3CDTF">2022-06-09T03:41:35Z</dcterms:modified>
</cp:coreProperties>
</file>