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64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5" r:id="rId11"/>
    <p:sldId id="266" r:id="rId12"/>
    <p:sldId id="267" r:id="rId13"/>
    <p:sldId id="312" r:id="rId14"/>
    <p:sldId id="269" r:id="rId15"/>
    <p:sldId id="268" r:id="rId16"/>
    <p:sldId id="31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14" r:id="rId25"/>
    <p:sldId id="279" r:id="rId26"/>
    <p:sldId id="281" r:id="rId27"/>
    <p:sldId id="315" r:id="rId28"/>
    <p:sldId id="282" r:id="rId29"/>
    <p:sldId id="283" r:id="rId30"/>
    <p:sldId id="284" r:id="rId31"/>
    <p:sldId id="285" r:id="rId32"/>
    <p:sldId id="316" r:id="rId33"/>
    <p:sldId id="288" r:id="rId34"/>
    <p:sldId id="289" r:id="rId35"/>
    <p:sldId id="319" r:id="rId36"/>
    <p:sldId id="320" r:id="rId37"/>
    <p:sldId id="321" r:id="rId38"/>
    <p:sldId id="322" r:id="rId39"/>
    <p:sldId id="323" r:id="rId40"/>
    <p:sldId id="328" r:id="rId41"/>
    <p:sldId id="324" r:id="rId42"/>
    <p:sldId id="325" r:id="rId43"/>
    <p:sldId id="326" r:id="rId44"/>
    <p:sldId id="327" r:id="rId45"/>
    <p:sldId id="329" r:id="rId46"/>
    <p:sldId id="330" r:id="rId47"/>
    <p:sldId id="287" r:id="rId48"/>
    <p:sldId id="308" r:id="rId49"/>
    <p:sldId id="309" r:id="rId50"/>
    <p:sldId id="318" r:id="rId51"/>
    <p:sldId id="291" r:id="rId52"/>
    <p:sldId id="331" r:id="rId53"/>
    <p:sldId id="293" r:id="rId54"/>
    <p:sldId id="292" r:id="rId55"/>
    <p:sldId id="294" r:id="rId56"/>
    <p:sldId id="295" r:id="rId57"/>
    <p:sldId id="296" r:id="rId58"/>
    <p:sldId id="299" r:id="rId59"/>
    <p:sldId id="300" r:id="rId60"/>
    <p:sldId id="302" r:id="rId61"/>
    <p:sldId id="304" r:id="rId62"/>
    <p:sldId id="305" r:id="rId63"/>
    <p:sldId id="306" r:id="rId64"/>
    <p:sldId id="307" r:id="rId65"/>
    <p:sldId id="332" r:id="rId66"/>
  </p:sldIdLst>
  <p:sldSz cx="9144000" cy="6858000" type="screen4x3"/>
  <p:notesSz cx="6858000" cy="9144000"/>
  <p:embeddedFontLst>
    <p:embeddedFont>
      <p:font typeface="Layiji MaHaNiYom V1.5" panose="020B0502040204020203" charset="0"/>
      <p:regular r:id="rId67"/>
    </p:embeddedFont>
    <p:embeddedFont>
      <p:font typeface="Cordia New" panose="020B0304020202020204" pitchFamily="34" charset="-34"/>
      <p:regular r:id="rId68"/>
      <p:bold r:id="rId69"/>
      <p:italic r:id="rId70"/>
      <p:bold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Angsana New" panose="02020603050405020304" pitchFamily="18" charset="-34"/>
      <p:regular r:id="rId76"/>
      <p:bold r:id="rId77"/>
      <p:italic r:id="rId78"/>
      <p:boldItalic r:id="rId7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FF"/>
    <a:srgbClr val="800000"/>
    <a:srgbClr val="99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70" d="100"/>
          <a:sy n="70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351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57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004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87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26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04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779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366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150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500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571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88830-98FF-42C4-B28F-6B1F83737160}" type="datetimeFigureOut">
              <a:rPr lang="th-TH" smtClean="0"/>
              <a:t>31/10/66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F83D-622A-4AA6-9DED-24155F8C5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676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microsoft.com/office/2007/relationships/hdphoto" Target="../media/hdphoto6.wdp"/><Relationship Id="rId4" Type="http://schemas.openxmlformats.org/officeDocument/2006/relationships/image" Target="../media/image8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2.jpg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485656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th-TH" sz="13800" b="1" dirty="0">
                <a:ln w="381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yiji MaHaNiYom V1.5" pitchFamily="2" charset="0"/>
                <a:cs typeface="Layiji MaHaNiYom V1.5" pitchFamily="2" charset="0"/>
              </a:rPr>
              <a:t>กติกาฟุตบอล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788024" y="1633516"/>
            <a:ext cx="295232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ayiji MaHaNiYom V1.5" pitchFamily="2" charset="0"/>
                <a:cs typeface="Layiji MaHaNiYom V1.5" pitchFamily="2" charset="0"/>
              </a:rPr>
              <a:t>Laws of the Game</a:t>
            </a:r>
            <a:endParaRPr lang="th-TH" sz="3600" b="1" spc="50" dirty="0">
              <a:ln w="11430"/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3059832" y="5710944"/>
            <a:ext cx="6054687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3200" b="1" dirty="0" smtClean="0">
                <a:ln w="38100" cmpd="sng">
                  <a:noFill/>
                  <a:prstDash val="solid"/>
                </a:ln>
                <a:solidFill>
                  <a:srgbClr val="FFFFFF"/>
                </a:solidFill>
                <a:latin typeface="Layiji MaHaNiYom V1.5" pitchFamily="2" charset="0"/>
                <a:cs typeface="Layiji MaHaNiYom V1.5" pitchFamily="2" charset="0"/>
              </a:rPr>
              <a:t>ครูเกริกเกียรติ  กองกุล</a:t>
            </a:r>
            <a:endParaRPr lang="th-TH" sz="3200" b="1" dirty="0">
              <a:ln w="38100" cmpd="sng">
                <a:noFill/>
                <a:prstDash val="solid"/>
              </a:ln>
              <a:solidFill>
                <a:srgbClr val="FFFFFF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algn="r"/>
            <a:r>
              <a:rPr lang="th-TH" sz="2400" b="1" dirty="0">
                <a:ln w="38100" cmpd="sng">
                  <a:noFill/>
                  <a:prstDash val="solid"/>
                </a:ln>
                <a:solidFill>
                  <a:srgbClr val="FFFFFF"/>
                </a:solidFill>
                <a:latin typeface="Layiji MaHaNiYom V1.5" pitchFamily="2" charset="0"/>
                <a:cs typeface="Layiji MaHaNiYom V1.5" pitchFamily="2" charset="0"/>
              </a:rPr>
              <a:t>กลุ่มสาระการเรียนรู้สุขศึกษาและพลศึกษา  โรง</a:t>
            </a:r>
            <a:r>
              <a:rPr lang="th-TH" sz="2400" b="1" dirty="0" smtClean="0">
                <a:ln w="38100" cmpd="sng">
                  <a:noFill/>
                  <a:prstDash val="solid"/>
                </a:ln>
                <a:solidFill>
                  <a:srgbClr val="FFFFFF"/>
                </a:solidFill>
                <a:latin typeface="Layiji MaHaNiYom V1.5" pitchFamily="2" charset="0"/>
                <a:cs typeface="Layiji MaHaNiYom V1.5" pitchFamily="2" charset="0"/>
              </a:rPr>
              <a:t>เรียนวังม่วงพิทยาคม</a:t>
            </a:r>
            <a:endParaRPr lang="th-TH" sz="2400" b="1" dirty="0">
              <a:ln w="38100" cmpd="sng">
                <a:noFill/>
                <a:prstDash val="solid"/>
              </a:ln>
              <a:solidFill>
                <a:srgbClr val="FFFFFF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763688" y="4941741"/>
            <a:ext cx="7350831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3200" b="1" dirty="0">
                <a:ln w="38100" cmpd="sng">
                  <a:noFill/>
                  <a:prstDash val="solid"/>
                </a:ln>
                <a:solidFill>
                  <a:srgbClr val="FFFFFF"/>
                </a:solidFill>
                <a:latin typeface="Layiji MaHaNiYom V1.5" pitchFamily="2" charset="0"/>
                <a:cs typeface="Layiji MaHaNiYom V1.5" pitchFamily="2" charset="0"/>
              </a:rPr>
              <a:t>สื่อการสอนวิชาพลศึกษา ชั้นมัธยมศึกษาปีที่ </a:t>
            </a:r>
            <a:r>
              <a:rPr lang="en-US" sz="3200" b="1" dirty="0" smtClean="0">
                <a:ln w="38100" cmpd="sng">
                  <a:noFill/>
                  <a:prstDash val="solid"/>
                </a:ln>
                <a:solidFill>
                  <a:srgbClr val="FFFFFF"/>
                </a:solidFill>
                <a:latin typeface="Layiji MaHaNiYom V1.5" pitchFamily="2" charset="0"/>
                <a:cs typeface="Layiji MaHaNiYom V1.5" pitchFamily="2" charset="0"/>
              </a:rPr>
              <a:t>6</a:t>
            </a:r>
            <a:endParaRPr lang="th-TH" sz="2400" b="1" dirty="0">
              <a:ln w="38100" cmpd="sng">
                <a:noFill/>
                <a:prstDash val="solid"/>
              </a:ln>
              <a:solidFill>
                <a:srgbClr val="FFFFFF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31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3040" y="1700808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อุปกรณ์บังคับ</a:t>
            </a:r>
          </a:p>
          <a:p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เสื้อยืด หรือเสื้อเชิ้ต ที่มีแขนเสื้อ</a:t>
            </a:r>
          </a:p>
          <a:p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กางเกงขาสั้น 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3.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ถุงเท้ายาว</a:t>
            </a:r>
          </a:p>
          <a:p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4.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สนับแข้ง (ต้องอยู่ภายใต้ถุงเท้า)</a:t>
            </a:r>
          </a:p>
          <a:p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5.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รองเท้า</a:t>
            </a:r>
          </a:p>
          <a:p>
            <a:endParaRPr lang="th-TH" sz="11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(ผู้เล่นที่ใส่เสื้อด้านใน ต้องใส่เสื้อสีเดียวกับเสื้อแข่งขันเท่านั้น</a:t>
            </a:r>
            <a:r>
              <a:rPr lang="th-TH" sz="35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)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232869" y="439699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4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อุปกรณ์ของผู้เล่น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6" b="99908" l="10000" r="91977">
                        <a14:foregroundMark x1="50698" y1="77624" x2="50698" y2="77624"/>
                        <a14:foregroundMark x1="51744" y1="72652" x2="51744" y2="72652"/>
                        <a14:foregroundMark x1="52209" y1="70258" x2="52209" y2="70258"/>
                        <a14:foregroundMark x1="41977" y1="75783" x2="41977" y2="75783"/>
                        <a14:foregroundMark x1="46977" y1="73204" x2="46279" y2="72836"/>
                        <a14:foregroundMark x1="45930" y1="72836" x2="45233" y2="72836"/>
                        <a14:foregroundMark x1="42209" y1="74217" x2="40465" y2="75046"/>
                        <a14:foregroundMark x1="38140" y1="75599" x2="37674" y2="76427"/>
                        <a14:foregroundMark x1="36395" y1="77624" x2="36395" y2="77624"/>
                        <a14:foregroundMark x1="35116" y1="79190" x2="34651" y2="80018"/>
                        <a14:foregroundMark x1="34651" y1="80571" x2="34419" y2="81400"/>
                        <a14:foregroundMark x1="34419" y1="82781" x2="34419" y2="82781"/>
                        <a14:foregroundMark x1="34419" y1="83425" x2="34419" y2="83425"/>
                        <a14:foregroundMark x1="34419" y1="84807" x2="34419" y2="84807"/>
                        <a14:foregroundMark x1="34419" y1="84622" x2="34419" y2="84622"/>
                        <a14:foregroundMark x1="34419" y1="84622" x2="34419" y2="84622"/>
                        <a14:foregroundMark x1="34884" y1="85543" x2="34884" y2="85543"/>
                        <a14:foregroundMark x1="35116" y1="86556" x2="35116" y2="86556"/>
                        <a14:foregroundMark x1="35465" y1="87201" x2="35465" y2="87201"/>
                        <a14:foregroundMark x1="53488" y1="90331" x2="53488" y2="90331"/>
                        <a14:foregroundMark x1="53488" y1="89319" x2="53023" y2="87201"/>
                        <a14:foregroundMark x1="52558" y1="83978" x2="52209" y2="82597"/>
                        <a14:foregroundMark x1="51977" y1="80387" x2="51744" y2="79006"/>
                        <a14:foregroundMark x1="51512" y1="77808" x2="51512" y2="77808"/>
                        <a14:foregroundMark x1="44767" y1="71271" x2="44767" y2="71271"/>
                        <a14:foregroundMark x1="43488" y1="77256" x2="43488" y2="77256"/>
                        <a14:backgroundMark x1="43256" y1="32597" x2="43256" y2="32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533348"/>
            <a:ext cx="3900415" cy="492540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" b="99417" l="1718" r="98664">
                        <a14:backgroundMark x1="64504" y1="7500" x2="64504" y2="7500"/>
                        <a14:backgroundMark x1="62595" y1="7917" x2="60878" y2="8083"/>
                        <a14:backgroundMark x1="60305" y1="8083" x2="58969" y2="8083"/>
                        <a14:backgroundMark x1="58015" y1="7917" x2="58015" y2="7917"/>
                        <a14:backgroundMark x1="55725" y1="7917" x2="55725" y2="7917"/>
                        <a14:backgroundMark x1="55725" y1="7917" x2="59924" y2="8083"/>
                        <a14:backgroundMark x1="62214" y1="8083" x2="62214" y2="8083"/>
                        <a14:backgroundMark x1="64885" y1="7917" x2="69847" y2="7750"/>
                        <a14:backgroundMark x1="71756" y1="7500" x2="73092" y2="7333"/>
                        <a14:backgroundMark x1="75000" y1="7500" x2="75000" y2="7500"/>
                        <a14:backgroundMark x1="75382" y1="7500" x2="73473" y2="7750"/>
                        <a14:backgroundMark x1="73092" y1="7750" x2="73092" y2="7750"/>
                        <a14:backgroundMark x1="73092" y1="7917" x2="73092" y2="7917"/>
                        <a14:backgroundMark x1="75763" y1="8333" x2="75763" y2="8333"/>
                        <a14:backgroundMark x1="75763" y1="8333" x2="75763" y2="8333"/>
                        <a14:backgroundMark x1="75763" y1="8667" x2="75763" y2="8667"/>
                        <a14:backgroundMark x1="73092" y1="8667" x2="71374" y2="8667"/>
                        <a14:backgroundMark x1="67557" y1="8667" x2="66221" y2="8667"/>
                        <a14:backgroundMark x1="64504" y1="8667" x2="62595" y2="8667"/>
                        <a14:backgroundMark x1="59924" y1="8667" x2="57634" y2="8667"/>
                        <a14:backgroundMark x1="57634" y1="8667" x2="58969" y2="8333"/>
                        <a14:backgroundMark x1="70420" y1="7083" x2="74046" y2="6750"/>
                        <a14:backgroundMark x1="74046" y1="6500" x2="74046" y2="6500"/>
                        <a14:backgroundMark x1="76336" y1="6917" x2="76336" y2="6917"/>
                        <a14:backgroundMark x1="55344" y1="10333" x2="55344" y2="10333"/>
                        <a14:backgroundMark x1="59351" y1="10083" x2="61641" y2="9917"/>
                        <a14:backgroundMark x1="63931" y1="9500" x2="63931" y2="9500"/>
                        <a14:backgroundMark x1="63931" y1="9500" x2="63931" y2="9500"/>
                        <a14:backgroundMark x1="67176" y1="9083" x2="68511" y2="9083"/>
                        <a14:backgroundMark x1="69084" y1="9083" x2="69084" y2="9083"/>
                        <a14:backgroundMark x1="69466" y1="9083" x2="72710" y2="9083"/>
                        <a14:backgroundMark x1="78053" y1="10333" x2="78053" y2="10333"/>
                        <a14:backgroundMark x1="78626" y1="10333" x2="78626" y2="10333"/>
                        <a14:backgroundMark x1="75763" y1="10333" x2="75763" y2="1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808079"/>
            <a:ext cx="1910830" cy="43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2522" y="1155327"/>
            <a:ext cx="8640960" cy="1804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ชุดการแข่งขัน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ทั้งสองทีมต้องใส่ชุดที่มีสีแตกต่างกัน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ผู้รักษาประตูของแต่ละทีมต้องใส่ชุดที่มีสีแตกต่างจากผู้เล่นคนอื่น ๆ 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232869" y="439699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4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อุปกรณ์ของผู้เล่น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502522" y="5053759"/>
            <a:ext cx="8640960" cy="1804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ความปลอดภัย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ผู้เล่นต้องไม่ใช้อุปกรณ์หรือสวมใส่สิ่งต่าง ๆ ซึ่งเป็นอันตราย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ห้ามสวมใส่เครื่องประดับทุกชนิด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29" y="325415"/>
            <a:ext cx="3637843" cy="188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59" y="2924944"/>
            <a:ext cx="4392488" cy="246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68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213306" y="509560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66286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5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83316"/>
            <a:ext cx="2736304" cy="1778597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xmlns="" id="{6FF3D0BD-0E1B-2B3E-1482-1180A27FEA71}"/>
              </a:ext>
            </a:extLst>
          </p:cNvPr>
          <p:cNvSpPr txBox="1">
            <a:spLocks/>
          </p:cNvSpPr>
          <p:nvPr/>
        </p:nvSpPr>
        <p:spPr>
          <a:xfrm>
            <a:off x="237570" y="1412776"/>
            <a:ext cx="5234022" cy="4796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h-TH" sz="28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อำนาจและหน้าที่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ปฏิบัติตามกติกาการแข่งขัน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ควบคุมการแข่งขันโดยร่วมมือกับเจ้าหน้าที่การแข่งขันคนอื่น ๆ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ทำหน้าที่เป็นผู้รักษาเวลา จดบันทึก และเขียนรายงานเหตุการณ์ถึงฝ่ายจัดการแข่งขัน รวมถึงข้อมูลที่เกี่ยวกับการดำเนินการทางวินัยและเหตุการณ์อื่น ๆ ที่เกิดขึ้นทั้งก่อน ระหว่างหรือหลังการแข่งขัน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เป็นผู้ควบคุมและ/หรือสั่งให้มีการเริ่มเล่น</a:t>
            </a:r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xmlns="" id="{AADE5A26-7FE0-5815-8924-3A115B758121}"/>
              </a:ext>
            </a:extLst>
          </p:cNvPr>
          <p:cNvSpPr txBox="1">
            <a:spLocks/>
          </p:cNvSpPr>
          <p:nvPr/>
        </p:nvSpPr>
        <p:spPr>
          <a:xfrm>
            <a:off x="5496560" y="2345229"/>
            <a:ext cx="3491880" cy="3009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h-TH" sz="28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อุปกรณ์ของผู้ตัดสิน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นกหวีด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นาฬิกา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ใบแดงและใบเหลือง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สมุดบันทึก (หรืออุกรณ์อื่น ๆ </a:t>
            </a:r>
          </a:p>
          <a:p>
            <a:pPr marL="0" indent="0">
              <a:buNone/>
            </a:pP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ในการจดบันทึกการแข่งขัน)</a:t>
            </a:r>
          </a:p>
        </p:txBody>
      </p:sp>
    </p:spTree>
    <p:extLst>
      <p:ext uri="{BB962C8B-B14F-4D97-AF65-F5344CB8AC3E}">
        <p14:creationId xmlns:p14="http://schemas.microsoft.com/office/powerpoint/2010/main" val="11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232869" y="439699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5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76" y="620688"/>
            <a:ext cx="2650591" cy="1490958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xmlns="" id="{FE70D8A1-4AEB-BBA9-BC6B-58580CF52429}"/>
              </a:ext>
            </a:extLst>
          </p:cNvPr>
          <p:cNvSpPr txBox="1">
            <a:spLocks/>
          </p:cNvSpPr>
          <p:nvPr/>
        </p:nvSpPr>
        <p:spPr>
          <a:xfrm>
            <a:off x="232869" y="1912791"/>
            <a:ext cx="8712968" cy="4324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h-TH" sz="4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ผู้ช่วยผู้ตัดสินวีดีทัศน์ (</a:t>
            </a:r>
            <a:r>
              <a:rPr lang="en-US" sz="4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VAR)</a:t>
            </a:r>
          </a:p>
          <a:p>
            <a:pPr marL="0" indent="0">
              <a:buFont typeface="Arial" pitchFamily="34" charset="0"/>
              <a:buNone/>
            </a:pP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    ผู้ตัดสินอาจได้รับความช่วยเหลือจากผู้ช่วยผู้ตัดสินวิดีทัศน์ (</a:t>
            </a:r>
            <a:r>
              <a:rPr lang="en-US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VAR) </a:t>
            </a: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เฉพาะในกรณีที่มี "ความผิดพลาดที่ชัดเจนและชัดแจ้ง" หรือ "ไม่เห็นเหตุการณ์ที่สำคัญ“ ที่เกี่ยวข้องกับ :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เป็นประตู/ไม่เป็นประตู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ลูกโทษ/ไม่ลูกโทษ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ใบแดงโดยตรง (ไม่ใช่ใบเหลืองที่สอง)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การให้ผิดคน (เมื่อผู้ตัดสินให้ใบเหลืองหรือใบแดงผิดคนของทีมที่กระทำผิด)</a:t>
            </a:r>
          </a:p>
          <a:p>
            <a:pPr marL="0" indent="0">
              <a:buNone/>
            </a:pPr>
            <a:endParaRPr lang="th-TH" sz="28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ความช่วยเหลือจากผู้ช่วยผู้ตัดสินวีดีทัศน์ (</a:t>
            </a:r>
            <a:r>
              <a:rPr lang="en-US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VAR) </a:t>
            </a: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จะเกี่ยวข้องกับการใช้การย้อนดูเหตุการณ์     ผู้ตัดสินจะเป็นผู้ทำการตัดสินขั้นสุดท้าย ซึ่งอาจขึ้นอยู่กับข้อมูลจาก </a:t>
            </a:r>
            <a:r>
              <a:rPr lang="en-US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VAR </a:t>
            </a: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และ /หรือที่ได้ทำการตรวจสอบเหตุการณ์โดยตรง </a:t>
            </a:r>
          </a:p>
        </p:txBody>
      </p:sp>
    </p:spTree>
    <p:extLst>
      <p:ext uri="{BB962C8B-B14F-4D97-AF65-F5344CB8AC3E}">
        <p14:creationId xmlns:p14="http://schemas.microsoft.com/office/powerpoint/2010/main" val="149484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6739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232869" y="439699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5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1" t="22948" r="54414" b="11194"/>
          <a:stretch/>
        </p:blipFill>
        <p:spPr bwMode="auto">
          <a:xfrm>
            <a:off x="232869" y="1832204"/>
            <a:ext cx="1632212" cy="481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4" t="22016" r="20104" b="12126"/>
          <a:stretch/>
        </p:blipFill>
        <p:spPr bwMode="auto">
          <a:xfrm>
            <a:off x="2123486" y="1803763"/>
            <a:ext cx="2088474" cy="481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t="23619" r="54720" b="10867"/>
          <a:stretch/>
        </p:blipFill>
        <p:spPr bwMode="auto">
          <a:xfrm>
            <a:off x="4355976" y="1816383"/>
            <a:ext cx="2197290" cy="47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2" t="25003" r="25140" b="9483"/>
          <a:stretch/>
        </p:blipFill>
        <p:spPr bwMode="auto">
          <a:xfrm>
            <a:off x="6732240" y="1816383"/>
            <a:ext cx="2197290" cy="479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9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2933" y="1165196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232869" y="439699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5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4" t="22388" r="54372" b="8582"/>
          <a:stretch/>
        </p:blipFill>
        <p:spPr bwMode="auto">
          <a:xfrm>
            <a:off x="107504" y="1700808"/>
            <a:ext cx="2047164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9" t="21571" r="24516" b="9399"/>
          <a:stretch/>
        </p:blipFill>
        <p:spPr bwMode="auto">
          <a:xfrm>
            <a:off x="2288417" y="1700808"/>
            <a:ext cx="2139567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3" t="23088" r="50897" b="10681"/>
          <a:stretch/>
        </p:blipFill>
        <p:spPr bwMode="auto">
          <a:xfrm>
            <a:off x="4572000" y="1700808"/>
            <a:ext cx="2081644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3" t="22466" r="24027" b="11303"/>
          <a:stretch/>
        </p:blipFill>
        <p:spPr bwMode="auto">
          <a:xfrm>
            <a:off x="6804248" y="1700808"/>
            <a:ext cx="2081644" cy="50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65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2933" y="1165196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232869" y="439699"/>
            <a:ext cx="491519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5004048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5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93A3655-16D7-2A42-810A-DC9825D6D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4" b="84291" l="3890" r="99624">
                        <a14:foregroundMark x1="24843" y1="15034" x2="24843" y2="15034"/>
                        <a14:foregroundMark x1="16437" y1="22297" x2="16437" y2="22297"/>
                        <a14:foregroundMark x1="18695" y1="30236" x2="19072" y2="30743"/>
                        <a14:foregroundMark x1="25721" y1="30574" x2="25721" y2="30574"/>
                        <a14:foregroundMark x1="23714" y1="23986" x2="23714" y2="23986"/>
                        <a14:foregroundMark x1="23965" y1="18581" x2="23965" y2="18581"/>
                        <a14:foregroundMark x1="78043" y1="21284" x2="78043" y2="21284"/>
                        <a14:foregroundMark x1="51443" y1="22804" x2="51443" y2="22804"/>
                        <a14:foregroundMark x1="45546" y1="35980" x2="45546" y2="35980"/>
                        <a14:foregroundMark x1="43789" y1="54223" x2="43789" y2="54223"/>
                        <a14:foregroundMark x1="12798" y1="68581" x2="12798" y2="68581"/>
                        <a14:foregroundMark x1="10038" y1="70439" x2="10038" y2="70439"/>
                        <a14:foregroundMark x1="9536" y1="42905" x2="62610" y2="59628"/>
                        <a14:foregroundMark x1="62610" y1="59628" x2="88206" y2="58953"/>
                        <a14:foregroundMark x1="54454" y1="13007" x2="51192" y2="24831"/>
                        <a14:foregroundMark x1="51192" y1="24831" x2="51694" y2="59459"/>
                        <a14:foregroundMark x1="51694" y1="59459" x2="57967" y2="64527"/>
                        <a14:foregroundMark x1="46424" y1="26182" x2="30489" y2="70439"/>
                        <a14:foregroundMark x1="30489" y1="70439" x2="34128" y2="76351"/>
                        <a14:foregroundMark x1="28984" y1="35135" x2="97867" y2="54730"/>
                        <a14:foregroundMark x1="97867" y1="54730" x2="83061" y2="70270"/>
                        <a14:foregroundMark x1="83061" y1="70270" x2="27102" y2="75338"/>
                        <a14:foregroundMark x1="27102" y1="75338" x2="15182" y2="68243"/>
                        <a14:foregroundMark x1="15182" y1="68243" x2="16562" y2="19932"/>
                        <a14:foregroundMark x1="16562" y1="19932" x2="62359" y2="11993"/>
                        <a14:foregroundMark x1="62359" y1="11993" x2="48808" y2="37162"/>
                        <a14:foregroundMark x1="48808" y1="37162" x2="81054" y2="24493"/>
                        <a14:foregroundMark x1="81054" y1="24493" x2="62233" y2="25338"/>
                        <a14:foregroundMark x1="62233" y1="25338" x2="71142" y2="36318"/>
                        <a14:foregroundMark x1="71142" y1="36318" x2="82936" y2="35135"/>
                        <a14:foregroundMark x1="82936" y1="35135" x2="90590" y2="25507"/>
                        <a14:foregroundMark x1="90590" y1="25507" x2="87578" y2="55068"/>
                        <a14:foregroundMark x1="88206" y1="76520" x2="88206" y2="76520"/>
                        <a14:foregroundMark x1="90088" y1="60642" x2="99373" y2="80743"/>
                        <a14:foregroundMark x1="55583" y1="69932" x2="53952" y2="80743"/>
                        <a14:foregroundMark x1="10414" y1="57264" x2="20326" y2="79561"/>
                        <a14:foregroundMark x1="20326" y1="79561" x2="59097" y2="84628"/>
                        <a14:foregroundMark x1="59097" y1="84628" x2="72773" y2="84291"/>
                        <a14:foregroundMark x1="72773" y1="84291" x2="78043" y2="76182"/>
                        <a14:foregroundMark x1="78043" y1="76182" x2="78168" y2="75169"/>
                        <a14:foregroundMark x1="81932" y1="78716" x2="89586" y2="79054"/>
                        <a14:foregroundMark x1="89586" y1="79054" x2="98745" y2="73480"/>
                        <a14:foregroundMark x1="98745" y1="73480" x2="95483" y2="53547"/>
                        <a14:foregroundMark x1="95483" y1="53547" x2="97616" y2="28209"/>
                        <a14:foregroundMark x1="97616" y1="28209" x2="89084" y2="18074"/>
                        <a14:foregroundMark x1="89084" y1="18074" x2="63739" y2="15372"/>
                        <a14:foregroundMark x1="63739" y1="15372" x2="83689" y2="6588"/>
                        <a14:foregroundMark x1="83689" y1="6588" x2="62233" y2="8784"/>
                        <a14:foregroundMark x1="62233" y1="8784" x2="72647" y2="3716"/>
                        <a14:foregroundMark x1="72647" y1="3716" x2="84442" y2="3209"/>
                        <a14:foregroundMark x1="84442" y1="3209" x2="94730" y2="9291"/>
                        <a14:foregroundMark x1="94730" y1="9291" x2="91343" y2="21115"/>
                        <a14:foregroundMark x1="91343" y1="21115" x2="94856" y2="17061"/>
                        <a14:foregroundMark x1="14806" y1="7770" x2="8783" y2="78209"/>
                        <a14:foregroundMark x1="8783" y1="78209" x2="25094" y2="79730"/>
                        <a14:foregroundMark x1="25094" y1="79730" x2="11920" y2="72128"/>
                        <a14:foregroundMark x1="11920" y1="72128" x2="19448" y2="68581"/>
                        <a14:foregroundMark x1="19448" y1="68581" x2="26349" y2="50169"/>
                        <a14:foregroundMark x1="26349" y1="50169" x2="24216" y2="43412"/>
                        <a14:foregroundMark x1="9410" y1="3716" x2="9410" y2="3716"/>
                        <a14:foregroundMark x1="9410" y1="3716" x2="10790" y2="50845"/>
                        <a14:foregroundMark x1="10790" y1="50845" x2="11669" y2="54223"/>
                        <a14:foregroundMark x1="14178" y1="10473" x2="53450" y2="2703"/>
                        <a14:foregroundMark x1="9285" y1="1520" x2="42033" y2="4392"/>
                        <a14:foregroundMark x1="42033" y1="4392" x2="60100" y2="3716"/>
                        <a14:foregroundMark x1="60100" y1="3716" x2="98996" y2="5405"/>
                        <a14:foregroundMark x1="8657" y1="1858" x2="12673" y2="19932"/>
                        <a14:foregroundMark x1="12673" y1="19932" x2="8281" y2="70101"/>
                        <a14:foregroundMark x1="8281" y1="70101" x2="10414" y2="79899"/>
                        <a14:foregroundMark x1="10414" y1="79899" x2="16939" y2="83277"/>
                        <a14:foregroundMark x1="16939" y1="83277" x2="43162" y2="84797"/>
                        <a14:foregroundMark x1="43162" y1="84797" x2="93726" y2="81926"/>
                        <a14:foregroundMark x1="93726" y1="81926" x2="96361" y2="78716"/>
                        <a14:foregroundMark x1="79172" y1="30574" x2="79172" y2="30574"/>
                        <a14:foregroundMark x1="81556" y1="2196" x2="98118" y2="3209"/>
                        <a14:foregroundMark x1="98118" y1="3209" x2="96738" y2="25000"/>
                        <a14:foregroundMark x1="79297" y1="74831" x2="79297" y2="74831"/>
                        <a14:foregroundMark x1="65370" y1="74662" x2="92221" y2="72466"/>
                        <a14:foregroundMark x1="96361" y1="81250" x2="96361" y2="81250"/>
                        <a14:foregroundMark x1="92221" y1="81081" x2="92221" y2="81081"/>
                        <a14:foregroundMark x1="9536" y1="12331" x2="7779" y2="73986"/>
                        <a14:foregroundMark x1="7779" y1="73986" x2="30615" y2="83953"/>
                        <a14:foregroundMark x1="30615" y1="83953" x2="93726" y2="80574"/>
                        <a14:foregroundMark x1="93726" y1="80574" x2="99624" y2="82264"/>
                        <a14:foregroundMark x1="6148" y1="9628" x2="15307" y2="17230"/>
                        <a14:foregroundMark x1="9034" y1="3041" x2="8281" y2="23142"/>
                        <a14:foregroundMark x1="8281" y1="23142" x2="3890" y2="43581"/>
                        <a14:foregroundMark x1="79925" y1="67736" x2="79925" y2="67736"/>
                        <a14:foregroundMark x1="80050" y1="10811" x2="74780" y2="20777"/>
                        <a14:foregroundMark x1="8783" y1="1520" x2="8532" y2="8108"/>
                        <a14:foregroundMark x1="10289" y1="72635" x2="8156" y2="82939"/>
                        <a14:foregroundMark x1="8156" y1="82939" x2="8156" y2="82939"/>
                        <a14:foregroundMark x1="22836" y1="51858" x2="22836" y2="51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8" t="981" b="17897"/>
          <a:stretch/>
        </p:blipFill>
        <p:spPr>
          <a:xfrm>
            <a:off x="1475656" y="1844824"/>
            <a:ext cx="6336704" cy="4169776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496C1F21-422E-CCFC-EE59-6A4CB2DCE73E}"/>
              </a:ext>
            </a:extLst>
          </p:cNvPr>
          <p:cNvSpPr/>
          <p:nvPr/>
        </p:nvSpPr>
        <p:spPr>
          <a:xfrm>
            <a:off x="1475656" y="1844824"/>
            <a:ext cx="2016224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xmlns="" id="{102B407E-2CC9-2E8C-5616-CD0B5AD6C436}"/>
              </a:ext>
            </a:extLst>
          </p:cNvPr>
          <p:cNvSpPr txBox="1">
            <a:spLocks/>
          </p:cNvSpPr>
          <p:nvPr/>
        </p:nvSpPr>
        <p:spPr>
          <a:xfrm>
            <a:off x="1256720" y="6050334"/>
            <a:ext cx="2454096" cy="639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รับฟังสัญญาณจาก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ผู้ช่วยผู้ตัดสินวีดีทัศน์ 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VAR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)</a:t>
            </a:r>
          </a:p>
        </p:txBody>
      </p:sp>
      <p:sp>
        <p:nvSpPr>
          <p:cNvPr id="7" name="ตัวแทนเนื้อหา 2">
            <a:extLst>
              <a:ext uri="{FF2B5EF4-FFF2-40B4-BE49-F238E27FC236}">
                <a16:creationId xmlns:a16="http://schemas.microsoft.com/office/drawing/2014/main" xmlns="" id="{77890488-C9CB-B891-3FA5-1F14C3F8ABC8}"/>
              </a:ext>
            </a:extLst>
          </p:cNvPr>
          <p:cNvSpPr txBox="1">
            <a:spLocks/>
          </p:cNvSpPr>
          <p:nvPr/>
        </p:nvSpPr>
        <p:spPr>
          <a:xfrm>
            <a:off x="5148064" y="6169345"/>
            <a:ext cx="2454096" cy="639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2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ตรวจสอบวีดีทัศน์ (</a:t>
            </a:r>
            <a:r>
              <a:rPr lang="en-US" sz="2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VAR</a:t>
            </a:r>
            <a:r>
              <a:rPr lang="th-TH" sz="2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4925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35496" y="404664"/>
            <a:ext cx="57072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367485"/>
            <a:ext cx="5652120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6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เจ้าหน้าที่การแข่งขัน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8" name="ตัวแทนเนื้อหา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12288" r="8568" b="8707"/>
          <a:stretch/>
        </p:blipFill>
        <p:spPr>
          <a:xfrm>
            <a:off x="2039501" y="2226354"/>
            <a:ext cx="5184576" cy="3387430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คำบรรยายภาพแบบเส้น 2 4"/>
          <p:cNvSpPr/>
          <p:nvPr/>
        </p:nvSpPr>
        <p:spPr>
          <a:xfrm>
            <a:off x="7448944" y="1840662"/>
            <a:ext cx="1548680" cy="77138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169"/>
              <a:gd name="adj6" fmla="val -432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Layiji MaHaNiYom V1.5" pitchFamily="2" charset="0"/>
                <a:cs typeface="Layiji MaHaNiYom V1.5" pitchFamily="2" charset="0"/>
              </a:rPr>
              <a:t>ผู้ช่วยผู้ตัดสิน</a:t>
            </a:r>
          </a:p>
        </p:txBody>
      </p:sp>
      <p:sp>
        <p:nvSpPr>
          <p:cNvPr id="13" name="คำบรรยายภาพแบบเส้น 2 12"/>
          <p:cNvSpPr/>
          <p:nvPr/>
        </p:nvSpPr>
        <p:spPr>
          <a:xfrm flipH="1">
            <a:off x="179512" y="1840662"/>
            <a:ext cx="1548680" cy="77138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9015"/>
              <a:gd name="adj6" fmla="val -59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Layiji MaHaNiYom V1.5" pitchFamily="2" charset="0"/>
                <a:cs typeface="Layiji MaHaNiYom V1.5" pitchFamily="2" charset="0"/>
              </a:rPr>
              <a:t>ผู้ช่วยผู้ตัดสิน</a:t>
            </a:r>
          </a:p>
        </p:txBody>
      </p:sp>
      <p:sp>
        <p:nvSpPr>
          <p:cNvPr id="14" name="คำบรรยายภาพแบบเส้น 2 13"/>
          <p:cNvSpPr/>
          <p:nvPr/>
        </p:nvSpPr>
        <p:spPr>
          <a:xfrm>
            <a:off x="5652120" y="1092878"/>
            <a:ext cx="1548680" cy="771384"/>
          </a:xfrm>
          <a:prstGeom prst="borderCallout2">
            <a:avLst>
              <a:gd name="adj1" fmla="val 52366"/>
              <a:gd name="adj2" fmla="val -4808"/>
              <a:gd name="adj3" fmla="val 52366"/>
              <a:gd name="adj4" fmla="val -16667"/>
              <a:gd name="adj5" fmla="val 171554"/>
              <a:gd name="adj6" fmla="val -159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</a:p>
        </p:txBody>
      </p:sp>
      <p:sp>
        <p:nvSpPr>
          <p:cNvPr id="15" name="คำบรรยายภาพแบบเส้น 2 14"/>
          <p:cNvSpPr/>
          <p:nvPr/>
        </p:nvSpPr>
        <p:spPr>
          <a:xfrm flipH="1">
            <a:off x="2339752" y="1212220"/>
            <a:ext cx="1548680" cy="771384"/>
          </a:xfrm>
          <a:prstGeom prst="borderCallout2">
            <a:avLst>
              <a:gd name="adj1" fmla="val 52366"/>
              <a:gd name="adj2" fmla="val -4808"/>
              <a:gd name="adj3" fmla="val 52366"/>
              <a:gd name="adj4" fmla="val -16667"/>
              <a:gd name="adj5" fmla="val 153861"/>
              <a:gd name="adj6" fmla="val -168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Layiji MaHaNiYom V1.5" pitchFamily="2" charset="0"/>
                <a:cs typeface="Layiji MaHaNiYom V1.5" pitchFamily="2" charset="0"/>
              </a:rPr>
              <a:t>ผู้ตัดสินที่ </a:t>
            </a:r>
            <a:r>
              <a:rPr lang="en-US" dirty="0">
                <a:solidFill>
                  <a:schemeClr val="tx1"/>
                </a:solidFill>
                <a:latin typeface="Layiji MaHaNiYom V1.5" pitchFamily="2" charset="0"/>
                <a:cs typeface="Layiji MaHaNiYom V1.5" pitchFamily="2" charset="0"/>
              </a:rPr>
              <a:t>4</a:t>
            </a:r>
            <a:endParaRPr lang="th-TH" dirty="0">
              <a:solidFill>
                <a:schemeClr val="tx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7" name="ตัวแทนเนื้อหา 2"/>
          <p:cNvSpPr txBox="1">
            <a:spLocks/>
          </p:cNvSpPr>
          <p:nvPr/>
        </p:nvSpPr>
        <p:spPr>
          <a:xfrm>
            <a:off x="2433651" y="6086041"/>
            <a:ext cx="4860032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ผู้ช่วยผู้ตัดสินเพิ่มเติม	ผู้ตัดสินสำรอง</a:t>
            </a:r>
          </a:p>
        </p:txBody>
      </p:sp>
    </p:spTree>
    <p:extLst>
      <p:ext uri="{BB962C8B-B14F-4D97-AF65-F5344CB8AC3E}">
        <p14:creationId xmlns:p14="http://schemas.microsoft.com/office/powerpoint/2010/main" val="2253269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35496" y="404664"/>
            <a:ext cx="57072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367485"/>
            <a:ext cx="5652120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6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เจ้าหน้าที่การแข่งขัน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11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6739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สัญญาณมือของผู้ช่วยผู้ตัดสิน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1" t="22575" r="22484" b="8395"/>
          <a:stretch/>
        </p:blipFill>
        <p:spPr bwMode="auto">
          <a:xfrm>
            <a:off x="414795" y="2012340"/>
            <a:ext cx="1785799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28545" r="51330" b="9203"/>
          <a:stretch/>
        </p:blipFill>
        <p:spPr bwMode="auto">
          <a:xfrm>
            <a:off x="2699792" y="1978604"/>
            <a:ext cx="2789053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0" t="28362" r="23921" b="9385"/>
          <a:stretch/>
        </p:blipFill>
        <p:spPr bwMode="auto">
          <a:xfrm>
            <a:off x="5940152" y="1988840"/>
            <a:ext cx="2789053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87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35496" y="404664"/>
            <a:ext cx="57072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367485"/>
            <a:ext cx="5652120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6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เจ้าหน้าที่การแข่งขัน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11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6739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สัญญาณมือของผู้ช่วยผู้ตัดสิน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4814" r="52169" b="11940"/>
          <a:stretch/>
        </p:blipFill>
        <p:spPr bwMode="auto">
          <a:xfrm>
            <a:off x="755576" y="1882158"/>
            <a:ext cx="3334243" cy="46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1" t="25729" r="19023" b="11025"/>
          <a:stretch/>
        </p:blipFill>
        <p:spPr bwMode="auto">
          <a:xfrm>
            <a:off x="5004048" y="1882157"/>
            <a:ext cx="3334243" cy="46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57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สหพันธ์ฟุตบอลนานาชาติ</a:t>
            </a:r>
            <a:b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</a:b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(Federation International Football Association)</a:t>
            </a:r>
            <a:endParaRPr lang="th-TH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120734" cy="4213101"/>
          </a:xfrm>
        </p:spPr>
      </p:pic>
    </p:spTree>
    <p:extLst>
      <p:ext uri="{BB962C8B-B14F-4D97-AF65-F5344CB8AC3E}">
        <p14:creationId xmlns:p14="http://schemas.microsoft.com/office/powerpoint/2010/main" val="590932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35496" y="404664"/>
            <a:ext cx="57072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367485"/>
            <a:ext cx="5652120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6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เจ้าหน้าที่การแข่งขัน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11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6739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สัญญาณมือของผู้ช่วยผู้ตัดสิน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7" t="24627" r="50595" b="10075"/>
          <a:stretch/>
        </p:blipFill>
        <p:spPr bwMode="auto">
          <a:xfrm>
            <a:off x="1497065" y="1988840"/>
            <a:ext cx="2674954" cy="458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4" t="25210" r="23738" b="9492"/>
          <a:stretch/>
        </p:blipFill>
        <p:spPr bwMode="auto">
          <a:xfrm>
            <a:off x="4716016" y="1980032"/>
            <a:ext cx="2674954" cy="458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117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35496" y="404664"/>
            <a:ext cx="57072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367485"/>
            <a:ext cx="5652120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6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เจ้าหน้าที่การแข่งขัน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11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6739"/>
            <a:ext cx="8640960" cy="4324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สัญญาณมือของผู้ช่วยผู้ตัดสิน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1" t="22948" r="51015" b="9888"/>
          <a:stretch/>
        </p:blipFill>
        <p:spPr bwMode="auto">
          <a:xfrm>
            <a:off x="118693" y="1944805"/>
            <a:ext cx="1861019" cy="465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9" t="24130" r="26107" b="8706"/>
          <a:stretch/>
        </p:blipFill>
        <p:spPr bwMode="auto">
          <a:xfrm>
            <a:off x="2051720" y="1934176"/>
            <a:ext cx="1861019" cy="465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0" t="28358" r="51854" b="8395"/>
          <a:stretch/>
        </p:blipFill>
        <p:spPr bwMode="auto">
          <a:xfrm>
            <a:off x="3995936" y="1934176"/>
            <a:ext cx="2442950" cy="46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9" t="26380" r="26155" b="10373"/>
          <a:stretch/>
        </p:blipFill>
        <p:spPr bwMode="auto">
          <a:xfrm>
            <a:off x="6516216" y="1929746"/>
            <a:ext cx="2442950" cy="46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169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3040" y="1266739"/>
            <a:ext cx="8640960" cy="5474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ช่วงเวลาการเล่น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การแข่งขันแบ่งออกเป็น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ครึ่ง ครึ่งละ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45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นาที</a:t>
            </a:r>
          </a:p>
          <a:p>
            <a:pPr marL="0" indent="0">
              <a:buNone/>
            </a:pPr>
            <a:endParaRPr lang="th-TH" sz="105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การพักครึ่งเวลา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ไม่เกิน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15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นาที</a:t>
            </a:r>
          </a:p>
          <a:p>
            <a:pPr marL="0" indent="0">
              <a:buNone/>
            </a:pPr>
            <a:endParaRPr lang="th-TH" sz="11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การชดเชยเวลาที่เสียไป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อยู่ในดุลยพินิจของผู้ตัดสิน</a:t>
            </a:r>
          </a:p>
          <a:p>
            <a:pPr marL="0" indent="0">
              <a:buNone/>
            </a:pPr>
            <a:endParaRPr lang="th-TH" sz="14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การต่อเวลาพิเศษ (เพื่อหาผู้แพ้ชนะ)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ต่อเวลาออกเป็น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ครึ่ง ครึ่งละ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15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นาที</a:t>
            </a: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16845" y="439699"/>
            <a:ext cx="6355355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13254" y="407951"/>
            <a:ext cx="615617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7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ระยะเวลาของการแข่งขัน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46875" r="21016" b="30037"/>
          <a:stretch/>
        </p:blipFill>
        <p:spPr bwMode="auto">
          <a:xfrm>
            <a:off x="3925983" y="2636912"/>
            <a:ext cx="4892433" cy="1125350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88" y="4347453"/>
            <a:ext cx="3161928" cy="1778585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77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3040" y="1266739"/>
            <a:ext cx="8640960" cy="2954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1. </a:t>
            </a: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การเตะเริ่มเล่น (</a:t>
            </a:r>
            <a:r>
              <a:rPr lang="en-US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Kick - off</a:t>
            </a: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) มีขั้นตอนดังนี้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ทีมที่ชนะเสี่ยงเหรียญ สามารถเลือกได้ว่าจะเป็นฝ่ายเขี่ยลูกเริ่มเล่นก่อน หรือเลือกฝั่งที่จะเล่น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ในครึ่งหลัง ทั้ง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ทีมทำการเปลี่ยนแดนกัน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ภายหลังที่ทีมหนึ่งทำประตูได้ ทีมฝ่ายตรงข้ามได้เตะเริ่มเล่น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8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การเริ่มการแข่งขันและการเริ่มเล่นใหม่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6" y="3861048"/>
            <a:ext cx="4355627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160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346836" y="1268760"/>
            <a:ext cx="8630800" cy="3890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สำหรับการเตะเริ่มเล่นทุกครั้ง :</a:t>
            </a:r>
            <a:endParaRPr lang="en-US" sz="2400" dirty="0">
              <a:solidFill>
                <a:srgbClr val="FFC0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2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ผู้เล่นทุกคนยกเว้นผู้เล่นที่จะทำการเตะจะต้องอยู่ในแดนของตนเอง</a:t>
            </a:r>
          </a:p>
          <a:p>
            <a:r>
              <a:rPr lang="th-TH" sz="2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ฝ่ายตรงข้ามของทีมที่ทำการเตะเริ่มเล่น จะต้องอยู่ห่างจากลูกบอลอย่างน้อย 9.15 ม. (10 หลา) จนกว่าลูกบอลจะอยู่ในการเล่น</a:t>
            </a:r>
          </a:p>
          <a:p>
            <a:r>
              <a:rPr lang="th-TH" sz="2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ลูกบอลจะต้องอยู่นิ่งบนจุดกึ่งกลางสนาม</a:t>
            </a:r>
          </a:p>
          <a:p>
            <a:r>
              <a:rPr lang="th-TH" sz="2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ผู้ตัดสินให้สัญญาณ</a:t>
            </a:r>
          </a:p>
          <a:p>
            <a:r>
              <a:rPr lang="th-TH" sz="2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ลูกบอลอยู่ในการเล่นเมื่อถูกเตะและเคลื่อนที่อย่างชัดเจน</a:t>
            </a:r>
          </a:p>
          <a:p>
            <a:r>
              <a:rPr lang="th-TH" sz="2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สามารถทำประตูฝ่ายตรงข้ามได้โดยตรงจากการเตะเริ่มเล่น ; หากลูกบอลเข้าประตูของผู้เตะโดยตรงจะให้ฝ่ายตรงข้ามได้เตะจากมุม</a:t>
            </a:r>
          </a:p>
          <a:p>
            <a:endParaRPr lang="th-TH" sz="24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24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24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8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การเริ่มการแข่งขันและการเริ่มเล่นใหม่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CC817FC-7BFE-855F-5D15-BED97930A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72" y="4653136"/>
            <a:ext cx="4643964" cy="215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888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5512" y="1292794"/>
            <a:ext cx="8856984" cy="44045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2. </a:t>
            </a: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การปล่อยลูกบอล (</a:t>
            </a:r>
            <a:r>
              <a:rPr lang="en-US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Dropped ball</a:t>
            </a: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)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 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ขั้นตอน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จะปล่อยบอลให้กับผู้รักษาประตูของฝ่ายรับในเขตโทษตนเอง หากขณะหยุดการเล่น :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ลูกบอลอยู่ในเขตโทษ หรือ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สัมผัสลูกบอลครั้งสุดท้ายจากในเขตโทษ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ในกรณีอื่น ๆ ผู้ตัดสินจะปล่อยบอลให้กับผู้เล่นหนึ่งคนของทีมที่สัมผัสลูกบอลครั้งสุดท้ายในตำแหน่งที่สัมผัสผู้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ผู้เล่นคนอื่น ๆ ทั้งหมด (ของทั้งสองทีม) ต้องอยู่ห่างจากลูกบอลอย่างน้อย 4 ม. (4.5 หลา) จนกว่าลูกบอลจะอยู่ในการเล่น</a:t>
            </a:r>
          </a:p>
          <a:p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ลูกบอลอยู่ในการเล่นเมื่อสัมผัสพื้นสนาม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8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การเริ่มการแข่งขันและการเริ่มเล่นใหม่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66" y="4488674"/>
            <a:ext cx="3240360" cy="2153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461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9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ลูกบอลอยู่ในและนอกการเล่น</a:t>
            </a:r>
          </a:p>
        </p:txBody>
      </p:sp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xmlns="" id="{7672CF42-DB06-34E7-3006-253FAA53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12" y="1292794"/>
            <a:ext cx="8856984" cy="51897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ลูกบอลอยู่นอกการเล่นเมื่อ :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  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ผ่านเส้นประตูหรือเส้นข้างทั้งหมดไม่ว่าบนพื้นหรือในอากาศ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ผู้ตัดสินสั่งหยุดการเล่น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สัมผัสกับเจ้าหน้าที่การแข่งขันแล้วยังคงอยู่ในสนามแข่งขันและ :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ทีมหนึ่งได้เริ่มทำการรุก หรือ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ลูกบอลเข้าประตูโดยตรง หรือ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เปลี่ยนทีมที่ได้ครอบครองลูกบอล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ในทุกกรณีเหล่านี้จะให้เริ่มเล่นใหม่โดยการปล่อยบอล 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Dropped ball)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ลูกบอลอยู่ในการเล่น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ลูกบอลอยู่ในการเล่นตลอดเวลา นอกจากเบื้องต้นเมื่อสัมผัสเจ้าหน้าที่การแข่งขัน และเมื่อลูกบอลกระดอนออกจากเสา คานประตูหรือเสาธงมุมและยังคงอยู่ในสนามแข่งขัน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537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9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ลูกบอลอยู่ในและนอกการเล่น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9" t="25373" r="25316" b="13060"/>
          <a:stretch/>
        </p:blipFill>
        <p:spPr bwMode="auto">
          <a:xfrm>
            <a:off x="751324" y="1262724"/>
            <a:ext cx="767539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92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10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การพิจารณาผลการแข่งขัน</a:t>
            </a:r>
          </a:p>
        </p:txBody>
      </p:sp>
      <p:sp>
        <p:nvSpPr>
          <p:cNvPr id="6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3040" y="1266739"/>
            <a:ext cx="8640960" cy="2954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1. </a:t>
            </a: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การทำประตู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ถือว่าเป็นประตู เมื่อลูกบอลผ่านข้ามเส้นประตูทั้งลูก ระหว่างเสาประตูและใต้คาน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t="26492" r="23218" b="9143"/>
          <a:stretch/>
        </p:blipFill>
        <p:spPr bwMode="auto">
          <a:xfrm>
            <a:off x="1901024" y="2636912"/>
            <a:ext cx="5625197" cy="382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68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10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การพิจารณาผลการแข่งขัน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32276" r="27939" b="23880"/>
          <a:stretch/>
        </p:blipFill>
        <p:spPr bwMode="auto">
          <a:xfrm>
            <a:off x="825109" y="1700808"/>
            <a:ext cx="7493782" cy="41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7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" r="9592"/>
          <a:stretch/>
        </p:blipFill>
        <p:spPr>
          <a:xfrm>
            <a:off x="-1" y="-9594"/>
            <a:ext cx="9144001" cy="6867593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>
            <a:normAutofit/>
          </a:bodyPr>
          <a:lstStyle/>
          <a:p>
            <a:r>
              <a:rPr lang="th-TH" sz="54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สารบัญ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83568" y="692696"/>
            <a:ext cx="7272808" cy="5837446"/>
          </a:xfrm>
        </p:spPr>
        <p:txBody>
          <a:bodyPr>
            <a:noAutofit/>
          </a:bodyPr>
          <a:lstStyle/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สนามแข่งขัน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3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4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อุปกรณ์ของผู้เล่น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5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ผู้ตัดสิน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6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เจ้าหน้าที่การแข่งขัน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7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ระยะเวลาของการแข่งขัน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8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การเริ่มการแข่งขันและการเริ่มเล่นใหม่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9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ลูกบอลอยู่ในและนอกการเล่น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10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การพิจารณาผลการแข่งขัน</a:t>
            </a: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81" l="6889" r="94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707096"/>
            <a:ext cx="4922913" cy="59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179512" y="411560"/>
            <a:ext cx="7466314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-7468" y="375453"/>
            <a:ext cx="751107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10 </a:t>
            </a:r>
            <a:r>
              <a:rPr lang="th-TH" sz="40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การพิจารณาผลการแข่งขัน</a:t>
            </a:r>
          </a:p>
        </p:txBody>
      </p:sp>
      <p:sp>
        <p:nvSpPr>
          <p:cNvPr id="6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3040" y="1266739"/>
            <a:ext cx="8640960" cy="2954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2. </a:t>
            </a: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ทีมชนะ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ทีมที่ทำประตูได้มากกว่าเป็นทีมชนะ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3" y="2575854"/>
            <a:ext cx="7236296" cy="4070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9052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54046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1.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 ตำแหน่งล้ำหน้า ผู้เล่นจะอยู่ในตำแหน่งล้ำหน้า ถ้า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ส่วนใดส่วนหนึ่งของศีรษะ ลำตัวหรือเท้าอยู่ในแดนของฝ่ายตรงข้าม (ไม่รวมเส้นแบ่งแดน) และ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ส่วนใดส่วนหนึ่งของศีรษะ ลำตัวหรือเท้าอยู่ใกล้เส้นประตูของฝ่ายตรงข้ามมากกว่าทั้งลูกบอลและผู้เล่นคนที่สองของฝ่ายรับ</a:t>
            </a:r>
          </a:p>
          <a:p>
            <a:pPr marL="0" indent="0">
              <a:buNone/>
            </a:pPr>
            <a:endParaRPr lang="th-TH" sz="15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มือและแขนของผู้เล่นทุกคนรวมถึงผู้รักษาประตูไม่นำมาพิจารณาในการล้ำหน้า จุดประสงค์สำหรับการพิจารณาล้ำหน้า ส่วนบนของบริเวณแขนจะอยู่ในแนวเดียวกับส่วนล่างของรักแร้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ผู้เล่นจะไม่ถือว่าอยู่ในตำแหน่งล้ำหน้า หากอยู่ในระดับเดียวกับ :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ผู้เล่นคนที่สองของฝ่ายรับ หรือ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ฝ่ายรับสองคนสุดท้าย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94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54046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2. 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ลงโทษล้ำหน้า </a:t>
            </a:r>
            <a:endParaRPr lang="en-US" sz="3000" dirty="0">
              <a:solidFill>
                <a:srgbClr val="FFCC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ผู้เล่นที่อยู่ในตำแหน่งล้ำหน้าในขณะที่ลูกบอลได้ถูกเล่นหรือสัมผัสโดยเพื่อนร่วมทีม* จะถูกลงโทษ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เฉพาะเมื่อมีส่วนเกี่ยวข้องในการเล่น โดย :</a:t>
            </a:r>
          </a:p>
          <a:p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เกี่ยวข้องกับการเล่น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โดยการเล่นหรือสัมผัสลูกบอลที่ส่งหรือสัมผัสโดยเพื่อนร่วมทีม หรือ</a:t>
            </a:r>
            <a:endParaRPr lang="en-US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เกี่ยวข้องกับฝ่ายตรงข้าม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โดย :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การป้องกันฝ่ายตรงข้ามจากการเล่นหรือสามารถเล่นลูกบอลได้โดยการขัดขวางแนวการ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มองเห็นอย่างชัดเจน หรือ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เข้าแย่งชิงลูกบอลกับฝ่ายตรงข้าม หรือ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พยายามเล่นลูกบอลอย่างชัดเจนซึ่งอยู่ใกล้ การกระทำนี้ส่งผลกระทบกับฝ่ายตรงข้าม หรือ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การกระทำที่ส่งผลอย่างชัดเจนต่อความสามารถในการเล่นลูกบอลของฝ่ายตรงข้าม</a:t>
            </a:r>
          </a:p>
          <a:p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อาศัยความได้เปรียบ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โดยการเล่นลูกบอลหรือเข้าไปเกี่ยวข้องกับฝ่ายตรงข้ามเมื่อ :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กระดอนหรือเปลี่ยนทิศทางจากเสา คานประตู เจ้าหน้าที่การแข่งขันหรือฝ่ายตรงข้าม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จากการเจตนาป้องกันของฝ่ายตรงข้าม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7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A7D62E8F-96B4-3EF6-13FB-D5E973322E55}"/>
              </a:ext>
            </a:extLst>
          </p:cNvPr>
          <p:cNvSpPr txBox="1"/>
          <p:nvPr/>
        </p:nvSpPr>
        <p:spPr>
          <a:xfrm>
            <a:off x="6281936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46D8965-D176-A7F5-3489-671BF5483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412776"/>
            <a:ext cx="8395802" cy="51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7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3CDE925C-7811-9832-3AF9-947B78880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44804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26B93AA4-6712-BFC7-E58D-D9928DE33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6" y="1333040"/>
            <a:ext cx="8519277" cy="490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39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6F12B70B-264B-BDB0-9DAA-C5B4C4DF3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5"/>
            <a:ext cx="8613960" cy="50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95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DBA93056-7DC3-3968-84EA-C7CC1F63A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12776"/>
            <a:ext cx="8581811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6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6AB870A4-D2C3-6E9A-55B6-66009E77D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64458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82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A21C593-9E1B-6D56-AA29-E8C190A47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0664"/>
            <a:ext cx="8492548" cy="50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8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" r="9592"/>
          <a:stretch/>
        </p:blipFill>
        <p:spPr>
          <a:xfrm>
            <a:off x="-1" y="-9594"/>
            <a:ext cx="9144001" cy="6867593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สารบัญ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576" y="1484784"/>
            <a:ext cx="8229600" cy="4525963"/>
          </a:xfrm>
        </p:spPr>
        <p:txBody>
          <a:bodyPr>
            <a:normAutofit/>
          </a:bodyPr>
          <a:lstStyle/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12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การเล่นที่ผิดกติกาและประพฤติผิด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13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การเตะโทษ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14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การเตะโทษ ณ จุดโทษ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15 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การทุ่ม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16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การเตะจากประตู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ข้อที่ 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17 </a:t>
            </a: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การเตะจากมุม</a:t>
            </a:r>
            <a:r>
              <a:rPr lang="en-US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</a:t>
            </a:r>
            <a:endParaRPr lang="th-TH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5278" l="10000" r="93659">
                        <a14:backgroundMark x1="34024" y1="50556" x2="34024" y2="50556"/>
                        <a14:backgroundMark x1="52683" y1="7778" x2="52683" y2="7778"/>
                        <a14:backgroundMark x1="66220" y1="20556" x2="66220" y2="20556"/>
                        <a14:backgroundMark x1="66220" y1="25417" x2="66220" y2="25417"/>
                        <a14:backgroundMark x1="66341" y1="21806" x2="66341" y2="21806"/>
                        <a14:backgroundMark x1="65488" y1="19722" x2="65488" y2="1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2" r="25624"/>
          <a:stretch/>
        </p:blipFill>
        <p:spPr>
          <a:xfrm>
            <a:off x="5472753" y="-39674"/>
            <a:ext cx="3671247" cy="632265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493995"/>
            <a:ext cx="778396" cy="7783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34981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73B9E4B0-DA3C-E381-6A29-79B37AB81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0" y="1372782"/>
            <a:ext cx="8569712" cy="51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2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159742EC-FD85-29B8-E134-89A2E7BF1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66853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84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A0BB8AA3-0E72-D8F8-9EB9-142AEDA9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3" y="1340768"/>
            <a:ext cx="842261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94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8D8C07F6-F62C-708C-ECD4-953A23191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9" y="1412776"/>
            <a:ext cx="807849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0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FD4D7C15-1CD9-944E-F1D7-725A4E447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527264"/>
            <a:ext cx="7848872" cy="507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8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A5097F4-8B6C-1C8A-B092-DB05ACD2D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12776"/>
            <a:ext cx="854542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23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F9548F1F-F98C-1750-C6D2-07B1794D05ED}"/>
              </a:ext>
            </a:extLst>
          </p:cNvPr>
          <p:cNvSpPr txBox="1"/>
          <p:nvPr/>
        </p:nvSpPr>
        <p:spPr>
          <a:xfrm>
            <a:off x="5148064" y="1916832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C8AEE4E2-144F-1B3A-3292-7D7EEFF26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69501"/>
            <a:ext cx="7609458" cy="50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88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3. 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การกระทำที่ไม่ถือเป็นการล้ำหน้า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จะไม่ถือเป็นการล้ำหน้า ถ้าผู้เล่นได้รับลูกบอลโดยตรงจาก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การเตะจากประตู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การทุ่ม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3.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การเตะจากมุม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92" y="4535865"/>
            <a:ext cx="3415200" cy="227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62" y="2422987"/>
            <a:ext cx="3015660" cy="201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6" y="4412470"/>
            <a:ext cx="4205814" cy="230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9274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5560" r="20910" b="10448"/>
          <a:stretch/>
        </p:blipFill>
        <p:spPr bwMode="auto">
          <a:xfrm>
            <a:off x="818865" y="1628800"/>
            <a:ext cx="7506270" cy="46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0CFCB1AA-35C2-E8B0-5253-C3334C0F6118}"/>
              </a:ext>
            </a:extLst>
          </p:cNvPr>
          <p:cNvSpPr txBox="1"/>
          <p:nvPr/>
        </p:nvSpPr>
        <p:spPr>
          <a:xfrm>
            <a:off x="5940152" y="5589240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</p:spTree>
    <p:extLst>
      <p:ext uri="{BB962C8B-B14F-4D97-AF65-F5344CB8AC3E}">
        <p14:creationId xmlns:p14="http://schemas.microsoft.com/office/powerpoint/2010/main" val="1969388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2" t="30783" r="22065" b="13806"/>
          <a:stretch/>
        </p:blipFill>
        <p:spPr bwMode="auto">
          <a:xfrm>
            <a:off x="312069" y="1556792"/>
            <a:ext cx="8519862" cy="48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C60F01A3-25CD-1774-167A-CF73E6AF6DC9}"/>
              </a:ext>
            </a:extLst>
          </p:cNvPr>
          <p:cNvSpPr txBox="1"/>
          <p:nvPr/>
        </p:nvSpPr>
        <p:spPr>
          <a:xfrm>
            <a:off x="520901" y="5733256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2800" dirty="0">
                <a:latin typeface="Layiji MaHaNiYom V1.5" pitchFamily="2" charset="0"/>
                <a:cs typeface="Layiji MaHaNiYom V1.5" pitchFamily="2" charset="0"/>
              </a:rPr>
              <a:t>ไม่ถือเป็นการล้ำหน้า</a:t>
            </a:r>
          </a:p>
        </p:txBody>
      </p:sp>
    </p:spTree>
    <p:extLst>
      <p:ext uri="{BB962C8B-B14F-4D97-AF65-F5344CB8AC3E}">
        <p14:creationId xmlns:p14="http://schemas.microsoft.com/office/powerpoint/2010/main" val="404579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r="1544"/>
          <a:stretch/>
        </p:blipFill>
        <p:spPr>
          <a:xfrm rot="5400000">
            <a:off x="1454727" y="-731881"/>
            <a:ext cx="6234545" cy="9143999"/>
          </a:xfr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2413314" y="72008"/>
            <a:ext cx="4032448" cy="620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3600" b="1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  </a:t>
            </a:r>
            <a:r>
              <a:rPr lang="th-TH" sz="3600" b="1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สนามแข่งขัน</a:t>
            </a:r>
            <a:endParaRPr lang="th-TH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228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11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การล้ำหน้า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xmlns="" id="{FCF247AC-5935-6391-551D-BB53E9AF1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4. 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การกระทำผิดและการลงโทษ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หากมีการกระทำผิดล้ำหน้าเกิดขึ้น ผู้ตัดสินจะให้เตะโทษโดยอ้อมจากจุดที่กระทำผิด รวมถึงหากเกิดขึ้นในแดนของผู้เล่นที่กระทำผิดเอง</a:t>
            </a:r>
          </a:p>
        </p:txBody>
      </p:sp>
    </p:spTree>
    <p:extLst>
      <p:ext uri="{BB962C8B-B14F-4D97-AF65-F5344CB8AC3E}">
        <p14:creationId xmlns:p14="http://schemas.microsoft.com/office/powerpoint/2010/main" val="199486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4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8760"/>
            <a:ext cx="8640960" cy="6048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1. 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เตะโทษโดยตรง (</a:t>
            </a: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Direct free kick)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  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จะมีการเตะโทษโดยตรงหากผู้เล่นกระทำการใด ๆ ต่อไปน</a:t>
            </a:r>
            <a:r>
              <a:rPr lang="th-TH" sz="3000" dirty="0" err="1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้ี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ต่อคู่ต่อสู้ในลักษณะที่ผู้ตัดสินพิจารณาว่าขาดความระมัดระวัง ขาดการไตร่ตรองยั้งคิด หรือใช้กำลังรุนแรงเกินกว่าเหตุ  :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ชน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กระโดดเข้าหา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เตะหรือพยายามเตะ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ผลัก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ทำร้ายหรือพยายามทำร้าย รวมถึงเอาหัวชน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การต่อสู้หรือเข้าแย่งชิง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ขัดขาหรือพยายามที่จะขัดขา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ความผิดเกี่ยวกับการเล่นลูกบอลด้วยมือ (ยกเว้นผู้รักษาประตูที่อยู่ในเขตโทษตนเอง)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ดึงฝ่ายตรงข้าม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กีดขวางฝ่ายตรงข้ามที่มีการสัมผัส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กัดหรือถ่มน้ำลายใส่ใครบางคนในรายชื่อทีมหรือเจ้าหน้าที่การแข่งขัน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ขว้างสิ่งของใส่ลูกบอลฝ่ายตรงข้ามหรือเจ้าหน้าที่การแข่งขัน หรือสัมผัสกับลูกบอลด้วยวัตถุที่ถืออยู่ในมือ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642" y="439699"/>
            <a:ext cx="7839941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403592"/>
            <a:ext cx="774035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12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การเล่นที่ผิดกติกาและประพฤติผิด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34" y="2708920"/>
            <a:ext cx="2483452" cy="186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17" y="2387589"/>
            <a:ext cx="2358447" cy="1334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595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4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2" y="439699"/>
            <a:ext cx="7839941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403592"/>
            <a:ext cx="774035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12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การเล่นที่ผิดกติกาและประพฤติผิด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B9608C4D-1CFD-A346-3468-2E9B36540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r="2773" b="48495"/>
          <a:stretch/>
        </p:blipFill>
        <p:spPr>
          <a:xfrm>
            <a:off x="267882" y="1664804"/>
            <a:ext cx="4824536" cy="352839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3C92C36E-3DA2-900D-1C2B-BC05E3131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t="49418" r="5882"/>
          <a:stretch/>
        </p:blipFill>
        <p:spPr>
          <a:xfrm>
            <a:off x="5237472" y="2348880"/>
            <a:ext cx="362889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6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8760"/>
            <a:ext cx="8712968" cy="55892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2. เตะโทษโดยอ้อม (</a:t>
            </a: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Indirect free kick)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ให้เตะโทษโดยอ้อม หากผู้เล่น :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เล่นในลักษณะที่เป็นอันตราย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กีดขวางการเคลื่อนที่ของฝ่ายตรงข้ามโดยไม่มีการสัมผัสใด ๆ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ทำผิดด้วยการคัดค้าน ดูหมิ่นหรือเหยียดหยาม ใช้วาจาและ/หรือ การกระทำท่าทางที่ไม่เหมาะสม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ป้องกันไม่ให้ผู้รักษาประตูปล่อยลูกบอลเข้าเล่นจากมือหรือ เตะหรือพยายามเตะลูกบอลเมื่อผู้รักษาประตูอยู่ในระหว่างการปล่อยลูกบอลเข้าเล่น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เจตนาใช้เล่ห์เหลี่ยมเพื่อส่งลูกบอลคืนให้ผู้รักษาประตู (รวมถึงจากการเตะโทษหรือเตะจากประตู) ด้วยศีรษะ หน้าอก เข่า ฯลฯ เพื่อหลีกเลี่ยงกติกาไม่ว่าผู้รักษาประตูจะสัมผัสลูกบอลด้วยมือหรือไม่ก็ตาม ผู้รักษาประตูจะถูกลงโทษรับผิดชอบในการใช้เล่ห์เหลี่ยมโดยเจตนานี้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กระทำผิดอื่น ๆ ที่ไม่ได้ระบุไว้ในกติกา ซึ่งการเล่นได้ถูกหยุดเพื่อคาดโทษหรือไล่ผู้เล่นออก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ให้เตะโทษโดยอ้อมหากผู้รักษาประตูที่อยู่ในเขตโทษตนเองกระทำการใด ๆ ดังต่อไปนี้ :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ควบคุมลูกบอลด้วยมือ /แขนนาน เกินกว่า 6 วินาทีก่อนที่จะปล่อยเข้าเล่น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สัมผัสลูกบอลด้วยมือ /แขนหลังจากปล่อยลูกบอลและก่อนที่จะสัมผัสกับผู้เล่นคนอื่น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สัมผัสลูกบอลด้วยมือ/แขน เว้นแต่ผู้รักษาประตู ได้เตะอย่างชัดเจนหรือพยายามเตะลูกบอล เพื่อปล่อยเข้าสู่การเล่นหลังจาก :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มีการเจตนาเตะส่งคืนให้ผู้รักษาประตูโดยเพื่อนร่วมทีม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o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รับโดยตรงจากการทุ่มคืนโดยเพื่อนร่วมทีม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ถือลูกบอลโดยใช้มือยื่นออกมา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ทุ่มลูกบอลลงบนพื้นหรือโยนขึ้นไปในอากาศ	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642" y="439699"/>
            <a:ext cx="7839941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403592"/>
            <a:ext cx="774035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12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การเล่นที่ผิดกติกาและประพฤติผิด</a:t>
            </a:r>
            <a:endParaRPr lang="th-TH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68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908721"/>
            <a:ext cx="828092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การลงโทษทางวินัย</a:t>
            </a:r>
          </a:p>
          <a:p>
            <a:pPr marL="0" indent="0">
              <a:buNone/>
            </a:pPr>
            <a:endParaRPr lang="th-TH" sz="3000" dirty="0">
              <a:solidFill>
                <a:srgbClr val="FFCC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642" y="260854"/>
            <a:ext cx="7839941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774035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12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การเล่นที่ผิดกติกาและประพฤติผิด</a:t>
            </a:r>
            <a:endParaRPr lang="th-TH" sz="4400" dirty="0">
              <a:solidFill>
                <a:srgbClr val="C00000"/>
              </a:solidFill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14250"/>
              </p:ext>
            </p:extLst>
          </p:nvPr>
        </p:nvGraphicFramePr>
        <p:xfrm>
          <a:off x="395536" y="1484784"/>
          <a:ext cx="8352928" cy="45974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Layiji MaHaNiYom V1.5" pitchFamily="2" charset="0"/>
                          <a:cs typeface="Layiji MaHaNiYom V1.5" pitchFamily="2" charset="0"/>
                        </a:rPr>
                        <a:t>ใบเหลือง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Layiji MaHaNiYom V1.5" pitchFamily="2" charset="0"/>
                          <a:cs typeface="Layiji MaHaNiYom V1.5" pitchFamily="2" charset="0"/>
                        </a:rPr>
                        <a:t>ใบแดง (ไล่ออก)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ชะลอการเริ่มเล่นใหม่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800" baseline="0" dirty="0">
                          <a:latin typeface="Layiji MaHaNiYom V1.5" pitchFamily="2" charset="0"/>
                          <a:cs typeface="Layiji MaHaNiYom V1.5" pitchFamily="2" charset="0"/>
                        </a:rPr>
                        <a:t>คัดค้านด้วยคำพูดหรือการกระทำ</a:t>
                      </a:r>
                      <a:endParaRPr lang="th-TH" sz="1800" dirty="0">
                        <a:latin typeface="Layiji MaHaNiYom V1.5" pitchFamily="2" charset="0"/>
                        <a:cs typeface="Layiji MaHaNiYom V1.5" pitchFamily="2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800" baseline="0" dirty="0">
                          <a:latin typeface="Layiji MaHaNiYom V1.5" pitchFamily="2" charset="0"/>
                          <a:cs typeface="Layiji MaHaNiYom V1.5" pitchFamily="2" charset="0"/>
                        </a:rPr>
                        <a:t>เข้า กลับเข้า หรือเจตนาออกจากสนามแข่งขันโดยไม่ได้รับอนุญาตจากผู้ตัดสิน</a:t>
                      </a:r>
                      <a:endParaRPr lang="th-TH" sz="1800" dirty="0">
                        <a:latin typeface="Layiji MaHaNiYom V1.5" pitchFamily="2" charset="0"/>
                        <a:cs typeface="Layiji MaHaNiYom V1.5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ป้องกันการเป็นประตูหรือโอกาสใน</a:t>
                      </a:r>
                      <a:r>
                        <a:rPr lang="th-TH" sz="1800" dirty="0" err="1">
                          <a:latin typeface="Layiji MaHaNiYom V1.5" pitchFamily="2" charset="0"/>
                          <a:cs typeface="Layiji MaHaNiYom V1.5" pitchFamily="2" charset="0"/>
                        </a:rPr>
                        <a:t>การทำ</a:t>
                      </a: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ประตูของฝ่ายตรงข้ามอย่างชัดเจนโดยการกระทำผิดกติกาด้วยการเล่นลูกบอลด้วยมือ (</a:t>
                      </a:r>
                      <a:r>
                        <a:rPr lang="en-US" sz="1800" dirty="0">
                          <a:latin typeface="Layiji MaHaNiYom V1.5" pitchFamily="2" charset="0"/>
                          <a:cs typeface="Layiji MaHaNiYom V1.5" pitchFamily="2" charset="0"/>
                        </a:rPr>
                        <a:t>Handball offence) </a:t>
                      </a: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ยกเว้นผู้รักษาประตูที่อยู่ในเขตโทษตนเอง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800" baseline="0" dirty="0">
                          <a:latin typeface="Layiji MaHaNiYom V1.5" pitchFamily="2" charset="0"/>
                          <a:cs typeface="Layiji MaHaNiYom V1.5" pitchFamily="2" charset="0"/>
                        </a:rPr>
                        <a:t>ขาดการยอมรับในระยะที่กำหนด เมื่อมีการเริ่มเล่นใหม่จากการปล่อยบอล เตะจากมุม เตะโทษหรือจากการทุ่ม</a:t>
                      </a:r>
                      <a:endParaRPr lang="th-TH" sz="1800" dirty="0">
                        <a:latin typeface="Layiji MaHaNiYom V1.5" pitchFamily="2" charset="0"/>
                        <a:cs typeface="Layiji MaHaNiYom V1.5" pitchFamily="2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กระทำผิดกติกาบ่อย ๆ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ป้องกันการเป็นประตูหรือโอกาสใน</a:t>
                      </a:r>
                      <a:r>
                        <a:rPr lang="th-TH" sz="1800" dirty="0" err="1">
                          <a:latin typeface="Layiji MaHaNiYom V1.5" pitchFamily="2" charset="0"/>
                          <a:cs typeface="Layiji MaHaNiYom V1.5" pitchFamily="2" charset="0"/>
                        </a:rPr>
                        <a:t>การทำ</a:t>
                      </a: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ประตูของฝ่ายตรงข้ามอย่างชัดเจนที่มีการเคลื่อนที่มุ่งตรงไปยังประตูของผู้กระทำความผิด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ประพฤติตนอย่างไม่มีน้ำใจนักกีฬา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กระทำผิดกติกาอย่างร้ายแรง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79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เข้าพื้นที่ตรวจสอบของผู้ตัดสิน (</a:t>
                      </a:r>
                      <a:r>
                        <a:rPr lang="en-US" sz="1800" dirty="0">
                          <a:latin typeface="Layiji MaHaNiYom V1.5" pitchFamily="2" charset="0"/>
                          <a:cs typeface="Layiji MaHaNiYom V1.5" pitchFamily="2" charset="0"/>
                        </a:rPr>
                        <a:t>RRA)</a:t>
                      </a:r>
                      <a:endParaRPr lang="th-TH" sz="1800" dirty="0">
                        <a:latin typeface="Layiji MaHaNiYom V1.5" pitchFamily="2" charset="0"/>
                        <a:cs typeface="Layiji MaHaNiYom V1.5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กัดหรือถ่มน้ำลายใส่บุคคลอื่น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8028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ทำสัญลักษณ์การตรวจสอบ (</a:t>
                      </a:r>
                      <a:r>
                        <a:rPr lang="en-US" sz="1800" dirty="0">
                          <a:latin typeface="Layiji MaHaNiYom V1.5" pitchFamily="2" charset="0"/>
                          <a:cs typeface="Layiji MaHaNiYom V1.5" pitchFamily="2" charset="0"/>
                        </a:rPr>
                        <a:t>VAR) </a:t>
                      </a: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อย่างชัดเจน (จอทีวี)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การประพฤติผิดอย่างร้ายแรง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761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พยายามหลอกลวงผู้ตัดสิน เช่น แกล้งทำเป็นบาดเจ็บหรือแกล้งว่าถูกกระทำผิดกติกา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การใช้ภาษาและ/หรือการกระทำที่ไม่เหมาะสม ดูหมิ่นหรือเหยียดหยาม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3533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endParaRPr lang="th-TH" sz="1800" dirty="0">
                        <a:latin typeface="Layiji MaHaNiYom V1.5" pitchFamily="2" charset="0"/>
                        <a:cs typeface="Layiji MaHaNiYom V1.5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itchFamily="34" charset="0"/>
                        <a:buChar char="•"/>
                      </a:pP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ได้รับใบเหลืองที่สองในการแข่งขัน</a:t>
                      </a:r>
                      <a:r>
                        <a:rPr lang="th-TH" sz="1800" dirty="0" err="1">
                          <a:latin typeface="Layiji MaHaNiYom V1.5" pitchFamily="2" charset="0"/>
                          <a:cs typeface="Layiji MaHaNiYom V1.5" pitchFamily="2" charset="0"/>
                        </a:rPr>
                        <a:t>แมทซ์</a:t>
                      </a:r>
                      <a:r>
                        <a:rPr lang="th-TH" sz="1800" dirty="0">
                          <a:latin typeface="Layiji MaHaNiYom V1.5" pitchFamily="2" charset="0"/>
                          <a:cs typeface="Layiji MaHaNiYom V1.5" pitchFamily="2" charset="0"/>
                        </a:rPr>
                        <a:t>เดียวกัน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0262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3166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2" y="260854"/>
            <a:ext cx="7839941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774035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12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การเล่นที่ผิดกติกาและประพฤติผิด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5" name="นักฟุตบอลที่ได้ใบแดงจากการโดนเมสซี่หลอกล้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687" y="1340768"/>
            <a:ext cx="8634625" cy="4857403"/>
          </a:xfrm>
        </p:spPr>
      </p:pic>
    </p:spTree>
    <p:extLst>
      <p:ext uri="{BB962C8B-B14F-4D97-AF65-F5344CB8AC3E}">
        <p14:creationId xmlns:p14="http://schemas.microsoft.com/office/powerpoint/2010/main" val="347456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434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268760"/>
            <a:ext cx="864096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ประเภทของการเตะโทษ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1.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การเตะโทษโดยตรง			</a:t>
            </a: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2. 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การเตะโทษโดยอ้อม</a:t>
            </a: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(</a:t>
            </a: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Direct Free Kick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) 			 (</a:t>
            </a:r>
            <a:r>
              <a:rPr lang="en-US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Indirect Free Kick</a:t>
            </a: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)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เตะทีเดียวเข้าประตูฝ่ายตรงข้าม		จะถือว่าเป็นประตู เมื่อลูกบอลได้ถูก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โดยตรง ถือว่าเป็นประตู			สัมผัสโดยผู้เล่นคนอื่น ๆ ก่อนที่จะเข้า					ประตู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000"/>
                </a:solidFill>
                <a:latin typeface="Layiji MaHaNiYom V1.5" pitchFamily="2" charset="0"/>
                <a:cs typeface="Layiji MaHaNiYom V1.5" pitchFamily="2" charset="0"/>
              </a:rPr>
              <a:t>การเตะโทษโดยตรงและโทษโดยอ้อม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  ผู้เล่นฝ่ายตรงข้ามจะต้องอยู่ห่าง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จากลูกบอล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9.15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เมตร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	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643" y="439699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403592"/>
            <a:ext cx="579549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13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การเตะโทษ</a:t>
            </a:r>
            <a:endParaRPr lang="th-TH" sz="4400" dirty="0">
              <a:solidFill>
                <a:srgbClr val="C00000"/>
              </a:solidFill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4427984" y="1628800"/>
            <a:ext cx="0" cy="28083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 flipH="1">
            <a:off x="611560" y="4509120"/>
            <a:ext cx="792088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25144"/>
            <a:ext cx="3682306" cy="20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38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5795494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13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การเตะโทษ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6" t="12313" r="28463" b="20149"/>
          <a:stretch/>
        </p:blipFill>
        <p:spPr bwMode="auto">
          <a:xfrm>
            <a:off x="1475656" y="1052736"/>
            <a:ext cx="6408712" cy="564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75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14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การเตะโทษ ณ จุดโทษ</a:t>
            </a:r>
            <a:endParaRPr lang="th-TH" sz="4400" dirty="0">
              <a:solidFill>
                <a:srgbClr val="C00000"/>
              </a:solidFill>
            </a:endParaRPr>
          </a:p>
        </p:txBody>
      </p:sp>
      <p:sp>
        <p:nvSpPr>
          <p:cNvPr id="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ขั้นตอนการดำเนินการ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ลูกบอลต้องวางนิ่งอยู่บนจุดโทษ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ผู้เล่นที่ทำการเตะโทษ ณ จุดโทษ ต้องแสดงตนอย่างชัดเจน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ผู้เล่นคนอื่น ๆ ที่นอกเหนือจากผู้เตะและผู้รักษาประตูต้อง</a:t>
            </a:r>
          </a:p>
          <a:p>
            <a:pPr indent="107950">
              <a:buFont typeface="Wingdings" pitchFamily="2" charset="2"/>
              <a:buChar char="§"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อยู่ห่างจากจุดโทษอย่างน้อย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9.15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เมตร 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10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หลา)</a:t>
            </a:r>
          </a:p>
          <a:p>
            <a:pPr indent="12700">
              <a:buFont typeface="Wingdings" pitchFamily="2" charset="2"/>
              <a:buChar char="§"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อยู่ด้านหลังจุดโทษ</a:t>
            </a:r>
          </a:p>
          <a:p>
            <a:pPr indent="12700">
              <a:buFont typeface="Wingdings" pitchFamily="2" charset="2"/>
              <a:buChar char="§"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อยู่ภายในสนามแข่งขัน</a:t>
            </a:r>
          </a:p>
          <a:p>
            <a:pPr indent="12700">
              <a:buFont typeface="Wingdings" pitchFamily="2" charset="2"/>
              <a:buChar char="§"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อยู่ภายนอกเขตโทษ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25602"/>
            <a:ext cx="4956043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8667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14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การเตะโทษ ณ จุดโทษ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12611" r="28813" b="17537"/>
          <a:stretch/>
        </p:blipFill>
        <p:spPr bwMode="auto">
          <a:xfrm>
            <a:off x="1691680" y="1124744"/>
            <a:ext cx="6074966" cy="553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37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7426" r="21540" b="9888"/>
          <a:stretch/>
        </p:blipFill>
        <p:spPr bwMode="auto">
          <a:xfrm>
            <a:off x="-7701" y="485509"/>
            <a:ext cx="9151701" cy="582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16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15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การทุ่ม</a:t>
            </a:r>
            <a:endParaRPr lang="th-TH" sz="4400" dirty="0">
              <a:solidFill>
                <a:srgbClr val="C00000"/>
              </a:solidFill>
            </a:endParaRPr>
          </a:p>
        </p:txBody>
      </p:sp>
      <p:sp>
        <p:nvSpPr>
          <p:cNvPr id="7" name="ตัวแทนเนื้อหา 2"/>
          <p:cNvSpPr>
            <a:spLocks noGrp="1"/>
          </p:cNvSpPr>
          <p:nvPr>
            <p:ph idx="1"/>
          </p:nvPr>
        </p:nvSpPr>
        <p:spPr>
          <a:xfrm>
            <a:off x="189329" y="1333631"/>
            <a:ext cx="8954671" cy="54046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จะให้ฝ่ายตรงข้ามกับผู้เล่นที่สัมผัสบอล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เป็นครั้งสุดท้ายได้ทุ่ม เมื่อลูกบอลผ่าน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ข้ามเส้นข้างออกไปทั้งลูก</a:t>
            </a:r>
          </a:p>
          <a:p>
            <a:pPr marL="0" indent="0">
              <a:buNone/>
            </a:pPr>
            <a:endParaRPr lang="th-TH" sz="3000" dirty="0">
              <a:solidFill>
                <a:srgbClr val="FFCC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ขั้นตอนการดำเนินการ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ผู้ทุ่มจะต้อง หันหน้าเข้าสนาม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ส่วนของเท้าแต่ละข้างอยู่บนเส้นข้างหรือบนพื้นนอกเส้นข้าง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ทุ่มลูกบอลด้วยมือทั้งสองข้างจากด้านหลังและเหนือศีรษะจากจุดที่ออกจากสนามแข่งขัน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ฝ่ายตรงข้ามทั้งหมดต้องยืนห่างอย่างน้อย 2 ม. จากจุดบนเส้นข้างที่จะทำการทุ่ม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ไม่สามารถทำประตูโดยตรงจากการทุ่มได้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02" y="1146877"/>
            <a:ext cx="4143793" cy="281317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5578449"/>
            <a:ext cx="2339752" cy="127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87" y="3812730"/>
            <a:ext cx="294641" cy="294641"/>
          </a:xfrm>
          <a:prstGeom prst="rect">
            <a:avLst/>
          </a:prstGeom>
          <a:effectLst/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37" y="3812731"/>
            <a:ext cx="294641" cy="294641"/>
          </a:xfrm>
          <a:prstGeom prst="rect">
            <a:avLst/>
          </a:prstGeom>
          <a:effectLst/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40" y="980728"/>
            <a:ext cx="294641" cy="294641"/>
          </a:xfrm>
          <a:prstGeom prst="rect">
            <a:avLst/>
          </a:prstGeom>
          <a:effectLst/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04" y="908720"/>
            <a:ext cx="294641" cy="2946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42654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16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การเตะจากประตู</a:t>
            </a:r>
            <a:endParaRPr lang="th-TH" sz="4400" dirty="0">
              <a:solidFill>
                <a:srgbClr val="C00000"/>
              </a:solidFill>
            </a:endParaRPr>
          </a:p>
        </p:txBody>
      </p:sp>
      <p:sp>
        <p:nvSpPr>
          <p:cNvPr id="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5620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จะให้เป็นการเตะจากประตูเมื่อลูกบอล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ทั้งลูกได้ผ่านเส้นประตูออกไป โดยผู้เล่นทีม</a:t>
            </a:r>
          </a:p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ฝ่ายรุกเป็นผู้สัมผัสบอลเป็นครั้งสุดท้าย</a:t>
            </a:r>
          </a:p>
          <a:p>
            <a:pPr marL="0" indent="0">
              <a:buNone/>
            </a:pPr>
            <a:endParaRPr lang="th-TH" sz="3000" dirty="0">
              <a:solidFill>
                <a:srgbClr val="FFCC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ขั้นตอนการดำเนินการ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ลูกบอลต้องวางนิ่งอยู่กับที่และการเตะทำจากจุดใดก็ได้ภายในเขตประตู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ลูกบอลอยู่ในการเล่นเมื่อถูกเตะและเคลื่อนที่อย่างชัดเจน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ฝ่ายตรงข้ามต้องอยู่นอกเขตโทษจนกว่าลูกบอลจะอยู่ในการเล่น</a:t>
            </a:r>
          </a:p>
          <a:p>
            <a:endParaRPr lang="th-TH" sz="11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สามารถทำประตูโดยตรงจากการเตะจากประตู</a:t>
            </a: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53539"/>
            <a:ext cx="3639737" cy="2470977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85" y="1528898"/>
            <a:ext cx="294641" cy="294641"/>
          </a:xfrm>
          <a:prstGeom prst="rect">
            <a:avLst/>
          </a:prstGeom>
          <a:effectLst/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41" y="2924944"/>
            <a:ext cx="294641" cy="294641"/>
          </a:xfrm>
          <a:prstGeom prst="rect">
            <a:avLst/>
          </a:prstGeom>
          <a:effectLst/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88" y="1528897"/>
            <a:ext cx="294641" cy="294641"/>
          </a:xfrm>
          <a:prstGeom prst="rect">
            <a:avLst/>
          </a:prstGeom>
          <a:effectLst/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51" y="2924944"/>
            <a:ext cx="294641" cy="2946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1358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16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การเตะจากประตู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302896"/>
            <a:ext cx="9180512" cy="5100285"/>
          </a:xfrm>
        </p:spPr>
      </p:pic>
    </p:spTree>
    <p:extLst>
      <p:ext uri="{BB962C8B-B14F-4D97-AF65-F5344CB8AC3E}">
        <p14:creationId xmlns:p14="http://schemas.microsoft.com/office/powerpoint/2010/main" val="4095015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17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การเตะจากมุม</a:t>
            </a:r>
            <a:endParaRPr lang="th-TH" sz="4400" dirty="0">
              <a:solidFill>
                <a:srgbClr val="C00000"/>
              </a:solidFill>
            </a:endParaRPr>
          </a:p>
        </p:txBody>
      </p:sp>
      <p:sp>
        <p:nvSpPr>
          <p:cNvPr id="7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4008" y="1268760"/>
            <a:ext cx="8849992" cy="55212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จะให้เป็นการเตะจากมุม เมื่อลูกบอลทั้งลูก</a:t>
            </a:r>
          </a:p>
          <a:p>
            <a:pPr marL="0" indent="0">
              <a:buNone/>
            </a:pP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ได้ผ่านออกเส้นประตูไปทั้งลูก โดยผู้เล่น</a:t>
            </a:r>
          </a:p>
          <a:p>
            <a:pPr marL="0" indent="0">
              <a:buNone/>
            </a:pPr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ฝ่ายรับเป็นผู้สัมผัสบอลเป็นครั้งสุดท้าย</a:t>
            </a:r>
          </a:p>
          <a:p>
            <a:pPr marL="0" indent="0">
              <a:buNone/>
            </a:pPr>
            <a:endParaRPr lang="th-TH" sz="1800" dirty="0">
              <a:solidFill>
                <a:srgbClr val="FFCC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28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ขั้นตอนการดำเนินการ</a:t>
            </a:r>
            <a:endParaRPr lang="th-TH" sz="28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ลูกบอลจะต้องวางในเขตมุมใกล้กับจุดที่ลูกบอลผ่านเส้นประตูมากที่สุด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ลูกบอลจะต้องวางนิ่งและถูกเตะโดยผู้เล่นของฝ่ายรุก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ลูกบอลอยู่ในการเล่นเมื่อถูกเตะและเคลื่อนที่อย่างชัดเจน ไม่จำเป็นต้องออกจากเขตมุม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ต้องไม่เคลื่อนย้ายเสาธงมุม</a:t>
            </a:r>
          </a:p>
          <a:p>
            <a:r>
              <a:rPr lang="th-TH" sz="28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ฝ่ายตรงข้ามต้องอยู่ห่างจากรัศมีโค้งมุมธงอย่างน้อย 9.15 ม. จนกว่าลูกบอลจะอยู่ในการเล่น</a:t>
            </a:r>
          </a:p>
          <a:p>
            <a:endParaRPr lang="th-TH" sz="14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r>
              <a:rPr lang="th-TH" sz="28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สามารถทำประตูโดยตรงจากการเตะจากมุม</a:t>
            </a:r>
            <a:endParaRPr lang="th-TH" sz="28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28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28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12" y="1097360"/>
            <a:ext cx="3067897" cy="208276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71" y="1519992"/>
            <a:ext cx="294641" cy="294641"/>
          </a:xfrm>
          <a:prstGeom prst="rect">
            <a:avLst/>
          </a:prstGeom>
          <a:effectLst/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72" y="2584580"/>
            <a:ext cx="294641" cy="294641"/>
          </a:xfrm>
          <a:prstGeom prst="rect">
            <a:avLst/>
          </a:prstGeom>
          <a:effectLst/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61" y="2569960"/>
            <a:ext cx="294641" cy="294641"/>
          </a:xfrm>
          <a:prstGeom prst="rect">
            <a:avLst/>
          </a:prstGeom>
          <a:effectLst/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62" y="1412776"/>
            <a:ext cx="294641" cy="2946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8717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6011518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6587582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17 </a:t>
            </a:r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การเตะจากมุม</a:t>
            </a:r>
            <a:endParaRPr lang="th-TH" sz="4400" dirty="0">
              <a:solidFill>
                <a:srgbClr val="C00000"/>
              </a:solidFill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7" y="1124744"/>
            <a:ext cx="8254686" cy="5489702"/>
          </a:xfrm>
        </p:spPr>
      </p:pic>
    </p:spTree>
    <p:extLst>
      <p:ext uri="{BB962C8B-B14F-4D97-AF65-F5344CB8AC3E}">
        <p14:creationId xmlns:p14="http://schemas.microsoft.com/office/powerpoint/2010/main" val="32603220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รูปห้าเหลี่ยม 11"/>
          <p:cNvSpPr/>
          <p:nvPr/>
        </p:nvSpPr>
        <p:spPr>
          <a:xfrm>
            <a:off x="643" y="224747"/>
            <a:ext cx="3059189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642" y="188640"/>
            <a:ext cx="284316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C00000"/>
                </a:solidFill>
                <a:latin typeface="Layiji MaHaNiYom V1.5" pitchFamily="2" charset="0"/>
                <a:cs typeface="Layiji MaHaNiYom V1.5" pitchFamily="2" charset="0"/>
              </a:rPr>
              <a:t>เอกสารอ้างอิง</a:t>
            </a:r>
            <a:endParaRPr lang="th-TH" sz="4400" dirty="0">
              <a:solidFill>
                <a:srgbClr val="C00000"/>
              </a:solidFill>
            </a:endParaRPr>
          </a:p>
        </p:txBody>
      </p:sp>
      <p:sp>
        <p:nvSpPr>
          <p:cNvPr id="8" name="ตัวแทนเนื้อหา 2">
            <a:extLst>
              <a:ext uri="{FF2B5EF4-FFF2-40B4-BE49-F238E27FC236}">
                <a16:creationId xmlns:a16="http://schemas.microsoft.com/office/drawing/2014/main" xmlns="" id="{B9EFE207-80FA-9B7D-0B07-F126B64B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26058"/>
            <a:ext cx="8640960" cy="1902942"/>
          </a:xfrm>
        </p:spPr>
        <p:txBody>
          <a:bodyPr>
            <a:normAutofit/>
          </a:bodyPr>
          <a:lstStyle/>
          <a:p>
            <a:r>
              <a:rPr lang="th-TH" sz="2400" b="0" i="0" dirty="0">
                <a:solidFill>
                  <a:srgbClr val="E4E6EB"/>
                </a:solidFill>
                <a:effectLst/>
                <a:latin typeface="Layiji MaHaNiYom V1.5" panose="02000000000000000000" pitchFamily="2" charset="0"/>
                <a:cs typeface="Layiji MaHaNiYom V1.5" panose="02000000000000000000" pitchFamily="2" charset="0"/>
              </a:rPr>
              <a:t>เอกสารกติกาการแข่งขัน 2022/2023 (</a:t>
            </a:r>
            <a:r>
              <a:rPr lang="en-US" sz="2400" b="0" i="0" dirty="0">
                <a:solidFill>
                  <a:srgbClr val="E4E6EB"/>
                </a:solidFill>
                <a:effectLst/>
                <a:latin typeface="Layiji MaHaNiYom V1.5" panose="02000000000000000000" pitchFamily="2" charset="0"/>
                <a:cs typeface="Layiji MaHaNiYom V1.5" panose="02000000000000000000" pitchFamily="2" charset="0"/>
              </a:rPr>
              <a:t>Laws of the Game 2022/2023</a:t>
            </a:r>
            <a:r>
              <a:rPr lang="th-TH" sz="2400" b="0" i="0" dirty="0">
                <a:solidFill>
                  <a:srgbClr val="E4E6EB"/>
                </a:solidFill>
                <a:effectLst/>
                <a:latin typeface="Layiji MaHaNiYom V1.5" panose="02000000000000000000" pitchFamily="2" charset="0"/>
                <a:cs typeface="Layiji MaHaNiYom V1.5" panose="02000000000000000000" pitchFamily="2" charset="0"/>
              </a:rPr>
              <a:t>)</a:t>
            </a:r>
            <a:r>
              <a:rPr lang="en-US" sz="2400" b="0" i="0" dirty="0">
                <a:solidFill>
                  <a:srgbClr val="E4E6EB"/>
                </a:solidFill>
                <a:effectLst/>
                <a:latin typeface="Layiji MaHaNiYom V1.5" panose="02000000000000000000" pitchFamily="2" charset="0"/>
                <a:cs typeface="Layiji MaHaNiYom V1.5" panose="02000000000000000000" pitchFamily="2" charset="0"/>
              </a:rPr>
              <a:t> </a:t>
            </a:r>
            <a:r>
              <a:rPr lang="th-TH" sz="2400" b="0" i="0" dirty="0">
                <a:solidFill>
                  <a:srgbClr val="E4E6EB"/>
                </a:solidFill>
                <a:effectLst/>
                <a:latin typeface="Layiji MaHaNiYom V1.5" panose="02000000000000000000" pitchFamily="2" charset="0"/>
                <a:cs typeface="Layiji MaHaNiYom V1.5" panose="02000000000000000000" pitchFamily="2" charset="0"/>
              </a:rPr>
              <a:t>ฉบับแปลภาษาไทยอย่างเป็นทางการ โดย สมาคมกีฬาฟุตบอลแห่งประเทศไทย ในพระบรมราชูปถัมภ์ ที่ได้รับการรับรองจากคณะกรรมการสมาคมฟุตบอลระหว่างประเทศ (</a:t>
            </a:r>
            <a:r>
              <a:rPr lang="en-US" sz="2400" b="0" i="0" dirty="0">
                <a:solidFill>
                  <a:srgbClr val="E4E6EB"/>
                </a:solidFill>
                <a:effectLst/>
                <a:latin typeface="Layiji MaHaNiYom V1.5" panose="02000000000000000000" pitchFamily="2" charset="0"/>
                <a:cs typeface="Layiji MaHaNiYom V1.5" panose="02000000000000000000" pitchFamily="2" charset="0"/>
              </a:rPr>
              <a:t>The IFAB)</a:t>
            </a:r>
            <a:endParaRPr lang="en-US" sz="2400" dirty="0">
              <a:latin typeface="Layiji MaHaNiYom V1.5" panose="02000000000000000000" pitchFamily="2" charset="0"/>
              <a:cs typeface="Layiji MaHaNiYom V1.5" panose="02000000000000000000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anose="02000000000000000000" pitchFamily="2" charset="0"/>
              <a:cs typeface="Layiji MaHaNiYom V1.5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2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42480" r="69702" b="19776"/>
          <a:stretch/>
        </p:blipFill>
        <p:spPr bwMode="auto">
          <a:xfrm>
            <a:off x="1034255" y="5038147"/>
            <a:ext cx="1460433" cy="157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39205" r="42634" b="23051"/>
          <a:stretch/>
        </p:blipFill>
        <p:spPr bwMode="auto">
          <a:xfrm>
            <a:off x="3612370" y="5013176"/>
            <a:ext cx="1460433" cy="157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0" t="42153" r="6060" b="20103"/>
          <a:stretch/>
        </p:blipFill>
        <p:spPr bwMode="auto">
          <a:xfrm>
            <a:off x="6156176" y="5013176"/>
            <a:ext cx="1970869" cy="157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คุณลักษณะของลูกบอล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เป็นทรงกลม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ทำจากวัสดุที่เหมาะสม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มีเส้นรอบวงไม่เกิน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70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ซม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28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นิ้ว) และไม่น้อยกว่า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68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ซม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27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 นิ้ว)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มีน้ำหนักไม่เกิน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450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กรัม 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16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ออนซ์) และไม่น้อยกว่า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410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กรัม 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14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ออนซ์) 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มีความดันลมเท่ากับ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0.6 – 1.1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(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600 – 1,100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กรัม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/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ตารางเซนติเมตร)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7" r="100000">
                        <a14:foregroundMark x1="22933" y1="20267" x2="22933" y2="20267"/>
                        <a14:foregroundMark x1="29067" y1="16533" x2="29067" y2="16533"/>
                        <a14:foregroundMark x1="29067" y1="13600" x2="29067" y2="13600"/>
                        <a14:foregroundMark x1="36000" y1="19200" x2="36000" y2="19200"/>
                        <a14:foregroundMark x1="34667" y1="10933" x2="34667" y2="10933"/>
                        <a14:foregroundMark x1="64800" y1="14133" x2="64800" y2="14133"/>
                        <a14:foregroundMark x1="67733" y1="19733" x2="67733" y2="19733"/>
                        <a14:foregroundMark x1="38133" y1="22667" x2="38133" y2="22667"/>
                        <a14:foregroundMark x1="74933" y1="15467" x2="74933" y2="15467"/>
                        <a14:foregroundMark x1="68800" y1="8000" x2="68800" y2="8000"/>
                        <a14:foregroundMark x1="46933" y1="5333" x2="46933" y2="5333"/>
                        <a14:foregroundMark x1="42667" y1="7467" x2="42667" y2="7467"/>
                        <a14:foregroundMark x1="41600" y1="6400" x2="41600" y2="6400"/>
                        <a14:foregroundMark x1="39200" y1="5333" x2="39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84" y="967510"/>
            <a:ext cx="1556792" cy="1556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734">
                        <a14:foregroundMark x1="34574" y1="5585" x2="34574" y2="5585"/>
                        <a14:foregroundMark x1="15691" y1="18617" x2="15691" y2="18617"/>
                        <a14:foregroundMark x1="13298" y1="21277" x2="13298" y2="21277"/>
                        <a14:foregroundMark x1="11436" y1="22340" x2="11436" y2="22340"/>
                        <a14:foregroundMark x1="37500" y1="4255" x2="37500" y2="4255"/>
                        <a14:foregroundMark x1="35904" y1="4787" x2="35904" y2="4787"/>
                        <a14:foregroundMark x1="67021" y1="5319" x2="67021" y2="5319"/>
                        <a14:foregroundMark x1="77660" y1="10904" x2="77660" y2="10904"/>
                        <a14:foregroundMark x1="87500" y1="21809" x2="87500" y2="21809"/>
                        <a14:foregroundMark x1="97606" y1="50000" x2="97606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12" y="267953"/>
            <a:ext cx="1565920" cy="1565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2 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ลูกบอล</a:t>
            </a:r>
            <a:endParaRPr lang="th-TH" sz="4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4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93223" y="1336727"/>
            <a:ext cx="8640960" cy="23082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จำนวนผู้เล่น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การแข่งขันประกอบไปด้วย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2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ทีม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แต่ละทีมมีผู้เล่น</a:t>
            </a:r>
            <a:r>
              <a:rPr lang="th-TH" sz="300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สูงสุดได้ 11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คน หนึ่งในนั้นต้องเป็นผู้รักษาประตู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การแข่งขันไม่อาจเริ่มขึ้นหรือดำเนินต่อไป หากทีมใดทีมหนึ่งมีผู้เล่นน้อยกว่า 7 คน</a:t>
            </a: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520901" y="439699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404664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3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ผู้เล่น</a:t>
            </a:r>
            <a:endParaRPr lang="th-TH" sz="4400" dirty="0">
              <a:solidFill>
                <a:srgbClr val="800000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005064"/>
            <a:ext cx="4406611" cy="256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2" y="4005064"/>
            <a:ext cx="3920692" cy="256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r="10559"/>
          <a:stretch/>
        </p:blipFill>
        <p:spPr>
          <a:xfrm>
            <a:off x="5479111" y="404664"/>
            <a:ext cx="3348632" cy="1851756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67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512" y="954224"/>
            <a:ext cx="8964488" cy="3316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000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จำนวนการเปลี่ยนตัว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1.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การแข่งขันที่เป็นทางการ</a:t>
            </a:r>
          </a:p>
          <a:p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สามารถเปลี่ยนตัวสูงสุดได้ไม่เกิน </a:t>
            </a:r>
            <a:r>
              <a:rPr lang="en-US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5 </a:t>
            </a:r>
            <a:r>
              <a:rPr lang="th-TH" sz="3000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คน</a:t>
            </a: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0" indent="0">
              <a:buNone/>
            </a:pPr>
            <a:endParaRPr lang="th-TH" sz="3000" dirty="0">
              <a:solidFill>
                <a:schemeClr val="bg1"/>
              </a:solidFill>
              <a:latin typeface="Layiji MaHaNiYom V1.5" pitchFamily="2" charset="0"/>
              <a:cs typeface="Layiji MaHaNiYom V1.5" pitchFamily="2" charset="0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520901" y="260854"/>
            <a:ext cx="3907083" cy="64786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3" name="รูปห้าเหลี่ยม 2"/>
          <p:cNvSpPr/>
          <p:nvPr/>
        </p:nvSpPr>
        <p:spPr>
          <a:xfrm>
            <a:off x="0" y="224747"/>
            <a:ext cx="4342586" cy="720080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กติกาข้อ </a:t>
            </a:r>
            <a:r>
              <a:rPr lang="en-US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3 </a:t>
            </a:r>
            <a:r>
              <a:rPr lang="th-TH" sz="4400" dirty="0">
                <a:solidFill>
                  <a:srgbClr val="800000"/>
                </a:solidFill>
                <a:latin typeface="Layiji MaHaNiYom V1.5" pitchFamily="2" charset="0"/>
                <a:cs typeface="Layiji MaHaNiYom V1.5" pitchFamily="2" charset="0"/>
              </a:rPr>
              <a:t>ผู้เล่น</a:t>
            </a:r>
            <a:endParaRPr lang="th-TH" sz="4400" dirty="0">
              <a:solidFill>
                <a:srgbClr val="800000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271965" y="2745746"/>
            <a:ext cx="45846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การเปลี่ยนตัวผู้เล่น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ผู้เล่นที่ถูกเปลี่ยนตัวออกจากการแข่งขัน 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จะต้องออกจากสนามตรงบริเวณที่ใกล้ที่สุดกับ</a:t>
            </a:r>
          </a:p>
          <a:p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เส้นข้างหรือเส้นประตู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51" y="362755"/>
            <a:ext cx="3188273" cy="243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3" r="33317" b="4740"/>
          <a:stretch/>
        </p:blipFill>
        <p:spPr>
          <a:xfrm>
            <a:off x="395536" y="2993865"/>
            <a:ext cx="3471332" cy="3316408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C8859B74-24B6-3FEE-BF2E-A2EFBCBD2F38}"/>
              </a:ext>
            </a:extLst>
          </p:cNvPr>
          <p:cNvSpPr/>
          <p:nvPr/>
        </p:nvSpPr>
        <p:spPr>
          <a:xfrm>
            <a:off x="4271965" y="4525606"/>
            <a:ext cx="45846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ผู้เล่นสำรองจะเข้าสนามได้ เมื่อ</a:t>
            </a:r>
            <a:r>
              <a:rPr lang="en-US" dirty="0">
                <a:solidFill>
                  <a:srgbClr val="FFCC00"/>
                </a:solidFill>
                <a:latin typeface="Layiji MaHaNiYom V1.5" pitchFamily="2" charset="0"/>
                <a:cs typeface="Layiji MaHaNiYom V1.5" pitchFamily="2" charset="0"/>
              </a:rPr>
              <a:t> :</a:t>
            </a:r>
            <a:endParaRPr lang="th-TH" dirty="0">
              <a:solidFill>
                <a:srgbClr val="FFCC00"/>
              </a:solidFill>
              <a:latin typeface="Layiji MaHaNiYom V1.5" pitchFamily="2" charset="0"/>
              <a:cs typeface="Layiji MaHaNiYom V1.5" pitchFamily="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ระหว่างหยุดการเล่น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ที่เส้นแบ่งแดน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หลังจากผู้เล่นที่ถูกเปลี่ยนตัวออกไปแล้ว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dirty="0">
                <a:solidFill>
                  <a:schemeClr val="bg1"/>
                </a:solidFill>
                <a:latin typeface="Layiji MaHaNiYom V1.5" pitchFamily="2" charset="0"/>
                <a:cs typeface="Layiji MaHaNiYom V1.5" pitchFamily="2" charset="0"/>
              </a:rPr>
              <a:t>หลังจากได้รับสัญญาณจากผู้ตัดสิน</a:t>
            </a:r>
          </a:p>
        </p:txBody>
      </p:sp>
    </p:spTree>
    <p:extLst>
      <p:ext uri="{BB962C8B-B14F-4D97-AF65-F5344CB8AC3E}">
        <p14:creationId xmlns:p14="http://schemas.microsoft.com/office/powerpoint/2010/main" val="555493424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3405</TotalTime>
  <Words>2975</Words>
  <Application>Microsoft Office PowerPoint</Application>
  <PresentationFormat>นำเสนอทางหน้าจอ (4:3)</PresentationFormat>
  <Paragraphs>354</Paragraphs>
  <Slides>65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65</vt:i4>
      </vt:variant>
    </vt:vector>
  </HeadingPairs>
  <TitlesOfParts>
    <vt:vector size="72" baseType="lpstr">
      <vt:lpstr>Wingdings</vt:lpstr>
      <vt:lpstr>Layiji MaHaNiYom V1.5</vt:lpstr>
      <vt:lpstr>Arial</vt:lpstr>
      <vt:lpstr>Cordia New</vt:lpstr>
      <vt:lpstr>Calibri</vt:lpstr>
      <vt:lpstr>Angsana New</vt:lpstr>
      <vt:lpstr>ชุดรูปแบบของ Office</vt:lpstr>
      <vt:lpstr>กติกาฟุตบอล</vt:lpstr>
      <vt:lpstr>สหพันธ์ฟุตบอลนานาชาติ (Federation International Football Association)</vt:lpstr>
      <vt:lpstr>สารบัญ</vt:lpstr>
      <vt:lpstr>สารบัญ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กติกาฟุตบอล</dc:title>
  <dc:creator>Windows User</dc:creator>
  <cp:lastModifiedBy>User</cp:lastModifiedBy>
  <cp:revision>131</cp:revision>
  <dcterms:created xsi:type="dcterms:W3CDTF">2021-01-16T08:01:34Z</dcterms:created>
  <dcterms:modified xsi:type="dcterms:W3CDTF">2023-10-31T04:09:15Z</dcterms:modified>
</cp:coreProperties>
</file>