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80" r:id="rId2"/>
    <p:sldId id="496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</p:sldIdLst>
  <p:sldSz cx="9144000" cy="6858000" type="screen4x3"/>
  <p:notesSz cx="10236200" cy="7099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347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5050"/>
    <a:srgbClr val="F6F8A6"/>
    <a:srgbClr val="FFFFCC"/>
    <a:srgbClr val="FDEDCF"/>
    <a:srgbClr val="FFE1FF"/>
    <a:srgbClr val="FF9966"/>
    <a:srgbClr val="10D7D2"/>
    <a:srgbClr val="12E6E6"/>
    <a:srgbClr val="82C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71" autoAdjust="0"/>
    <p:restoredTop sz="77751" autoAdjust="0"/>
  </p:normalViewPr>
  <p:slideViewPr>
    <p:cSldViewPr>
      <p:cViewPr varScale="1">
        <p:scale>
          <a:sx n="72" d="100"/>
          <a:sy n="72" d="100"/>
        </p:scale>
        <p:origin x="1512" y="72"/>
      </p:cViewPr>
      <p:guideLst>
        <p:guide orient="horz" pos="3475"/>
        <p:guide pos="2880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08F9F69-5906-4296-A45C-6086FAFB5D67}" type="datetimeFigureOut">
              <a:rPr lang="en-US"/>
              <a:pPr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E68269-F950-4A5E-A3C7-139ACD06C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EDBCC5A-BEA2-4542-9952-57A0112F01C0}" type="datetimeFigureOut">
              <a:rPr lang="th-TH"/>
              <a:pPr/>
              <a:t>09/09/62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th-TH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8325" cy="3195638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7063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6F6251-91AB-4103-9F45-B64002FCBA3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3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185348" name="ตัวยึดวันที่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5212679-2CB9-40FC-BDBE-5644869A727E}" type="datetime1">
              <a:rPr lang="th-TH" sz="1300"/>
              <a:pPr/>
              <a:t>09/09/62</a:t>
            </a:fld>
            <a:endParaRPr lang="th-TH" sz="1300"/>
          </a:p>
        </p:txBody>
      </p:sp>
      <p:sp>
        <p:nvSpPr>
          <p:cNvPr id="185349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5BD894F-AA85-47DB-8258-1FF41DA3448F}" type="slidenum">
              <a:rPr lang="th-TH" sz="1300"/>
              <a:pPr/>
              <a:t>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89565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6963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851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9133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5914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304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115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322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608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228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62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4642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7665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546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6B2-5D29-4902-A5D8-101D42417C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E804-84CC-4C08-972E-7FB3F299B9D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0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66AA-C5D2-438A-989D-3A928B6621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7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5126-524D-49F2-87CC-CC10277E47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4FE0E-3F1D-4BD4-82A8-177430B62F1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5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4D35-2E20-4E8A-9A6D-9123FB829E3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3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2730-C1F7-4FCA-9BC4-DCA0346D9C8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5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5B14-6E1C-4880-B216-C0682FC88D7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3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C347-C6C0-4FA8-9956-9F4F72AE09C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0752-48B7-4579-9332-603BDBA861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CBA2-8A5E-4267-9C2A-5F0B9EBB9BA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7B5DF8-0625-4964-A9F8-0151CBD39D9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powerpoint-00.pptx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45.png"/><Relationship Id="rId5" Type="http://schemas.openxmlformats.org/officeDocument/2006/relationships/image" Target="../media/image3.png"/><Relationship Id="rId10" Type="http://schemas.openxmlformats.org/officeDocument/2006/relationships/image" Target="../media/image44.png"/><Relationship Id="rId4" Type="http://schemas.openxmlformats.org/officeDocument/2006/relationships/image" Target="../media/image7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50.png"/><Relationship Id="rId5" Type="http://schemas.openxmlformats.org/officeDocument/2006/relationships/image" Target="../media/image3.png"/><Relationship Id="rId10" Type="http://schemas.openxmlformats.org/officeDocument/2006/relationships/image" Target="../media/image49.png"/><Relationship Id="rId4" Type="http://schemas.openxmlformats.org/officeDocument/2006/relationships/image" Target="../media/image7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54.png"/><Relationship Id="rId5" Type="http://schemas.openxmlformats.org/officeDocument/2006/relationships/image" Target="../media/image3.png"/><Relationship Id="rId10" Type="http://schemas.openxmlformats.org/officeDocument/2006/relationships/image" Target="../media/image53.png"/><Relationship Id="rId4" Type="http://schemas.openxmlformats.org/officeDocument/2006/relationships/image" Target="../media/image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hyperlink" Target="powerpoint-00.pptx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.png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10" Type="http://schemas.openxmlformats.org/officeDocument/2006/relationships/hyperlink" Target="powerpoint-00.pptx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3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65304"/>
            <a:ext cx="586057" cy="548862"/>
          </a:xfrm>
          <a:prstGeom prst="rect">
            <a:avLst/>
          </a:prstGeom>
        </p:spPr>
      </p:pic>
      <p:pic>
        <p:nvPicPr>
          <p:cNvPr id="6" name="รูปภาพ 5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89" y="6021288"/>
            <a:ext cx="729095" cy="682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9532" y="404664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39" name="กลุ่ม 38"/>
          <p:cNvGrpSpPr/>
          <p:nvPr/>
        </p:nvGrpSpPr>
        <p:grpSpPr>
          <a:xfrm>
            <a:off x="358031" y="2007521"/>
            <a:ext cx="2470545" cy="2167586"/>
            <a:chOff x="358031" y="2007521"/>
            <a:chExt cx="2470545" cy="2167586"/>
          </a:xfrm>
        </p:grpSpPr>
        <p:sp>
          <p:nvSpPr>
            <p:cNvPr id="9" name="Rectangle 1">
              <a:extLst>
                <a:ext uri="{FF2B5EF4-FFF2-40B4-BE49-F238E27FC236}">
                  <a16:creationId xmlns="" xmlns:a16="http://schemas.microsoft.com/office/drawing/2014/main" id="{C437C957-0DF7-4FD5-8CBB-F6C679D3A184}"/>
                </a:ext>
              </a:extLst>
            </p:cNvPr>
            <p:cNvSpPr/>
            <p:nvPr/>
          </p:nvSpPr>
          <p:spPr>
            <a:xfrm>
              <a:off x="1181152" y="3771495"/>
              <a:ext cx="1647424" cy="323024"/>
            </a:xfrm>
            <a:prstGeom prst="rect">
              <a:avLst/>
            </a:prstGeom>
            <a:solidFill>
              <a:srgbClr val="576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27" name="그룹 429">
              <a:extLst>
                <a:ext uri="{FF2B5EF4-FFF2-40B4-BE49-F238E27FC236}">
                  <a16:creationId xmlns="" xmlns:a16="http://schemas.microsoft.com/office/drawing/2014/main" id="{28926A32-0D75-4B11-8B55-ED4E36EAA0DE}"/>
                </a:ext>
              </a:extLst>
            </p:cNvPr>
            <p:cNvGrpSpPr/>
            <p:nvPr/>
          </p:nvGrpSpPr>
          <p:grpSpPr>
            <a:xfrm>
              <a:off x="945547" y="3690571"/>
              <a:ext cx="484536" cy="484536"/>
              <a:chOff x="1624244" y="3665239"/>
              <a:chExt cx="540000" cy="540000"/>
            </a:xfrm>
          </p:grpSpPr>
          <p:sp>
            <p:nvSpPr>
              <p:cNvPr id="28" name="Oval 15">
                <a:extLst>
                  <a:ext uri="{FF2B5EF4-FFF2-40B4-BE49-F238E27FC236}">
                    <a16:creationId xmlns="" xmlns:a16="http://schemas.microsoft.com/office/drawing/2014/main" id="{79A030C6-703C-4CA9-BA6E-66A761AC257E}"/>
                  </a:ext>
                </a:extLst>
              </p:cNvPr>
              <p:cNvSpPr/>
              <p:nvPr/>
            </p:nvSpPr>
            <p:spPr>
              <a:xfrm>
                <a:off x="1624244" y="3665239"/>
                <a:ext cx="540000" cy="540000"/>
              </a:xfrm>
              <a:prstGeom prst="ellipse">
                <a:avLst/>
              </a:prstGeom>
              <a:solidFill>
                <a:srgbClr val="000000">
                  <a:lumMod val="65000"/>
                  <a:lumOff val="35000"/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9" name="Oval 16">
                <a:extLst>
                  <a:ext uri="{FF2B5EF4-FFF2-40B4-BE49-F238E27FC236}">
                    <a16:creationId xmlns="" xmlns:a16="http://schemas.microsoft.com/office/drawing/2014/main" id="{DE9E1146-2C8C-4CDD-9B3D-B2BDE93F20FC}"/>
                  </a:ext>
                </a:extLst>
              </p:cNvPr>
              <p:cNvSpPr/>
              <p:nvPr/>
            </p:nvSpPr>
            <p:spPr>
              <a:xfrm>
                <a:off x="1706819" y="3747814"/>
                <a:ext cx="360000" cy="36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100000">
                    <a:sysClr val="window" lastClr="FFFFFF"/>
                  </a:gs>
                </a:gsLst>
                <a:lin ang="8100000" scaled="1"/>
                <a:tileRect/>
              </a:gradFill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31" name="Rounded Rectangle 8">
              <a:extLst>
                <a:ext uri="{FF2B5EF4-FFF2-40B4-BE49-F238E27FC236}">
                  <a16:creationId xmlns="" xmlns:a16="http://schemas.microsoft.com/office/drawing/2014/main" id="{2C4D1C4C-09CF-423F-96B1-E34B7F01E067}"/>
                </a:ext>
              </a:extLst>
            </p:cNvPr>
            <p:cNvSpPr/>
            <p:nvPr/>
          </p:nvSpPr>
          <p:spPr>
            <a:xfrm rot="10800000">
              <a:off x="359532" y="2007521"/>
              <a:ext cx="1683147" cy="1644034"/>
            </a:xfrm>
            <a:custGeom>
              <a:avLst/>
              <a:gdLst/>
              <a:ahLst/>
              <a:cxnLst/>
              <a:rect l="l" t="t" r="r" b="b"/>
              <a:pathLst>
                <a:path w="1260140" h="1872209">
                  <a:moveTo>
                    <a:pt x="630071" y="0"/>
                  </a:moveTo>
                  <a:lnTo>
                    <a:pt x="799749" y="292548"/>
                  </a:lnTo>
                  <a:lnTo>
                    <a:pt x="1107260" y="292548"/>
                  </a:lnTo>
                  <a:cubicBezTo>
                    <a:pt x="1191693" y="292548"/>
                    <a:pt x="1260140" y="360995"/>
                    <a:pt x="1260140" y="445428"/>
                  </a:cubicBezTo>
                  <a:lnTo>
                    <a:pt x="1260140" y="1719329"/>
                  </a:lnTo>
                  <a:cubicBezTo>
                    <a:pt x="1260140" y="1803762"/>
                    <a:pt x="1191693" y="1872209"/>
                    <a:pt x="1107260" y="1872209"/>
                  </a:cubicBezTo>
                  <a:lnTo>
                    <a:pt x="152880" y="1872209"/>
                  </a:lnTo>
                  <a:cubicBezTo>
                    <a:pt x="68447" y="1872209"/>
                    <a:pt x="0" y="1803762"/>
                    <a:pt x="0" y="1719329"/>
                  </a:cubicBezTo>
                  <a:lnTo>
                    <a:pt x="0" y="445428"/>
                  </a:lnTo>
                  <a:cubicBezTo>
                    <a:pt x="0" y="360995"/>
                    <a:pt x="68447" y="292548"/>
                    <a:pt x="152880" y="292548"/>
                  </a:cubicBezTo>
                  <a:lnTo>
                    <a:pt x="460393" y="292548"/>
                  </a:lnTo>
                  <a:close/>
                </a:path>
              </a:pathLst>
            </a:custGeom>
            <a:solidFill>
              <a:sysClr val="window" lastClr="FFFFFF"/>
            </a:solidFill>
            <a:ln w="63500" cap="flat" cmpd="sng" algn="ctr">
              <a:solidFill>
                <a:srgbClr val="57687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326" y="3642265"/>
              <a:ext cx="534418" cy="529179"/>
            </a:xfrm>
            <a:prstGeom prst="rect">
              <a:avLst/>
            </a:prstGeom>
          </p:spPr>
        </p:pic>
        <p:sp>
          <p:nvSpPr>
            <p:cNvPr id="38" name="สี่เหลี่ยมผืนผ้า 37"/>
            <p:cNvSpPr/>
            <p:nvPr/>
          </p:nvSpPr>
          <p:spPr>
            <a:xfrm>
              <a:off x="358031" y="2276872"/>
              <a:ext cx="164624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ต้องการ</a:t>
              </a:r>
            </a:p>
            <a:p>
              <a:pPr algn="ctr"/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เพศใด</a:t>
              </a:r>
              <a:endParaRPr lang="th-TH" dirty="0"/>
            </a:p>
          </p:txBody>
        </p:sp>
      </p:grpSp>
      <p:grpSp>
        <p:nvGrpSpPr>
          <p:cNvPr id="44" name="กลุ่ม 43"/>
          <p:cNvGrpSpPr/>
          <p:nvPr/>
        </p:nvGrpSpPr>
        <p:grpSpPr>
          <a:xfrm>
            <a:off x="1310584" y="3640814"/>
            <a:ext cx="3168239" cy="2407993"/>
            <a:chOff x="1310584" y="3640814"/>
            <a:chExt cx="3168239" cy="2407993"/>
          </a:xfrm>
        </p:grpSpPr>
        <p:sp>
          <p:nvSpPr>
            <p:cNvPr id="10" name="Rectangle 2">
              <a:extLst>
                <a:ext uri="{FF2B5EF4-FFF2-40B4-BE49-F238E27FC236}">
                  <a16:creationId xmlns="" xmlns:a16="http://schemas.microsoft.com/office/drawing/2014/main" id="{66B7452E-C539-4344-B84D-7F23C0AF85E8}"/>
                </a:ext>
              </a:extLst>
            </p:cNvPr>
            <p:cNvSpPr/>
            <p:nvPr/>
          </p:nvSpPr>
          <p:spPr>
            <a:xfrm>
              <a:off x="2831399" y="3771495"/>
              <a:ext cx="1647424" cy="323024"/>
            </a:xfrm>
            <a:prstGeom prst="rect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13" name="그룹 417">
              <a:extLst>
                <a:ext uri="{FF2B5EF4-FFF2-40B4-BE49-F238E27FC236}">
                  <a16:creationId xmlns="" xmlns:a16="http://schemas.microsoft.com/office/drawing/2014/main" id="{39111552-EC25-4C05-A4F2-9C592B62BB3D}"/>
                </a:ext>
              </a:extLst>
            </p:cNvPr>
            <p:cNvGrpSpPr/>
            <p:nvPr/>
          </p:nvGrpSpPr>
          <p:grpSpPr>
            <a:xfrm>
              <a:off x="2596613" y="3685457"/>
              <a:ext cx="484536" cy="484536"/>
              <a:chOff x="3064244" y="3659540"/>
              <a:chExt cx="540000" cy="540000"/>
            </a:xfrm>
          </p:grpSpPr>
          <p:sp>
            <p:nvSpPr>
              <p:cNvPr id="15" name="Oval 7">
                <a:extLst>
                  <a:ext uri="{FF2B5EF4-FFF2-40B4-BE49-F238E27FC236}">
                    <a16:creationId xmlns="" xmlns:a16="http://schemas.microsoft.com/office/drawing/2014/main" id="{BEC3F023-8C01-4853-83DC-AB3A1BB27408}"/>
                  </a:ext>
                </a:extLst>
              </p:cNvPr>
              <p:cNvSpPr/>
              <p:nvPr/>
            </p:nvSpPr>
            <p:spPr>
              <a:xfrm>
                <a:off x="3064244" y="3659540"/>
                <a:ext cx="540000" cy="540000"/>
              </a:xfrm>
              <a:prstGeom prst="ellipse">
                <a:avLst/>
              </a:prstGeom>
              <a:solidFill>
                <a:srgbClr val="000000">
                  <a:lumMod val="65000"/>
                  <a:lumOff val="35000"/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7" name="Oval 8">
                <a:extLst>
                  <a:ext uri="{FF2B5EF4-FFF2-40B4-BE49-F238E27FC236}">
                    <a16:creationId xmlns="" xmlns:a16="http://schemas.microsoft.com/office/drawing/2014/main" id="{D9BD97C0-B450-4B01-9F84-690BAEB9E007}"/>
                  </a:ext>
                </a:extLst>
              </p:cNvPr>
              <p:cNvSpPr/>
              <p:nvPr/>
            </p:nvSpPr>
            <p:spPr>
              <a:xfrm>
                <a:off x="3146819" y="3742115"/>
                <a:ext cx="360000" cy="36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100000">
                    <a:sysClr val="window" lastClr="FFFFFF"/>
                  </a:gs>
                </a:gsLst>
                <a:lin ang="8100000" scaled="1"/>
                <a:tileRect/>
              </a:gradFill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33" name="Rounded Rectangle 8">
              <a:extLst>
                <a:ext uri="{FF2B5EF4-FFF2-40B4-BE49-F238E27FC236}">
                  <a16:creationId xmlns="" xmlns:a16="http://schemas.microsoft.com/office/drawing/2014/main" id="{02ADF88C-DC15-45FF-990D-1ED6D65292F9}"/>
                </a:ext>
              </a:extLst>
            </p:cNvPr>
            <p:cNvSpPr/>
            <p:nvPr/>
          </p:nvSpPr>
          <p:spPr>
            <a:xfrm>
              <a:off x="1310584" y="4322211"/>
              <a:ext cx="3011189" cy="1726595"/>
            </a:xfrm>
            <a:custGeom>
              <a:avLst/>
              <a:gdLst/>
              <a:ahLst/>
              <a:cxnLst/>
              <a:rect l="l" t="t" r="r" b="b"/>
              <a:pathLst>
                <a:path w="1260140" h="1872209">
                  <a:moveTo>
                    <a:pt x="630071" y="0"/>
                  </a:moveTo>
                  <a:lnTo>
                    <a:pt x="799749" y="292548"/>
                  </a:lnTo>
                  <a:lnTo>
                    <a:pt x="1107260" y="292548"/>
                  </a:lnTo>
                  <a:cubicBezTo>
                    <a:pt x="1191693" y="292548"/>
                    <a:pt x="1260140" y="360995"/>
                    <a:pt x="1260140" y="445428"/>
                  </a:cubicBezTo>
                  <a:lnTo>
                    <a:pt x="1260140" y="1719329"/>
                  </a:lnTo>
                  <a:cubicBezTo>
                    <a:pt x="1260140" y="1803762"/>
                    <a:pt x="1191693" y="1872209"/>
                    <a:pt x="1107260" y="1872209"/>
                  </a:cubicBezTo>
                  <a:lnTo>
                    <a:pt x="152880" y="1872209"/>
                  </a:lnTo>
                  <a:cubicBezTo>
                    <a:pt x="68447" y="1872209"/>
                    <a:pt x="0" y="1803762"/>
                    <a:pt x="0" y="1719329"/>
                  </a:cubicBezTo>
                  <a:lnTo>
                    <a:pt x="0" y="445428"/>
                  </a:lnTo>
                  <a:cubicBezTo>
                    <a:pt x="0" y="360995"/>
                    <a:pt x="68447" y="292548"/>
                    <a:pt x="152880" y="292548"/>
                  </a:cubicBezTo>
                  <a:lnTo>
                    <a:pt x="460393" y="292548"/>
                  </a:lnTo>
                  <a:close/>
                </a:path>
              </a:pathLst>
            </a:custGeom>
            <a:solidFill>
              <a:sysClr val="window" lastClr="FFFFFF"/>
            </a:solidFill>
            <a:ln w="63500" cap="flat" cmpd="sng" algn="ctr">
              <a:solidFill>
                <a:srgbClr val="0680C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593" y="3640814"/>
              <a:ext cx="534418" cy="529179"/>
            </a:xfrm>
            <a:prstGeom prst="rect">
              <a:avLst/>
            </a:prstGeom>
          </p:spPr>
        </p:pic>
        <p:sp>
          <p:nvSpPr>
            <p:cNvPr id="40" name="สี่เหลี่ยมผืนผ้า 39"/>
            <p:cNvSpPr/>
            <p:nvPr/>
          </p:nvSpPr>
          <p:spPr>
            <a:xfrm>
              <a:off x="1342665" y="4663812"/>
              <a:ext cx="287177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มีความพึง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พอใจ</a:t>
              </a:r>
            </a:p>
            <a:p>
              <a:pPr algn="ctr"/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ทาง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เพศและพฤติกรรมการมีเพศสัมพันธ์แบบใด</a:t>
              </a:r>
              <a:endParaRPr lang="th-TH" dirty="0"/>
            </a:p>
          </p:txBody>
        </p:sp>
      </p:grpSp>
      <p:grpSp>
        <p:nvGrpSpPr>
          <p:cNvPr id="45" name="กลุ่ม 44"/>
          <p:cNvGrpSpPr/>
          <p:nvPr/>
        </p:nvGrpSpPr>
        <p:grpSpPr>
          <a:xfrm>
            <a:off x="3010899" y="1995922"/>
            <a:ext cx="3124224" cy="2190435"/>
            <a:chOff x="3010899" y="1995922"/>
            <a:chExt cx="3124224" cy="2190435"/>
          </a:xfrm>
        </p:grpSpPr>
        <p:sp>
          <p:nvSpPr>
            <p:cNvPr id="11" name="Rectangle 3">
              <a:extLst>
                <a:ext uri="{FF2B5EF4-FFF2-40B4-BE49-F238E27FC236}">
                  <a16:creationId xmlns="" xmlns:a16="http://schemas.microsoft.com/office/drawing/2014/main" id="{3402313A-9CA1-47CD-BC8A-0E489B441E56}"/>
                </a:ext>
              </a:extLst>
            </p:cNvPr>
            <p:cNvSpPr/>
            <p:nvPr/>
          </p:nvSpPr>
          <p:spPr>
            <a:xfrm>
              <a:off x="4487699" y="3771495"/>
              <a:ext cx="1647424" cy="323024"/>
            </a:xfrm>
            <a:prstGeom prst="rect">
              <a:avLst/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18" name="그룹 420">
              <a:extLst>
                <a:ext uri="{FF2B5EF4-FFF2-40B4-BE49-F238E27FC236}">
                  <a16:creationId xmlns="" xmlns:a16="http://schemas.microsoft.com/office/drawing/2014/main" id="{D8CDA4E4-A2A7-4B8B-AE45-81566B21C40D}"/>
                </a:ext>
              </a:extLst>
            </p:cNvPr>
            <p:cNvGrpSpPr/>
            <p:nvPr/>
          </p:nvGrpSpPr>
          <p:grpSpPr>
            <a:xfrm>
              <a:off x="4247679" y="3690571"/>
              <a:ext cx="484536" cy="484536"/>
              <a:chOff x="4504969" y="3665239"/>
              <a:chExt cx="540000" cy="540000"/>
            </a:xfrm>
          </p:grpSpPr>
          <p:sp>
            <p:nvSpPr>
              <p:cNvPr id="19" name="Oval 9">
                <a:extLst>
                  <a:ext uri="{FF2B5EF4-FFF2-40B4-BE49-F238E27FC236}">
                    <a16:creationId xmlns="" xmlns:a16="http://schemas.microsoft.com/office/drawing/2014/main" id="{B62CD8A4-F49F-4C9F-8EA5-3987355BECB7}"/>
                  </a:ext>
                </a:extLst>
              </p:cNvPr>
              <p:cNvSpPr/>
              <p:nvPr/>
            </p:nvSpPr>
            <p:spPr>
              <a:xfrm>
                <a:off x="4504969" y="3665239"/>
                <a:ext cx="540000" cy="540000"/>
              </a:xfrm>
              <a:prstGeom prst="ellipse">
                <a:avLst/>
              </a:prstGeom>
              <a:solidFill>
                <a:srgbClr val="000000">
                  <a:lumMod val="65000"/>
                  <a:lumOff val="35000"/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" name="Oval 10">
                <a:extLst>
                  <a:ext uri="{FF2B5EF4-FFF2-40B4-BE49-F238E27FC236}">
                    <a16:creationId xmlns="" xmlns:a16="http://schemas.microsoft.com/office/drawing/2014/main" id="{1F45D765-859C-492B-95F4-AD4EB00DE1B0}"/>
                  </a:ext>
                </a:extLst>
              </p:cNvPr>
              <p:cNvSpPr/>
              <p:nvPr/>
            </p:nvSpPr>
            <p:spPr>
              <a:xfrm>
                <a:off x="4587544" y="3747814"/>
                <a:ext cx="360000" cy="36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100000">
                    <a:sysClr val="window" lastClr="FFFFFF"/>
                  </a:gs>
                </a:gsLst>
                <a:lin ang="8100000" scaled="1"/>
                <a:tileRect/>
              </a:gradFill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30" name="Rounded Rectangle 8">
              <a:extLst>
                <a:ext uri="{FF2B5EF4-FFF2-40B4-BE49-F238E27FC236}">
                  <a16:creationId xmlns="" xmlns:a16="http://schemas.microsoft.com/office/drawing/2014/main" id="{C9470494-8B41-4ABB-BA43-D3F0AC0F0913}"/>
                </a:ext>
              </a:extLst>
            </p:cNvPr>
            <p:cNvSpPr/>
            <p:nvPr/>
          </p:nvSpPr>
          <p:spPr>
            <a:xfrm rot="10800000">
              <a:off x="3010899" y="1995922"/>
              <a:ext cx="2750934" cy="1644034"/>
            </a:xfrm>
            <a:custGeom>
              <a:avLst/>
              <a:gdLst/>
              <a:ahLst/>
              <a:cxnLst/>
              <a:rect l="l" t="t" r="r" b="b"/>
              <a:pathLst>
                <a:path w="1260140" h="1872209">
                  <a:moveTo>
                    <a:pt x="630071" y="0"/>
                  </a:moveTo>
                  <a:lnTo>
                    <a:pt x="799749" y="292548"/>
                  </a:lnTo>
                  <a:lnTo>
                    <a:pt x="1107260" y="292548"/>
                  </a:lnTo>
                  <a:cubicBezTo>
                    <a:pt x="1191693" y="292548"/>
                    <a:pt x="1260140" y="360995"/>
                    <a:pt x="1260140" y="445428"/>
                  </a:cubicBezTo>
                  <a:lnTo>
                    <a:pt x="1260140" y="1719329"/>
                  </a:lnTo>
                  <a:cubicBezTo>
                    <a:pt x="1260140" y="1803762"/>
                    <a:pt x="1191693" y="1872209"/>
                    <a:pt x="1107260" y="1872209"/>
                  </a:cubicBezTo>
                  <a:lnTo>
                    <a:pt x="152880" y="1872209"/>
                  </a:lnTo>
                  <a:cubicBezTo>
                    <a:pt x="68447" y="1872209"/>
                    <a:pt x="0" y="1803762"/>
                    <a:pt x="0" y="1719329"/>
                  </a:cubicBezTo>
                  <a:lnTo>
                    <a:pt x="0" y="445428"/>
                  </a:lnTo>
                  <a:cubicBezTo>
                    <a:pt x="0" y="360995"/>
                    <a:pt x="68447" y="292548"/>
                    <a:pt x="152880" y="292548"/>
                  </a:cubicBezTo>
                  <a:lnTo>
                    <a:pt x="460393" y="292548"/>
                  </a:lnTo>
                  <a:close/>
                </a:path>
              </a:pathLst>
            </a:custGeom>
            <a:solidFill>
              <a:sysClr val="window" lastClr="FFFFFF"/>
            </a:solidFill>
            <a:ln w="63500" cap="flat" cmpd="sng" algn="ctr">
              <a:solidFill>
                <a:srgbClr val="07A39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35" name="รูปภาพ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437" y="3657178"/>
              <a:ext cx="534418" cy="529179"/>
            </a:xfrm>
            <a:prstGeom prst="rect">
              <a:avLst/>
            </a:prstGeom>
          </p:spPr>
        </p:pic>
        <p:sp>
          <p:nvSpPr>
            <p:cNvPr id="41" name="สี่เหลี่ยมผืนผ้า 40"/>
            <p:cNvSpPr/>
            <p:nvPr/>
          </p:nvSpPr>
          <p:spPr>
            <a:xfrm>
              <a:off x="3047669" y="2288499"/>
              <a:ext cx="267739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มีลักษณะทางกายภาพของร่างกายอย่างไร</a:t>
              </a:r>
              <a:endParaRPr lang="th-TH" dirty="0"/>
            </a:p>
          </p:txBody>
        </p:sp>
      </p:grpSp>
      <p:grpSp>
        <p:nvGrpSpPr>
          <p:cNvPr id="48" name="กลุ่ม 47"/>
          <p:cNvGrpSpPr/>
          <p:nvPr/>
        </p:nvGrpSpPr>
        <p:grpSpPr>
          <a:xfrm>
            <a:off x="4912196" y="3656473"/>
            <a:ext cx="2871560" cy="2268310"/>
            <a:chOff x="4912196" y="3656473"/>
            <a:chExt cx="2871560" cy="2268310"/>
          </a:xfrm>
        </p:grpSpPr>
        <p:sp>
          <p:nvSpPr>
            <p:cNvPr id="12" name="Rectangle 4">
              <a:extLst>
                <a:ext uri="{FF2B5EF4-FFF2-40B4-BE49-F238E27FC236}">
                  <a16:creationId xmlns="" xmlns:a16="http://schemas.microsoft.com/office/drawing/2014/main" id="{9001C4F7-7974-4B9B-83CD-17256F6F10C5}"/>
                </a:ext>
              </a:extLst>
            </p:cNvPr>
            <p:cNvSpPr/>
            <p:nvPr/>
          </p:nvSpPr>
          <p:spPr>
            <a:xfrm>
              <a:off x="6136332" y="3771495"/>
              <a:ext cx="1647424" cy="323024"/>
            </a:xfrm>
            <a:prstGeom prst="rect">
              <a:avLst/>
            </a:pr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21" name="그룹 423">
              <a:extLst>
                <a:ext uri="{FF2B5EF4-FFF2-40B4-BE49-F238E27FC236}">
                  <a16:creationId xmlns="" xmlns:a16="http://schemas.microsoft.com/office/drawing/2014/main" id="{E449F2B4-CC4E-49AE-8181-78DB20E6A76F}"/>
                </a:ext>
              </a:extLst>
            </p:cNvPr>
            <p:cNvGrpSpPr/>
            <p:nvPr/>
          </p:nvGrpSpPr>
          <p:grpSpPr>
            <a:xfrm>
              <a:off x="5898745" y="3695684"/>
              <a:ext cx="484536" cy="484536"/>
              <a:chOff x="5945694" y="3670938"/>
              <a:chExt cx="540000" cy="540000"/>
            </a:xfrm>
          </p:grpSpPr>
          <p:sp>
            <p:nvSpPr>
              <p:cNvPr id="22" name="Oval 11">
                <a:extLst>
                  <a:ext uri="{FF2B5EF4-FFF2-40B4-BE49-F238E27FC236}">
                    <a16:creationId xmlns="" xmlns:a16="http://schemas.microsoft.com/office/drawing/2014/main" id="{CBDD7286-10B8-49ED-A511-A4B172D21992}"/>
                  </a:ext>
                </a:extLst>
              </p:cNvPr>
              <p:cNvSpPr/>
              <p:nvPr/>
            </p:nvSpPr>
            <p:spPr>
              <a:xfrm>
                <a:off x="5945694" y="3670938"/>
                <a:ext cx="540000" cy="540000"/>
              </a:xfrm>
              <a:prstGeom prst="ellipse">
                <a:avLst/>
              </a:prstGeom>
              <a:solidFill>
                <a:srgbClr val="000000">
                  <a:lumMod val="65000"/>
                  <a:lumOff val="35000"/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" name="Oval 12">
                <a:extLst>
                  <a:ext uri="{FF2B5EF4-FFF2-40B4-BE49-F238E27FC236}">
                    <a16:creationId xmlns="" xmlns:a16="http://schemas.microsoft.com/office/drawing/2014/main" id="{2D311D6C-0AAC-4A8D-92ED-1EC335318E4F}"/>
                  </a:ext>
                </a:extLst>
              </p:cNvPr>
              <p:cNvSpPr/>
              <p:nvPr/>
            </p:nvSpPr>
            <p:spPr>
              <a:xfrm>
                <a:off x="6028269" y="3753513"/>
                <a:ext cx="360000" cy="36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100000">
                    <a:sysClr val="window" lastClr="FFFFFF"/>
                  </a:gs>
                </a:gsLst>
                <a:lin ang="8100000" scaled="1"/>
                <a:tileRect/>
              </a:gradFill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34" name="Rounded Rectangle 8">
              <a:extLst>
                <a:ext uri="{FF2B5EF4-FFF2-40B4-BE49-F238E27FC236}">
                  <a16:creationId xmlns="" xmlns:a16="http://schemas.microsoft.com/office/drawing/2014/main" id="{EC1CFBF9-31B9-4B51-B563-E0A831CB16CA}"/>
                </a:ext>
              </a:extLst>
            </p:cNvPr>
            <p:cNvSpPr/>
            <p:nvPr/>
          </p:nvSpPr>
          <p:spPr>
            <a:xfrm>
              <a:off x="4912196" y="4280749"/>
              <a:ext cx="2448271" cy="1644034"/>
            </a:xfrm>
            <a:custGeom>
              <a:avLst/>
              <a:gdLst/>
              <a:ahLst/>
              <a:cxnLst/>
              <a:rect l="l" t="t" r="r" b="b"/>
              <a:pathLst>
                <a:path w="1260140" h="1872209">
                  <a:moveTo>
                    <a:pt x="630071" y="0"/>
                  </a:moveTo>
                  <a:lnTo>
                    <a:pt x="799749" y="292548"/>
                  </a:lnTo>
                  <a:lnTo>
                    <a:pt x="1107260" y="292548"/>
                  </a:lnTo>
                  <a:cubicBezTo>
                    <a:pt x="1191693" y="292548"/>
                    <a:pt x="1260140" y="360995"/>
                    <a:pt x="1260140" y="445428"/>
                  </a:cubicBezTo>
                  <a:lnTo>
                    <a:pt x="1260140" y="1719329"/>
                  </a:lnTo>
                  <a:cubicBezTo>
                    <a:pt x="1260140" y="1803762"/>
                    <a:pt x="1191693" y="1872209"/>
                    <a:pt x="1107260" y="1872209"/>
                  </a:cubicBezTo>
                  <a:lnTo>
                    <a:pt x="152880" y="1872209"/>
                  </a:lnTo>
                  <a:cubicBezTo>
                    <a:pt x="68447" y="1872209"/>
                    <a:pt x="0" y="1803762"/>
                    <a:pt x="0" y="1719329"/>
                  </a:cubicBezTo>
                  <a:lnTo>
                    <a:pt x="0" y="445428"/>
                  </a:lnTo>
                  <a:cubicBezTo>
                    <a:pt x="0" y="360995"/>
                    <a:pt x="68447" y="292548"/>
                    <a:pt x="152880" y="292548"/>
                  </a:cubicBezTo>
                  <a:lnTo>
                    <a:pt x="460393" y="292548"/>
                  </a:lnTo>
                  <a:close/>
                </a:path>
              </a:pathLst>
            </a:custGeom>
            <a:solidFill>
              <a:sysClr val="window" lastClr="FFFFFF"/>
            </a:solidFill>
            <a:ln w="63500" cap="flat" cmpd="sng" algn="ctr">
              <a:solidFill>
                <a:srgbClr val="90C22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36" name="รูปภาพ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833" y="3656473"/>
              <a:ext cx="534418" cy="529179"/>
            </a:xfrm>
            <a:prstGeom prst="rect">
              <a:avLst/>
            </a:prstGeom>
          </p:spPr>
        </p:pic>
        <p:sp>
          <p:nvSpPr>
            <p:cNvPr id="42" name="สี่เหลี่ยมผืนผ้า 41"/>
            <p:cNvSpPr/>
            <p:nvPr/>
          </p:nvSpPr>
          <p:spPr>
            <a:xfrm>
              <a:off x="4944971" y="4758290"/>
              <a:ext cx="245207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ชอบมีความสัมพันธ์ทางเพศ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กับเพศ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ใด</a:t>
              </a:r>
              <a:endParaRPr lang="th-TH" dirty="0"/>
            </a:p>
          </p:txBody>
        </p:sp>
      </p:grpSp>
      <p:grpSp>
        <p:nvGrpSpPr>
          <p:cNvPr id="49" name="กลุ่ม 48"/>
          <p:cNvGrpSpPr/>
          <p:nvPr/>
        </p:nvGrpSpPr>
        <p:grpSpPr>
          <a:xfrm>
            <a:off x="6156176" y="2007522"/>
            <a:ext cx="2660824" cy="2184792"/>
            <a:chOff x="6260744" y="2007522"/>
            <a:chExt cx="2660824" cy="2184792"/>
          </a:xfrm>
        </p:grpSpPr>
        <p:grpSp>
          <p:nvGrpSpPr>
            <p:cNvPr id="24" name="그룹 426">
              <a:extLst>
                <a:ext uri="{FF2B5EF4-FFF2-40B4-BE49-F238E27FC236}">
                  <a16:creationId xmlns="" xmlns:a16="http://schemas.microsoft.com/office/drawing/2014/main" id="{89A95C2E-6EBD-4B56-A0C9-FC3E03A51A5F}"/>
                </a:ext>
              </a:extLst>
            </p:cNvPr>
            <p:cNvGrpSpPr/>
            <p:nvPr/>
          </p:nvGrpSpPr>
          <p:grpSpPr>
            <a:xfrm>
              <a:off x="7549811" y="3700798"/>
              <a:ext cx="484536" cy="484536"/>
              <a:chOff x="8984481" y="3676637"/>
              <a:chExt cx="540000" cy="540000"/>
            </a:xfrm>
          </p:grpSpPr>
          <p:sp>
            <p:nvSpPr>
              <p:cNvPr id="25" name="Oval 13">
                <a:extLst>
                  <a:ext uri="{FF2B5EF4-FFF2-40B4-BE49-F238E27FC236}">
                    <a16:creationId xmlns="" xmlns:a16="http://schemas.microsoft.com/office/drawing/2014/main" id="{6B45B246-5119-4506-9B77-FCDAF209B557}"/>
                  </a:ext>
                </a:extLst>
              </p:cNvPr>
              <p:cNvSpPr/>
              <p:nvPr/>
            </p:nvSpPr>
            <p:spPr>
              <a:xfrm>
                <a:off x="8984481" y="3676637"/>
                <a:ext cx="540000" cy="540000"/>
              </a:xfrm>
              <a:prstGeom prst="ellipse">
                <a:avLst/>
              </a:prstGeom>
              <a:solidFill>
                <a:srgbClr val="000000">
                  <a:lumMod val="65000"/>
                  <a:lumOff val="35000"/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6" name="Oval 14">
                <a:extLst>
                  <a:ext uri="{FF2B5EF4-FFF2-40B4-BE49-F238E27FC236}">
                    <a16:creationId xmlns="" xmlns:a16="http://schemas.microsoft.com/office/drawing/2014/main" id="{524BBDD4-6FB6-4F7C-AF9A-966EB3CCA979}"/>
                  </a:ext>
                </a:extLst>
              </p:cNvPr>
              <p:cNvSpPr/>
              <p:nvPr/>
            </p:nvSpPr>
            <p:spPr>
              <a:xfrm>
                <a:off x="9067056" y="3759212"/>
                <a:ext cx="360000" cy="36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100000">
                    <a:sysClr val="window" lastClr="FFFFFF"/>
                  </a:gs>
                </a:gsLst>
                <a:lin ang="8100000" scaled="1"/>
                <a:tileRect/>
              </a:gradFill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32" name="Rounded Rectangle 8">
              <a:extLst>
                <a:ext uri="{FF2B5EF4-FFF2-40B4-BE49-F238E27FC236}">
                  <a16:creationId xmlns="" xmlns:a16="http://schemas.microsoft.com/office/drawing/2014/main" id="{C08E0FB8-A4E7-41AC-A5B6-773CF6A20DAC}"/>
                </a:ext>
              </a:extLst>
            </p:cNvPr>
            <p:cNvSpPr/>
            <p:nvPr/>
          </p:nvSpPr>
          <p:spPr>
            <a:xfrm rot="10800000">
              <a:off x="6260744" y="2007522"/>
              <a:ext cx="2660823" cy="1644034"/>
            </a:xfrm>
            <a:custGeom>
              <a:avLst/>
              <a:gdLst/>
              <a:ahLst/>
              <a:cxnLst/>
              <a:rect l="l" t="t" r="r" b="b"/>
              <a:pathLst>
                <a:path w="1260140" h="1872209">
                  <a:moveTo>
                    <a:pt x="630071" y="0"/>
                  </a:moveTo>
                  <a:lnTo>
                    <a:pt x="799749" y="292548"/>
                  </a:lnTo>
                  <a:lnTo>
                    <a:pt x="1107260" y="292548"/>
                  </a:lnTo>
                  <a:cubicBezTo>
                    <a:pt x="1191693" y="292548"/>
                    <a:pt x="1260140" y="360995"/>
                    <a:pt x="1260140" y="445428"/>
                  </a:cubicBezTo>
                  <a:lnTo>
                    <a:pt x="1260140" y="1719329"/>
                  </a:lnTo>
                  <a:cubicBezTo>
                    <a:pt x="1260140" y="1803762"/>
                    <a:pt x="1191693" y="1872209"/>
                    <a:pt x="1107260" y="1872209"/>
                  </a:cubicBezTo>
                  <a:lnTo>
                    <a:pt x="152880" y="1872209"/>
                  </a:lnTo>
                  <a:cubicBezTo>
                    <a:pt x="68447" y="1872209"/>
                    <a:pt x="0" y="1803762"/>
                    <a:pt x="0" y="1719329"/>
                  </a:cubicBezTo>
                  <a:lnTo>
                    <a:pt x="0" y="445428"/>
                  </a:lnTo>
                  <a:cubicBezTo>
                    <a:pt x="0" y="360995"/>
                    <a:pt x="68447" y="292548"/>
                    <a:pt x="152880" y="292548"/>
                  </a:cubicBezTo>
                  <a:lnTo>
                    <a:pt x="460393" y="292548"/>
                  </a:lnTo>
                  <a:close/>
                </a:path>
              </a:pathLst>
            </a:custGeom>
            <a:solidFill>
              <a:sysClr val="window" lastClr="FFFFFF"/>
            </a:solidFill>
            <a:ln w="63500" cap="flat" cmpd="sng" algn="ctr">
              <a:solidFill>
                <a:srgbClr val="FBA2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37" name="รูปภาพ 3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578" y="3663135"/>
              <a:ext cx="534418" cy="529179"/>
            </a:xfrm>
            <a:prstGeom prst="rect">
              <a:avLst/>
            </a:prstGeom>
          </p:spPr>
        </p:pic>
        <p:sp>
          <p:nvSpPr>
            <p:cNvPr id="43" name="สี่เหลี่ยมผืนผ้า 42"/>
            <p:cNvSpPr/>
            <p:nvPr/>
          </p:nvSpPr>
          <p:spPr>
            <a:xfrm>
              <a:off x="6297517" y="2061881"/>
              <a:ext cx="262405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แสดงออกต่อสาธารณะเกี่ยวกับ</a:t>
              </a:r>
            </a:p>
            <a:p>
              <a:pPr algn="ctr"/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เพศของตนเองอย่างไร</a:t>
              </a:r>
              <a:endParaRPr lang="th-TH" dirty="0"/>
            </a:p>
          </p:txBody>
        </p:sp>
      </p:grpSp>
    </p:spTree>
    <p:extLst>
      <p:ext uri="{BB962C8B-B14F-4D97-AF65-F5344CB8AC3E}">
        <p14:creationId xmlns:p14="http://schemas.microsoft.com/office/powerpoint/2010/main" val="275692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179513" y="2847843"/>
            <a:ext cx="7128792" cy="3314556"/>
            <a:chOff x="179513" y="2847843"/>
            <a:chExt cx="7128792" cy="3314556"/>
          </a:xfrm>
        </p:grpSpPr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3" y="2847843"/>
              <a:ext cx="7128792" cy="3314556"/>
            </a:xfrm>
            <a:prstGeom prst="rect">
              <a:avLst/>
            </a:prstGeom>
          </p:spPr>
        </p:pic>
        <p:sp>
          <p:nvSpPr>
            <p:cNvPr id="8" name="สี่เหลี่ยมผืนผ้า 7"/>
            <p:cNvSpPr/>
            <p:nvPr/>
          </p:nvSpPr>
          <p:spPr>
            <a:xfrm>
              <a:off x="427454" y="3161874"/>
              <a:ext cx="6304785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b="1" dirty="0" smtClean="0">
                  <a:solidFill>
                    <a:srgbClr val="FF0066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เพศวิถี 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หมายถึง วิถีชีวิตทางเพศในด้านความรัก ความรู้สึก รสนิยมทางเพศ ความปรารถนาทางเพศ และพฤติกรรมความสัมพันธ์ทางเพศของบุคคล ซึ่งไม่ใช่เรื่องหยุดนิ่ง แต่เป็นกระบวนการที่เปลี่ยนแปลงตลอดเวลา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ของบุคคลบุคคลหนึ่ง เช่น การแสดงออกทางเพศที่ไม่ตรงกับเพศโดยกำเนิด</a:t>
              </a:r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5907797" y="636071"/>
            <a:ext cx="3133548" cy="5608395"/>
            <a:chOff x="5580113" y="593621"/>
            <a:chExt cx="3247074" cy="5811582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3" y="593621"/>
              <a:ext cx="3247074" cy="5811582"/>
            </a:xfrm>
            <a:prstGeom prst="rect">
              <a:avLst/>
            </a:prstGeom>
          </p:spPr>
        </p:pic>
        <p:sp>
          <p:nvSpPr>
            <p:cNvPr id="6" name="สี่เหลี่ยมผืนผ้า 5"/>
            <p:cNvSpPr/>
            <p:nvPr/>
          </p:nvSpPr>
          <p:spPr>
            <a:xfrm>
              <a:off x="6235480" y="1734198"/>
              <a:ext cx="1784463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กล่าว</a:t>
              </a:r>
              <a:r>
                <a:rPr lang="th-TH" sz="4400" b="1" dirty="0" smtClean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โดย</a:t>
              </a:r>
            </a:p>
            <a:p>
              <a:r>
                <a:rPr lang="th-TH" sz="4400" b="1" dirty="0" smtClean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สรุปว่า </a:t>
              </a:r>
              <a:endParaRPr lang="th-TH" sz="4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9" y="476672"/>
            <a:ext cx="3419863" cy="2877318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8" y="1236482"/>
            <a:ext cx="2758896" cy="174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7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9532" y="404664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253440" cy="109371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74" y="2434145"/>
            <a:ext cx="2766208" cy="3871265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4184569" y="2396791"/>
            <a:ext cx="3433665" cy="952428"/>
            <a:chOff x="4184569" y="2396791"/>
            <a:chExt cx="3433665" cy="952428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6816">
              <a:off x="4184569" y="2671972"/>
              <a:ext cx="1253584" cy="532883"/>
            </a:xfrm>
            <a:prstGeom prst="rect">
              <a:avLst/>
            </a:prstGeom>
          </p:spPr>
        </p:pic>
        <p:sp>
          <p:nvSpPr>
            <p:cNvPr id="11" name="สี่เหลี่ยมผืนผ้า 10"/>
            <p:cNvSpPr/>
            <p:nvPr/>
          </p:nvSpPr>
          <p:spPr>
            <a:xfrm>
              <a:off x="5101199" y="2396791"/>
              <a:ext cx="2517035" cy="952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 err="1">
                  <a:solidFill>
                    <a:srgbClr val="FF0066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อัต</a:t>
              </a:r>
              <a:r>
                <a:rPr lang="th-TH" b="1" dirty="0">
                  <a:solidFill>
                    <a:srgbClr val="FF0066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ลักษณ์ทางเพศ</a:t>
              </a:r>
            </a:p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Gender Identity</a:t>
              </a:r>
              <a:endParaRPr lang="th-TH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4173934" y="3417350"/>
            <a:ext cx="3569515" cy="952428"/>
            <a:chOff x="4173934" y="3417350"/>
            <a:chExt cx="3569515" cy="95242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9734">
              <a:off x="4173934" y="3483878"/>
              <a:ext cx="1388522" cy="820266"/>
            </a:xfrm>
            <a:prstGeom prst="rect">
              <a:avLst/>
            </a:prstGeom>
          </p:spPr>
        </p:pic>
        <p:sp>
          <p:nvSpPr>
            <p:cNvPr id="15" name="สี่เหลี่ยมผืนผ้า 14"/>
            <p:cNvSpPr/>
            <p:nvPr/>
          </p:nvSpPr>
          <p:spPr>
            <a:xfrm>
              <a:off x="5226414" y="3417350"/>
              <a:ext cx="2517035" cy="952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solidFill>
                    <a:srgbClr val="FF0066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รสนิยมทางเพศ</a:t>
              </a:r>
            </a:p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Sexual Orientation</a:t>
              </a:r>
              <a:endParaRPr lang="th-TH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3983310" y="4778569"/>
            <a:ext cx="3168796" cy="952428"/>
            <a:chOff x="3983310" y="4778569"/>
            <a:chExt cx="3168796" cy="952428"/>
          </a:xfrm>
        </p:grpSpPr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310" y="5171773"/>
              <a:ext cx="1024270" cy="441157"/>
            </a:xfrm>
            <a:prstGeom prst="rect">
              <a:avLst/>
            </a:prstGeom>
          </p:spPr>
        </p:pic>
        <p:sp>
          <p:nvSpPr>
            <p:cNvPr id="17" name="สี่เหลี่ยมผืนผ้า 16"/>
            <p:cNvSpPr/>
            <p:nvPr/>
          </p:nvSpPr>
          <p:spPr>
            <a:xfrm>
              <a:off x="4635071" y="4778569"/>
              <a:ext cx="2517035" cy="952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solidFill>
                    <a:srgbClr val="FF0066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เพศโดยกำเนิด</a:t>
              </a:r>
            </a:p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Biological Sex</a:t>
              </a:r>
              <a:endParaRPr lang="th-TH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กลุ่ม 20"/>
          <p:cNvGrpSpPr/>
          <p:nvPr/>
        </p:nvGrpSpPr>
        <p:grpSpPr>
          <a:xfrm>
            <a:off x="-70417" y="4562456"/>
            <a:ext cx="3154793" cy="954107"/>
            <a:chOff x="-70417" y="4562456"/>
            <a:chExt cx="3154793" cy="954107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334" y="4760610"/>
              <a:ext cx="511042" cy="349431"/>
            </a:xfrm>
            <a:prstGeom prst="rect">
              <a:avLst/>
            </a:prstGeom>
          </p:spPr>
        </p:pic>
        <p:sp>
          <p:nvSpPr>
            <p:cNvPr id="18" name="สี่เหลี่ยมผืนผ้า 17"/>
            <p:cNvSpPr/>
            <p:nvPr/>
          </p:nvSpPr>
          <p:spPr>
            <a:xfrm>
              <a:off x="-70417" y="4562456"/>
              <a:ext cx="302451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solidFill>
                    <a:srgbClr val="FF0066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การแสดงออกทางเพศ</a:t>
              </a:r>
            </a:p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Gender Expression</a:t>
              </a:r>
              <a:endParaRPr lang="th-TH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สี่เหลี่ยมผืนผ้า 18"/>
          <p:cNvSpPr/>
          <p:nvPr/>
        </p:nvSpPr>
        <p:spPr>
          <a:xfrm>
            <a:off x="1968617" y="6288398"/>
            <a:ext cx="3625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Gender Gingerbread Person</a:t>
            </a:r>
            <a:endParaRPr lang="th-TH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0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" y="764704"/>
            <a:ext cx="8440228" cy="2592288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4" y="3356992"/>
            <a:ext cx="8268185" cy="25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8" y="2815827"/>
            <a:ext cx="8338482" cy="221244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4" y="695970"/>
            <a:ext cx="8124676" cy="18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323527" y="1484784"/>
            <a:ext cx="8485237" cy="2808312"/>
            <a:chOff x="323527" y="1484784"/>
            <a:chExt cx="8485237" cy="2808312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7" y="1484784"/>
              <a:ext cx="8485237" cy="2808312"/>
            </a:xfrm>
            <a:prstGeom prst="rect">
              <a:avLst/>
            </a:prstGeom>
          </p:spPr>
        </p:pic>
        <p:sp>
          <p:nvSpPr>
            <p:cNvPr id="9" name="สี่เหลี่ยมผืนผ้า 8"/>
            <p:cNvSpPr/>
            <p:nvPr/>
          </p:nvSpPr>
          <p:spPr>
            <a:xfrm>
              <a:off x="539553" y="1765555"/>
              <a:ext cx="7704855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 fontAlgn="ctr">
                <a:tabLst>
                  <a:tab pos="914400" algn="l"/>
                </a:tabLst>
              </a:pP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ปัจจุบันเรื่องเพศไม่เพียงแต่เป็นเรื่องธรรมชาติเท่านั้น แต่ยังเป็นเรื่องที่ถูกกำหนดโดยระบบสังคมและวัฒนธรรม เรื่องเพศวิถีมีการเปลี่ยนแปลงตลอดเวลา ซึ่งเป็นกระบวนการตลอดชีวิตของแต่ละบุคคลที่มีการเจริญเติบโตและเปลี่ยนแปลงไปตามกรอบกติกาและเหตุการณ์ต่างๆ ของสังคม</a:t>
              </a:r>
            </a:p>
          </p:txBody>
        </p: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3528" y="404664"/>
            <a:ext cx="8316924" cy="157057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23527" y="4287222"/>
            <a:ext cx="84852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การสื่อความหมายของภาษาที่เกี่ยวกับเพศของบุคคลในสังคมปัจจุบันนั้น ไม่ได้ยึดแค่เพศที่เป็นอวัยวะของร่างกายหรือเพศตามคำนำหน้าชื่อเท่านั้น ความหมายของเพศจึงประกอบด้วย 2 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มิติ ที่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ต้องพิจารณาร่วมกัน ได้แก่ </a:t>
            </a:r>
            <a:r>
              <a:rPr lang="th-TH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เพศโดยกำเนิด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(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Sex)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 </a:t>
            </a:r>
            <a:r>
              <a:rPr lang="th-TH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เพศวิถี (</a:t>
            </a:r>
            <a:r>
              <a:rPr lang="en-US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Sexuality)</a:t>
            </a:r>
            <a:endParaRPr lang="th-TH" b="1" dirty="0">
              <a:solidFill>
                <a:srgbClr val="FF0066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07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42457"/>
            <a:ext cx="6210630" cy="3925144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3527" y="1628800"/>
            <a:ext cx="84852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เพศโดยกำเนิด (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Sex)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ลักษณะเพศทางกายภาพที่มองเห็นจากภายนอก เช่น เพศ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ชายมี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อวัยวะเพศชาย เพศหญิงมีอวัยวะเพศหญิง ซึ่งกำหนด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โดยโครโมโซมเพศ ได้แก่ เพศชาย (</a:t>
            </a:r>
            <a:r>
              <a:rPr lang="en-US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Male)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มี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โครโมโซม </a:t>
            </a:r>
            <a:r>
              <a:rPr lang="en-US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XY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และ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เพศหญิง (</a:t>
            </a:r>
            <a:r>
              <a:rPr lang="en-US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Female</a:t>
            </a:r>
            <a:r>
              <a:rPr lang="en-US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)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/>
            </a:r>
            <a:b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มี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โครโมโซม 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XX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เพศโดยกำเนิด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ดังกล่าว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ได้รับ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รับรองอย่างเป็น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ทางการโดย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การจด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ทะเบียน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การเกิดว่าเป็น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เด็กชาย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หรือ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เด็กหญิงตาม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อวัยวะเพศ</a:t>
            </a:r>
            <a:endParaRPr lang="th-TH" b="1" dirty="0">
              <a:solidFill>
                <a:srgbClr val="FF0066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9" y="692696"/>
            <a:ext cx="8307427" cy="105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620688"/>
            <a:ext cx="8280921" cy="1080120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2113316" y="1479375"/>
            <a:ext cx="67407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700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เพศวิถี (</a:t>
            </a:r>
            <a:r>
              <a:rPr lang="en-US" sz="2700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Sexuality</a:t>
            </a:r>
            <a:r>
              <a:rPr lang="en-US" sz="2700" b="1" dirty="0" smtClean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)</a:t>
            </a:r>
            <a:r>
              <a:rPr lang="th-TH" sz="2700" b="1" dirty="0" smtClean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7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</a:t>
            </a:r>
            <a:r>
              <a:rPr lang="th-TH" sz="2700" b="1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อัต</a:t>
            </a:r>
            <a:r>
              <a:rPr lang="th-TH" sz="27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ลักษณ์ทางเพศและวิถีทางเพศที่บุคคลแต่ละบุคคลปรารถนา ไม่ว่าจะเป็นรสนิยมทางเพศ ความพึงพอใจในเรื่องเพศ และการแสดงออกทางเพศ</a:t>
            </a:r>
          </a:p>
        </p:txBody>
      </p:sp>
      <p:grpSp>
        <p:nvGrpSpPr>
          <p:cNvPr id="7" name="กลุ่ม 6"/>
          <p:cNvGrpSpPr/>
          <p:nvPr/>
        </p:nvGrpSpPr>
        <p:grpSpPr>
          <a:xfrm>
            <a:off x="109095" y="1507183"/>
            <a:ext cx="2354166" cy="5440879"/>
            <a:chOff x="109095" y="1507183"/>
            <a:chExt cx="2354166" cy="5440879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28" y="1801498"/>
              <a:ext cx="2173633" cy="3095996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95" y="1507183"/>
              <a:ext cx="2052659" cy="5440879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 11"/>
          <p:cNvSpPr/>
          <p:nvPr/>
        </p:nvSpPr>
        <p:spPr>
          <a:xfrm>
            <a:off x="1691681" y="2696891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7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องค์การ</a:t>
            </a:r>
            <a:r>
              <a:rPr lang="th-TH" sz="27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การศึกษา วิทยาศาสตร์ และ</a:t>
            </a:r>
            <a:r>
              <a:rPr lang="th-TH" sz="27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วัฒนธรรม</a:t>
            </a:r>
            <a:br>
              <a:rPr lang="th-TH" sz="27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sz="27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700" b="1" spc="-7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แห่งสหประชาชาติ</a:t>
            </a:r>
            <a:r>
              <a:rPr lang="th-TH" sz="2700" b="1" spc="-7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หรือยูเนสโก (</a:t>
            </a:r>
            <a:r>
              <a:rPr lang="en-US" sz="2700" b="1" spc="-7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UNESCO</a:t>
            </a:r>
            <a:r>
              <a:rPr lang="en-US" sz="2700" b="1" spc="-7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)</a:t>
            </a:r>
            <a:r>
              <a:rPr lang="th-TH" sz="2700" b="1" spc="-7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ให้</a:t>
            </a:r>
            <a:r>
              <a:rPr lang="th-TH" sz="2700" b="1" spc="-7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คำจำกัด</a:t>
            </a:r>
            <a:r>
              <a:rPr lang="th-TH" sz="2700" b="1" spc="-7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</a:t>
            </a:r>
            <a:br>
              <a:rPr lang="th-TH" sz="2700" b="1" spc="-7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sz="2700" b="1" spc="-7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7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ของ</a:t>
            </a:r>
            <a:r>
              <a:rPr lang="th-TH" sz="27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เพศวิถีศึกษาว่า หมายถึง </a:t>
            </a:r>
            <a:r>
              <a:rPr lang="th-TH" sz="27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“</a:t>
            </a:r>
            <a:r>
              <a:rPr lang="th-TH" sz="27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การเรียนการสอน</a:t>
            </a:r>
            <a:r>
              <a:rPr lang="th-TH" sz="27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เกี่ยวกับ</a:t>
            </a:r>
            <a:br>
              <a:rPr lang="th-TH" sz="27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sz="27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เรื่อง</a:t>
            </a:r>
            <a:r>
              <a:rPr lang="th-TH" sz="27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เพศ และความสัมพันธ์ที่เหมาะสมกับวัย</a:t>
            </a:r>
            <a:r>
              <a:rPr lang="th-TH" sz="27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ของผู้เรียน</a:t>
            </a:r>
            <a:r>
              <a:rPr lang="th-TH" sz="27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และบริบททางวัฒนธรรม โดยการให้</a:t>
            </a:r>
            <a:r>
              <a:rPr lang="th-TH" sz="27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ความรู้ที่</a:t>
            </a:r>
            <a:r>
              <a:rPr lang="th-TH" sz="27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ถูกต้องชัดเจน ข้อมูลที่ปราศจากการตัดสินคุณค่า</a:t>
            </a:r>
            <a:r>
              <a:rPr lang="th-TH" sz="27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บนพื้นฐาน</a:t>
            </a:r>
            <a:r>
              <a:rPr lang="th-TH" sz="27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ของวิทยาศาสตร์” เพศวิถีศึกษา เปิดโอกาส</a:t>
            </a:r>
            <a:r>
              <a:rPr lang="th-TH" sz="27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ให้ผู้เรียน</a:t>
            </a:r>
            <a:r>
              <a:rPr lang="th-TH" sz="27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ได้ค้นหาคุณค่าและทัศนคติของตนเองเพื่อให้มีทักษะในการตัดสินใจ สื่อสาร และลดความเสี่ยงที่เกี่ยวข้องกับเพศวิถี</a:t>
            </a:r>
            <a:endParaRPr lang="th-TH" sz="2700" b="1" dirty="0" smtClean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5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3527" y="692696"/>
            <a:ext cx="84852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ตามอนุสัญญาสากลและ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ข้อตกลงระหว่าง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ประเทศที่เกี่ยวข้องกับเพศวิถีของคณะกรรมการว่าด้วย</a:t>
            </a:r>
            <a:r>
              <a:rPr lang="th-TH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สาธารณสุขแห่งสหประชาชาติ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ระบุไว้ในข้อที่ 27 กล่าวถึงเพศวิถีและพฤติกรรมที่เกี่ยวข้องกับวัยรุ่น ดังนี้</a:t>
            </a:r>
            <a:endParaRPr lang="th-TH" b="1" dirty="0">
              <a:solidFill>
                <a:srgbClr val="FF0066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323527" y="1988841"/>
            <a:ext cx="3638201" cy="4901286"/>
            <a:chOff x="323527" y="1988841"/>
            <a:chExt cx="3638201" cy="4901286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7" y="2077691"/>
              <a:ext cx="3638201" cy="4438905"/>
            </a:xfrm>
            <a:prstGeom prst="rect">
              <a:avLst/>
            </a:prstGeom>
          </p:spPr>
        </p:pic>
        <p:pic>
          <p:nvPicPr>
            <p:cNvPr id="5" name="รูปภาพ 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947"/>
            <a:stretch/>
          </p:blipFill>
          <p:spPr>
            <a:xfrm>
              <a:off x="467544" y="1988841"/>
              <a:ext cx="3251480" cy="4901286"/>
            </a:xfrm>
            <a:prstGeom prst="rect">
              <a:avLst/>
            </a:prstGeom>
          </p:spPr>
        </p:pic>
      </p:grpSp>
      <p:grpSp>
        <p:nvGrpSpPr>
          <p:cNvPr id="10" name="กลุ่ม 9"/>
          <p:cNvGrpSpPr/>
          <p:nvPr/>
        </p:nvGrpSpPr>
        <p:grpSpPr>
          <a:xfrm>
            <a:off x="3498061" y="2022415"/>
            <a:ext cx="5243874" cy="3766453"/>
            <a:chOff x="3498061" y="2022415"/>
            <a:chExt cx="5243874" cy="3766453"/>
          </a:xfrm>
        </p:grpSpPr>
        <p:sp>
          <p:nvSpPr>
            <p:cNvPr id="9" name="สี่เหลี่ยมผืนผ้ามุมมน 8"/>
            <p:cNvSpPr/>
            <p:nvPr/>
          </p:nvSpPr>
          <p:spPr>
            <a:xfrm>
              <a:off x="3719024" y="2204863"/>
              <a:ext cx="5022911" cy="3584005"/>
            </a:xfrm>
            <a:prstGeom prst="roundRect">
              <a:avLst>
                <a:gd name="adj" fmla="val 4214"/>
              </a:avLst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061" y="2022415"/>
              <a:ext cx="1156305" cy="1156305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 11"/>
          <p:cNvSpPr/>
          <p:nvPr/>
        </p:nvSpPr>
        <p:spPr>
          <a:xfrm>
            <a:off x="4721195" y="2366595"/>
            <a:ext cx="4020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 smtClean="0">
                <a:solidFill>
                  <a:srgbClr val="FF99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สหประชาชาติ </a:t>
            </a:r>
            <a:r>
              <a:rPr lang="en-US" b="1" dirty="0" smtClean="0">
                <a:solidFill>
                  <a:srgbClr val="FF99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United Nations </a:t>
            </a:r>
            <a:r>
              <a:rPr lang="en-US" b="1" dirty="0">
                <a:solidFill>
                  <a:srgbClr val="FF99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(UN)</a:t>
            </a:r>
            <a:endParaRPr lang="th-TH" b="1" dirty="0">
              <a:solidFill>
                <a:srgbClr val="FF9966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785854" y="2738010"/>
            <a:ext cx="502291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0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“วัยรุ่นมีสิทธิที่จะเข้าถึงข้อมูลที่จำเป็นต่อสุขภาพและพัฒนาการและเอื้อต่อการมีส่วนร่วมอย่างเหมาะสมในสังคม ทั้งนี้บรรดารัฐภาคีต่างๆ จึงต้องทำให้แน่ใจว่าวัยรุ่นทั้งหญิงและชายทั้งในและนอกโรงเรียน จะไม่ถูกปิด</a:t>
            </a:r>
            <a:r>
              <a:rPr lang="th-TH" sz="20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กั้นการ</a:t>
            </a:r>
            <a:r>
              <a:rPr lang="th-TH" sz="20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เข้าถึงข้อมูล และ</a:t>
            </a:r>
            <a:r>
              <a:rPr lang="th-TH" sz="2000" b="1" spc="-7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จะได้รับข้อมูลที่ถูกต้องเหมาะสมในการดูแลสุขภาพ</a:t>
            </a:r>
            <a:r>
              <a:rPr lang="th-TH" sz="2000" b="1" spc="-7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และพัฒนาการ</a:t>
            </a:r>
            <a:r>
              <a:rPr lang="th-TH" sz="20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/>
            </a:r>
            <a:br>
              <a:rPr lang="th-TH" sz="20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sz="20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ของ</a:t>
            </a:r>
            <a:r>
              <a:rPr lang="th-TH" sz="20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พวกเขา พร้อมทั้งมีพฤติกรรมที่ดีต่อสุขภาพได้</a:t>
            </a:r>
            <a:r>
              <a:rPr lang="th-TH" sz="20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อย่างไร ซึ่ง</a:t>
            </a:r>
            <a:r>
              <a:rPr lang="th-TH" sz="20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ควรรวมถึงข้อมูลเกี่ยวกับการใช้และการเสพบุหรี่ แอลกอฮอล์ และสารอื่นๆ </a:t>
            </a:r>
            <a:r>
              <a:rPr lang="th-TH" sz="20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พฤติกรรม</a:t>
            </a:r>
            <a:r>
              <a:rPr lang="th-TH" sz="20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ทางสังคมและทางเพศที่ปลอดภัยและการเคารพผู้อื่น โภชนาการและการออกกำลังกาย”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199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395537" y="620689"/>
            <a:ext cx="8032846" cy="2849706"/>
            <a:chOff x="395537" y="620689"/>
            <a:chExt cx="8032846" cy="2849706"/>
          </a:xfrm>
        </p:grpSpPr>
        <p:sp>
          <p:nvSpPr>
            <p:cNvPr id="8" name="สี่เหลี่ยมผืนผ้ามุมมน 7"/>
            <p:cNvSpPr/>
            <p:nvPr/>
          </p:nvSpPr>
          <p:spPr>
            <a:xfrm>
              <a:off x="616499" y="875145"/>
              <a:ext cx="7811884" cy="2595250"/>
            </a:xfrm>
            <a:prstGeom prst="roundRect">
              <a:avLst>
                <a:gd name="adj" fmla="val 4214"/>
              </a:avLst>
            </a:prstGeom>
            <a:solidFill>
              <a:srgbClr val="FDE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7" y="620689"/>
              <a:ext cx="1080120" cy="1080120"/>
            </a:xfrm>
            <a:prstGeom prst="rect">
              <a:avLst/>
            </a:prstGeom>
          </p:spPr>
        </p:pic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618670" y="885071"/>
            <a:ext cx="4020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solidFill>
                  <a:srgbClr val="00B0F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ประเทศไทย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808113" y="1322463"/>
            <a:ext cx="763308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4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ในประเทศไทยมีพระราชบัญญัติการป้องกันและแก้ไขปัญหาการตั้งครรภ์ในวัยรุ่น พ.ศ. 2559 </a:t>
            </a:r>
            <a:r>
              <a:rPr lang="th-TH" sz="24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ที่</a:t>
            </a:r>
            <a:r>
              <a:rPr lang="th-TH" sz="24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ระบุในมาตรา 6 ที่นักเรียนมีสิทธิที่จะได้รับการจัดการเรียนการสอนเรื่องเพศวิถีศึกษาให้เหมาะสมกับวัย พัฒนาผู้สอนให้มีความสามารถในการ</a:t>
            </a:r>
            <a:r>
              <a:rPr lang="th-TH" sz="24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ให้คำปรึกษา</a:t>
            </a:r>
            <a:r>
              <a:rPr lang="th-TH" sz="24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เกี่ยวกับเรื่องเพศวิถีศึกษา และจัดให้มีระบบบริการดูแลช่วยเหลือ และคุ้มครองอย่างเหมาะสม</a:t>
            </a:r>
          </a:p>
        </p:txBody>
      </p:sp>
      <p:grpSp>
        <p:nvGrpSpPr>
          <p:cNvPr id="22" name="กลุ่ม 21"/>
          <p:cNvGrpSpPr/>
          <p:nvPr/>
        </p:nvGrpSpPr>
        <p:grpSpPr>
          <a:xfrm>
            <a:off x="2339752" y="2996952"/>
            <a:ext cx="6480719" cy="2664296"/>
            <a:chOff x="2339752" y="2996952"/>
            <a:chExt cx="6480719" cy="2664296"/>
          </a:xfrm>
        </p:grpSpPr>
        <p:sp>
          <p:nvSpPr>
            <p:cNvPr id="12" name="คำบรรยายภาพแบบเมฆ 11"/>
            <p:cNvSpPr/>
            <p:nvPr/>
          </p:nvSpPr>
          <p:spPr>
            <a:xfrm>
              <a:off x="2339752" y="2996952"/>
              <a:ext cx="6480719" cy="2664296"/>
            </a:xfrm>
            <a:prstGeom prst="cloudCallout">
              <a:avLst>
                <a:gd name="adj1" fmla="val -52870"/>
                <a:gd name="adj2" fmla="val 58622"/>
              </a:avLst>
            </a:prstGeom>
            <a:solidFill>
              <a:srgbClr val="F6F8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2709777" y="3414621"/>
              <a:ext cx="5766424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tabLst>
                  <a:tab pos="450850" algn="l"/>
                </a:tabLst>
              </a:pP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จากการวิจัยโดยองค์การอนามัยโลกที่ติดตามผลการให้การศึกษาเรื่องเพศวิถีศึกษาที่เน้นเรื่องการนำไป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ปฏิบัติ</a:t>
              </a:r>
              <a:b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</a:b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ได้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เหมาะสมถูกต้อง ในหลายประเทศทั่วโลกพบ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ผล</a:t>
              </a:r>
            </a:p>
            <a:p>
              <a:pPr algn="thaiDist">
                <a:tabLst>
                  <a:tab pos="450850" algn="l"/>
                </a:tabLst>
              </a:pP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ใกล้เคียง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กันว่า ทุกคนมีสิทธิเท่าเทียมกันใน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</a:t>
              </a:r>
            </a:p>
            <a:p>
              <a:pPr algn="thaiDist">
                <a:tabLst>
                  <a:tab pos="450850" algn="l"/>
                </a:tabLst>
              </a:pP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รับรู้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เรื่องเพศ</a:t>
              </a:r>
            </a:p>
          </p:txBody>
        </p:sp>
      </p:grpSp>
      <p:grpSp>
        <p:nvGrpSpPr>
          <p:cNvPr id="21" name="กลุ่ม 20"/>
          <p:cNvGrpSpPr/>
          <p:nvPr/>
        </p:nvGrpSpPr>
        <p:grpSpPr>
          <a:xfrm>
            <a:off x="283579" y="3355253"/>
            <a:ext cx="3325553" cy="3579261"/>
            <a:chOff x="283579" y="3355253"/>
            <a:chExt cx="3325553" cy="3579261"/>
          </a:xfrm>
        </p:grpSpPr>
        <p:pic>
          <p:nvPicPr>
            <p:cNvPr id="19" name="รูปภาพ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657" y="5784784"/>
              <a:ext cx="1490475" cy="588265"/>
            </a:xfrm>
            <a:prstGeom prst="rect">
              <a:avLst/>
            </a:prstGeom>
          </p:spPr>
        </p:pic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76921">
              <a:off x="269863" y="5221866"/>
              <a:ext cx="1469139" cy="1441707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84"/>
            <a:stretch/>
          </p:blipFill>
          <p:spPr>
            <a:xfrm>
              <a:off x="855028" y="3355253"/>
              <a:ext cx="1950354" cy="3579261"/>
            </a:xfrm>
            <a:prstGeom prst="rect">
              <a:avLst/>
            </a:prstGeom>
          </p:spPr>
        </p:pic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7" y="4577496"/>
              <a:ext cx="550450" cy="567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518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1520" y="764705"/>
            <a:ext cx="85689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sz="27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ปัจจุบันจึงเป็นสังคมที่มีความหลากหลายทางเพศ แบ่งออกได้ดังนี้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99" y="2145566"/>
            <a:ext cx="5976664" cy="3038249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7900"/>
            <a:ext cx="4006564" cy="192426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31" y="1522515"/>
            <a:ext cx="3918252" cy="1924267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10" y="4254198"/>
            <a:ext cx="4308684" cy="19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9381" y="629330"/>
            <a:ext cx="84852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นอกจากนี้ในสังคมปัจจุบันยังมีการนิยามบุคคลที่ระบุว่าตนเองไม่มีความรักหรือชอบเพศ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ใด หรือ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บุคคลแบบใดเลย เรียกว่า </a:t>
            </a:r>
            <a:r>
              <a:rPr lang="en-US" b="1" dirty="0" smtClean="0">
                <a:solidFill>
                  <a:srgbClr val="FF505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Asexual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และ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บุคคลที่รักและพึงพอใจบุคคลใดก็ได้โดยไม่มี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ข้อจำกัด ใน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เรื่องเพศโดยกำเนิด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</a:t>
            </a:r>
            <a:b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เพศ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วิถี เรียกว่า </a:t>
            </a:r>
            <a:r>
              <a:rPr lang="en-US" b="1" dirty="0">
                <a:solidFill>
                  <a:srgbClr val="FF505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Pansexual</a:t>
            </a:r>
            <a:endParaRPr lang="th-TH" b="1" dirty="0">
              <a:solidFill>
                <a:srgbClr val="FF505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329381" y="2420888"/>
            <a:ext cx="8293976" cy="3720656"/>
            <a:chOff x="329381" y="2420888"/>
            <a:chExt cx="8293976" cy="3720656"/>
          </a:xfrm>
        </p:grpSpPr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381" y="2641058"/>
              <a:ext cx="8293976" cy="3500486"/>
            </a:xfrm>
            <a:prstGeom prst="rect">
              <a:avLst/>
            </a:prstGeom>
          </p:spPr>
        </p:pic>
        <p:grpSp>
          <p:nvGrpSpPr>
            <p:cNvPr id="8" name="กลุ่ม 7"/>
            <p:cNvGrpSpPr/>
            <p:nvPr/>
          </p:nvGrpSpPr>
          <p:grpSpPr>
            <a:xfrm>
              <a:off x="382480" y="2420888"/>
              <a:ext cx="1098122" cy="994437"/>
              <a:chOff x="809582" y="2580586"/>
              <a:chExt cx="1369115" cy="1239843"/>
            </a:xfrm>
          </p:grpSpPr>
          <p:pic>
            <p:nvPicPr>
              <p:cNvPr id="5" name="รูปภาพ 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582" y="2580586"/>
                <a:ext cx="900100" cy="900100"/>
              </a:xfrm>
              <a:prstGeom prst="rect">
                <a:avLst/>
              </a:prstGeom>
            </p:spPr>
          </p:pic>
          <p:pic>
            <p:nvPicPr>
              <p:cNvPr id="6" name="รูปภาพ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0666" y="2882398"/>
                <a:ext cx="938031" cy="938031"/>
              </a:xfrm>
              <a:prstGeom prst="rect">
                <a:avLst/>
              </a:prstGeom>
            </p:spPr>
          </p:pic>
        </p:grpSp>
      </p:grpSp>
      <p:grpSp>
        <p:nvGrpSpPr>
          <p:cNvPr id="19" name="กลุ่ม 18"/>
          <p:cNvGrpSpPr/>
          <p:nvPr/>
        </p:nvGrpSpPr>
        <p:grpSpPr>
          <a:xfrm>
            <a:off x="285934" y="2529172"/>
            <a:ext cx="7215494" cy="823643"/>
            <a:chOff x="348150" y="2561258"/>
            <a:chExt cx="7215494" cy="823643"/>
          </a:xfrm>
        </p:grpSpPr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150" y="2561258"/>
              <a:ext cx="1014286" cy="823643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59" y="2711905"/>
              <a:ext cx="6898985" cy="491395"/>
            </a:xfrm>
            <a:prstGeom prst="rect">
              <a:avLst/>
            </a:prstGeom>
          </p:spPr>
        </p:pic>
      </p:grpSp>
      <p:sp>
        <p:nvSpPr>
          <p:cNvPr id="21" name="สี่เหลี่ยมผืนผ้า 20"/>
          <p:cNvSpPr/>
          <p:nvPr/>
        </p:nvSpPr>
        <p:spPr>
          <a:xfrm>
            <a:off x="467545" y="3159093"/>
            <a:ext cx="76655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273050" algn="l"/>
                <a:tab pos="534988" algn="l"/>
                <a:tab pos="914400" algn="l"/>
              </a:tabLst>
            </a:pP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		</a:t>
            </a:r>
            <a:r>
              <a:rPr lang="th-TH" sz="24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ปัจจุบันองค์การสหประชาชาติได้</a:t>
            </a:r>
            <a:r>
              <a:rPr lang="th-TH" sz="24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ให้ความคุ้มครองกลุ่มบุคคลที่มีความหลากหลายทาง</a:t>
            </a:r>
            <a:r>
              <a:rPr lang="th-TH" sz="24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เพศ</a:t>
            </a:r>
            <a:endParaRPr lang="th-TH" sz="2400" b="1" dirty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28" name="กลุ่ม 27"/>
          <p:cNvGrpSpPr/>
          <p:nvPr/>
        </p:nvGrpSpPr>
        <p:grpSpPr>
          <a:xfrm>
            <a:off x="600345" y="4065890"/>
            <a:ext cx="2987162" cy="523220"/>
            <a:chOff x="1379975" y="3900246"/>
            <a:chExt cx="2987162" cy="523220"/>
          </a:xfrm>
        </p:grpSpPr>
        <p:pic>
          <p:nvPicPr>
            <p:cNvPr id="22" name="รูปภาพ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975" y="3994742"/>
              <a:ext cx="341048" cy="341048"/>
            </a:xfrm>
            <a:prstGeom prst="rect">
              <a:avLst/>
            </a:prstGeom>
          </p:spPr>
        </p:pic>
        <p:sp>
          <p:nvSpPr>
            <p:cNvPr id="23" name="สี่เหลี่ยมผืนผ้า 22"/>
            <p:cNvSpPr/>
            <p:nvPr/>
          </p:nvSpPr>
          <p:spPr>
            <a:xfrm>
              <a:off x="1776043" y="3900246"/>
              <a:ext cx="25910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266700" algn="l"/>
                  <a:tab pos="449263" algn="l"/>
                </a:tabLst>
              </a:pPr>
              <a:r>
                <a:rPr lang="en-US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L	-	Lesbian </a:t>
              </a:r>
              <a:r>
                <a:rPr lang="th-TH" b="1" dirty="0" err="1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เลสเบี้ยน</a:t>
              </a:r>
              <a:endParaRPr lang="th-TH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กลุ่ม 28"/>
          <p:cNvGrpSpPr/>
          <p:nvPr/>
        </p:nvGrpSpPr>
        <p:grpSpPr>
          <a:xfrm>
            <a:off x="607021" y="4514464"/>
            <a:ext cx="3286660" cy="523220"/>
            <a:chOff x="1386651" y="4348820"/>
            <a:chExt cx="3286660" cy="523220"/>
          </a:xfrm>
        </p:grpSpPr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651" y="4391301"/>
              <a:ext cx="384132" cy="384132"/>
            </a:xfrm>
            <a:prstGeom prst="rect">
              <a:avLst/>
            </a:prstGeom>
          </p:spPr>
        </p:pic>
        <p:sp>
          <p:nvSpPr>
            <p:cNvPr id="27" name="สี่เหลี่ยมผืนผ้า 26"/>
            <p:cNvSpPr/>
            <p:nvPr/>
          </p:nvSpPr>
          <p:spPr>
            <a:xfrm>
              <a:off x="1776043" y="4348820"/>
              <a:ext cx="28972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266700" algn="l"/>
                  <a:tab pos="449263" algn="l"/>
                </a:tabLst>
              </a:pPr>
              <a:r>
                <a:rPr lang="en-US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B	-	Bisexual </a:t>
              </a:r>
              <a:r>
                <a:rPr lang="th-TH" b="1" dirty="0" err="1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ไบเซ็กชวล</a:t>
              </a: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endParaRPr lang="th-TH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" name="กลุ่ม 3"/>
          <p:cNvGrpSpPr/>
          <p:nvPr/>
        </p:nvGrpSpPr>
        <p:grpSpPr>
          <a:xfrm>
            <a:off x="600345" y="5051929"/>
            <a:ext cx="3293336" cy="523220"/>
            <a:chOff x="1379975" y="4886285"/>
            <a:chExt cx="3293336" cy="523220"/>
          </a:xfrm>
        </p:grpSpPr>
        <p:pic>
          <p:nvPicPr>
            <p:cNvPr id="31" name="รูปภาพ 3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975" y="4889457"/>
              <a:ext cx="379354" cy="379354"/>
            </a:xfrm>
            <a:prstGeom prst="rect">
              <a:avLst/>
            </a:prstGeom>
          </p:spPr>
        </p:pic>
        <p:sp>
          <p:nvSpPr>
            <p:cNvPr id="33" name="สี่เหลี่ยมผืนผ้า 32"/>
            <p:cNvSpPr/>
            <p:nvPr/>
          </p:nvSpPr>
          <p:spPr>
            <a:xfrm>
              <a:off x="1776043" y="4886285"/>
              <a:ext cx="28972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266700" algn="l"/>
                  <a:tab pos="449263" algn="l"/>
                </a:tabLst>
              </a:pPr>
              <a:r>
                <a:rPr lang="en-US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B	-	Bisexual </a:t>
              </a:r>
              <a:r>
                <a:rPr lang="th-TH" b="1" dirty="0" err="1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ไบเซ็กชวล</a:t>
              </a: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endParaRPr lang="th-TH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กลุ่ม 11"/>
          <p:cNvGrpSpPr/>
          <p:nvPr/>
        </p:nvGrpSpPr>
        <p:grpSpPr>
          <a:xfrm>
            <a:off x="4534170" y="5051929"/>
            <a:ext cx="2013819" cy="523220"/>
            <a:chOff x="4534170" y="5051929"/>
            <a:chExt cx="2013819" cy="523220"/>
          </a:xfrm>
        </p:grpSpPr>
        <p:pic>
          <p:nvPicPr>
            <p:cNvPr id="37" name="รูปภาพ 3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170" y="5055101"/>
              <a:ext cx="379354" cy="379354"/>
            </a:xfrm>
            <a:prstGeom prst="rect">
              <a:avLst/>
            </a:prstGeom>
          </p:spPr>
        </p:pic>
        <p:sp>
          <p:nvSpPr>
            <p:cNvPr id="38" name="สี่เหลี่ยมผืนผ้า 37"/>
            <p:cNvSpPr/>
            <p:nvPr/>
          </p:nvSpPr>
          <p:spPr>
            <a:xfrm>
              <a:off x="4930238" y="5051929"/>
              <a:ext cx="16177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266700" algn="l"/>
                  <a:tab pos="449263" algn="l"/>
                </a:tabLst>
              </a:pPr>
              <a:r>
                <a:rPr lang="en-US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Queer </a:t>
              </a:r>
              <a:r>
                <a:rPr lang="th-TH" b="1" dirty="0" err="1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เควียร</a:t>
              </a:r>
              <a:endParaRPr lang="th-TH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กลุ่ม 10"/>
          <p:cNvGrpSpPr/>
          <p:nvPr/>
        </p:nvGrpSpPr>
        <p:grpSpPr>
          <a:xfrm>
            <a:off x="4534170" y="4514464"/>
            <a:ext cx="3028520" cy="523220"/>
            <a:chOff x="4534170" y="4514464"/>
            <a:chExt cx="3028520" cy="523220"/>
          </a:xfrm>
        </p:grpSpPr>
        <p:sp>
          <p:nvSpPr>
            <p:cNvPr id="35" name="สี่เหลี่ยมผืนผ้า 34"/>
            <p:cNvSpPr/>
            <p:nvPr/>
          </p:nvSpPr>
          <p:spPr>
            <a:xfrm>
              <a:off x="4930238" y="4514464"/>
              <a:ext cx="26324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266700" algn="l"/>
                  <a:tab pos="449263" algn="l"/>
                </a:tabLst>
              </a:pPr>
              <a:r>
                <a:rPr lang="en-US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Intersex </a:t>
              </a: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อิน</a:t>
              </a:r>
              <a:r>
                <a:rPr lang="th-TH" b="1" dirty="0" err="1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เทอร์เซ็กซ</a:t>
              </a:r>
              <a:endParaRPr lang="th-TH" dirty="0">
                <a:solidFill>
                  <a:srgbClr val="0070C0"/>
                </a:solidFill>
              </a:endParaRPr>
            </a:p>
          </p:txBody>
        </p:sp>
        <p:pic>
          <p:nvPicPr>
            <p:cNvPr id="39" name="รูปภาพ 3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170" y="4588376"/>
              <a:ext cx="379354" cy="379354"/>
            </a:xfrm>
            <a:prstGeom prst="rect">
              <a:avLst/>
            </a:prstGeom>
          </p:spPr>
        </p:pic>
      </p:grpSp>
      <p:grpSp>
        <p:nvGrpSpPr>
          <p:cNvPr id="9" name="กลุ่ม 8"/>
          <p:cNvGrpSpPr/>
          <p:nvPr/>
        </p:nvGrpSpPr>
        <p:grpSpPr>
          <a:xfrm>
            <a:off x="4534170" y="4065890"/>
            <a:ext cx="3310648" cy="523220"/>
            <a:chOff x="4534170" y="4065890"/>
            <a:chExt cx="3310648" cy="523220"/>
          </a:xfrm>
        </p:grpSpPr>
        <p:sp>
          <p:nvSpPr>
            <p:cNvPr id="30" name="สี่เหลี่ยมผืนผ้า 29"/>
            <p:cNvSpPr/>
            <p:nvPr/>
          </p:nvSpPr>
          <p:spPr>
            <a:xfrm>
              <a:off x="4930238" y="4065890"/>
              <a:ext cx="29145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266700" algn="l"/>
                  <a:tab pos="449263" algn="l"/>
                </a:tabLst>
              </a:pPr>
              <a:r>
                <a:rPr lang="en-US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Transgender </a:t>
              </a: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คนข้ามเพศ</a:t>
              </a:r>
              <a:endParaRPr lang="th-TH" dirty="0">
                <a:solidFill>
                  <a:srgbClr val="0070C0"/>
                </a:solidFill>
              </a:endParaRPr>
            </a:p>
          </p:txBody>
        </p:sp>
        <p:pic>
          <p:nvPicPr>
            <p:cNvPr id="40" name="รูปภาพ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170" y="4131176"/>
              <a:ext cx="379354" cy="379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655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80" y="2703386"/>
            <a:ext cx="2535079" cy="2535079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588" y="4637674"/>
            <a:ext cx="1606792" cy="1606792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4314532"/>
            <a:ext cx="5570154" cy="205960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8" y="1794372"/>
            <a:ext cx="1774903" cy="1346596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10" action="ppaction://hlinkpres?slideindex=1&amp;slidetitle=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3528" y="404664"/>
            <a:ext cx="8316924" cy="1570578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051720" y="1700808"/>
            <a:ext cx="67407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700" b="1" dirty="0" smtClean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ยูเนสโก </a:t>
            </a:r>
            <a:r>
              <a:rPr lang="th-TH" sz="27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ระบุว่าเด็กและเยาวชนจำเป็นและมีสิทธิที่จะได้รับการเรียนรู้</a:t>
            </a:r>
            <a:r>
              <a:rPr lang="th-TH" sz="27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เรื่องเพศ</a:t>
            </a:r>
            <a:r>
              <a:rPr lang="th-TH" sz="27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วิถีศึกษาให้เหมาะสมกับกลุ่มอายุต่างๆ 4 กลุ่ม คือ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06" y="4348810"/>
            <a:ext cx="1305720" cy="196862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02" y="3668965"/>
            <a:ext cx="1440596" cy="215802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12" y="2676267"/>
            <a:ext cx="1368853" cy="265448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01" y="2460556"/>
            <a:ext cx="1773483" cy="23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15827</TotalTime>
  <Words>118</Words>
  <Application>Microsoft Office PowerPoint</Application>
  <PresentationFormat>นำเสนอทางหน้าจอ (4:3)</PresentationFormat>
  <Paragraphs>76</Paragraphs>
  <Slides>14</Slides>
  <Notes>14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2" baseType="lpstr">
      <vt:lpstr>Arial Unicode MS</vt:lpstr>
      <vt:lpstr>SimSun</vt:lpstr>
      <vt:lpstr>Angsana New</vt:lpstr>
      <vt:lpstr>Arial</vt:lpstr>
      <vt:lpstr>Browallia New</vt:lpstr>
      <vt:lpstr>Calibri</vt:lpstr>
      <vt:lpstr>Cordia New</vt:lpstr>
      <vt:lpstr>Default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nu-keaw</dc:creator>
  <cp:lastModifiedBy>NBACER</cp:lastModifiedBy>
  <cp:revision>1129</cp:revision>
  <cp:lastPrinted>2013-12-18T04:28:54Z</cp:lastPrinted>
  <dcterms:created xsi:type="dcterms:W3CDTF">2013-09-10T05:06:28Z</dcterms:created>
  <dcterms:modified xsi:type="dcterms:W3CDTF">2019-09-09T13:02:53Z</dcterms:modified>
</cp:coreProperties>
</file>