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80" r:id="rId2"/>
    <p:sldId id="496" r:id="rId3"/>
    <p:sldId id="497" r:id="rId4"/>
    <p:sldId id="498" r:id="rId5"/>
    <p:sldId id="499" r:id="rId6"/>
    <p:sldId id="500" r:id="rId7"/>
    <p:sldId id="501" r:id="rId8"/>
    <p:sldId id="502" r:id="rId9"/>
    <p:sldId id="503" r:id="rId10"/>
    <p:sldId id="504" r:id="rId11"/>
    <p:sldId id="505" r:id="rId12"/>
    <p:sldId id="506" r:id="rId13"/>
    <p:sldId id="507" r:id="rId14"/>
    <p:sldId id="508" r:id="rId15"/>
    <p:sldId id="509" r:id="rId16"/>
    <p:sldId id="510" r:id="rId17"/>
    <p:sldId id="511" r:id="rId18"/>
    <p:sldId id="512" r:id="rId19"/>
  </p:sldIdLst>
  <p:sldSz cx="9144000" cy="6858000" type="screen4x3"/>
  <p:notesSz cx="10236200" cy="7099300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347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0066"/>
    <a:srgbClr val="10D7D2"/>
    <a:srgbClr val="12E6E6"/>
    <a:srgbClr val="82C650"/>
    <a:srgbClr val="F6F8A6"/>
    <a:srgbClr val="FFCCFF"/>
    <a:srgbClr val="FF9966"/>
    <a:srgbClr val="FF99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ลักษณะสีอ่อน 3 - เน้น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ลักษณะชุดรูปแบบ 1 - เน้น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ลักษณะสีเข้ม 1 - เน้น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ลักษณะชุดรูปแบบ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71" autoAdjust="0"/>
    <p:restoredTop sz="94552" autoAdjust="0"/>
  </p:normalViewPr>
  <p:slideViewPr>
    <p:cSldViewPr>
      <p:cViewPr varScale="1">
        <p:scale>
          <a:sx n="72" d="100"/>
          <a:sy n="72" d="100"/>
        </p:scale>
        <p:origin x="1512" y="72"/>
      </p:cViewPr>
      <p:guideLst>
        <p:guide orient="horz" pos="3475"/>
        <p:guide pos="2880"/>
      </p:guideLst>
    </p:cSldViewPr>
  </p:slideViewPr>
  <p:outlineViewPr>
    <p:cViewPr>
      <p:scale>
        <a:sx n="33" d="100"/>
        <a:sy n="33" d="100"/>
      </p:scale>
      <p:origin x="0" y="305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97550" y="0"/>
            <a:ext cx="4437063" cy="355600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A08F9F69-5906-4296-A45C-6086FAFB5D67}" type="datetimeFigureOut">
              <a:rPr lang="en-US"/>
              <a:pPr/>
              <a:t>9/9/2019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43700"/>
            <a:ext cx="4435475" cy="355600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97550" y="6743700"/>
            <a:ext cx="4437063" cy="355600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8BE68269-F950-4A5E-A3C7-139ACD06CA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95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550" y="0"/>
            <a:ext cx="4437063" cy="355600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5EDBCC5A-BEA2-4542-9952-57A0112F01C0}" type="datetimeFigureOut">
              <a:rPr lang="th-TH"/>
              <a:pPr/>
              <a:t>09/09/62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531813"/>
            <a:ext cx="3549650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pPr lvl="0"/>
            <a:endParaRPr lang="th-TH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938" y="3371850"/>
            <a:ext cx="8188325" cy="3195638"/>
          </a:xfrm>
          <a:prstGeom prst="rect">
            <a:avLst/>
          </a:prstGeom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3700"/>
            <a:ext cx="4435475" cy="354013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550" y="6743700"/>
            <a:ext cx="4437063" cy="354013"/>
          </a:xfrm>
          <a:prstGeom prst="rect">
            <a:avLst/>
          </a:prstGeom>
        </p:spPr>
        <p:txBody>
          <a:bodyPr vert="horz" wrap="square" lIns="99057" tIns="49528" rIns="99057" bIns="4952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CF6F6251-91AB-4103-9F45-B64002FCBA33}" type="slidenum">
              <a:rPr lang="th-TH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00375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cs typeface="Cordia New" pitchFamily="34" charset="-34"/>
            </a:endParaRPr>
          </a:p>
        </p:txBody>
      </p:sp>
      <p:sp>
        <p:nvSpPr>
          <p:cNvPr id="185348" name="ตัวยึดวันที่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fld id="{D5212679-2CB9-40FC-BDBE-5644869A727E}" type="datetime1">
              <a:rPr lang="th-TH" sz="1300"/>
              <a:pPr/>
              <a:t>09/09/62</a:t>
            </a:fld>
            <a:endParaRPr lang="th-TH" sz="1300"/>
          </a:p>
        </p:txBody>
      </p:sp>
      <p:sp>
        <p:nvSpPr>
          <p:cNvPr id="185349" name="ตัวยึดหมายเลขภาพนิ่ง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fld id="{35BD894F-AA85-47DB-8258-1FF41DA3448F}" type="slidenum">
              <a:rPr lang="th-TH" sz="1300"/>
              <a:pPr/>
              <a:t>1</a:t>
            </a:fld>
            <a:endParaRPr lang="th-TH" sz="1300"/>
          </a:p>
        </p:txBody>
      </p:sp>
    </p:spTree>
    <p:extLst>
      <p:ext uri="{BB962C8B-B14F-4D97-AF65-F5344CB8AC3E}">
        <p14:creationId xmlns:p14="http://schemas.microsoft.com/office/powerpoint/2010/main" val="1895659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6963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851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9133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5914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3041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4120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4301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7062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3501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1152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3220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6080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2287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7626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4642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7665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F6251-91AB-4103-9F45-B64002FCBA33}" type="slidenum">
              <a:rPr lang="th-TH" smtClean="0"/>
              <a:pPr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5467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4526B2-5D29-4902-A5D8-101D42417CE3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874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DE804-84CC-4C08-972E-7FB3F299B9D9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5016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B866AA-C5D2-438A-989D-3A928B66214A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075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65126-524D-49F2-87CC-CC10277E475B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36505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24FE0E-3F1D-4BD4-82A8-177430B62F1F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455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74D35-2E20-4E8A-9A6D-9123FB829E36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6361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802730-C1F7-4FCA-9BC4-DCA0346D9C88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4542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C5B14-6E1C-4880-B216-C0682FC88D74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636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AC347-C6C0-4FA8-9956-9F4F72AE09CE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9287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D0752-48B7-4579-9332-603BDBA861C3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8023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DCBA2-8A5E-4267-9C2A-5F0B9EBB9BA8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3411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07B5DF8-0625-4964-A9F8-0151CBD39D97}" type="slidenum">
              <a:rPr lang="en-US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powerpoint-00.pptx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11" Type="http://schemas.openxmlformats.org/officeDocument/2006/relationships/image" Target="../media/image51.png"/><Relationship Id="rId5" Type="http://schemas.openxmlformats.org/officeDocument/2006/relationships/image" Target="../media/image3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8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11" Type="http://schemas.openxmlformats.org/officeDocument/2006/relationships/image" Target="../media/image59.png"/><Relationship Id="rId5" Type="http://schemas.openxmlformats.org/officeDocument/2006/relationships/image" Target="../media/image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8.png"/><Relationship Id="rId9" Type="http://schemas.openxmlformats.org/officeDocument/2006/relationships/image" Target="../media/image52.png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8.png"/><Relationship Id="rId7" Type="http://schemas.openxmlformats.org/officeDocument/2006/relationships/hyperlink" Target="powerpoint-00.ppt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72.png"/><Relationship Id="rId4" Type="http://schemas.openxmlformats.org/officeDocument/2006/relationships/image" Target="../media/image8.png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18" Type="http://schemas.openxmlformats.org/officeDocument/2006/relationships/image" Target="../media/image79.pn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74.png"/><Relationship Id="rId15" Type="http://schemas.openxmlformats.org/officeDocument/2006/relationships/image" Target="../media/image76.png"/><Relationship Id="rId10" Type="http://schemas.openxmlformats.org/officeDocument/2006/relationships/image" Target="../media/image4.png"/><Relationship Id="rId19" Type="http://schemas.openxmlformats.org/officeDocument/2006/relationships/image" Target="../media/image80.png"/><Relationship Id="rId4" Type="http://schemas.openxmlformats.org/officeDocument/2006/relationships/image" Target="../media/image73.png"/><Relationship Id="rId9" Type="http://schemas.openxmlformats.org/officeDocument/2006/relationships/hyperlink" Target="powerpoint-00.pptx" TargetMode="External"/><Relationship Id="rId1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4.png"/><Relationship Id="rId4" Type="http://schemas.openxmlformats.org/officeDocument/2006/relationships/image" Target="../media/image34.png"/><Relationship Id="rId9" Type="http://schemas.openxmlformats.org/officeDocument/2006/relationships/hyperlink" Target="powerpoint-00.pptx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powerpoint-00.pptx" TargetMode="External"/><Relationship Id="rId13" Type="http://schemas.openxmlformats.org/officeDocument/2006/relationships/image" Target="../media/image11.png"/><Relationship Id="rId18" Type="http://schemas.openxmlformats.org/officeDocument/2006/relationships/image" Target="../media/image90.png"/><Relationship Id="rId3" Type="http://schemas.openxmlformats.org/officeDocument/2006/relationships/image" Target="../media/image83.png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86.png"/><Relationship Id="rId5" Type="http://schemas.openxmlformats.org/officeDocument/2006/relationships/image" Target="../media/image7.png"/><Relationship Id="rId15" Type="http://schemas.openxmlformats.org/officeDocument/2006/relationships/image" Target="../media/image87.png"/><Relationship Id="rId10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4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8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93.png"/><Relationship Id="rId5" Type="http://schemas.openxmlformats.org/officeDocument/2006/relationships/image" Target="../media/image11.png"/><Relationship Id="rId15" Type="http://schemas.openxmlformats.org/officeDocument/2006/relationships/image" Target="../media/image96.png"/><Relationship Id="rId10" Type="http://schemas.openxmlformats.org/officeDocument/2006/relationships/image" Target="../media/image4.png"/><Relationship Id="rId4" Type="http://schemas.openxmlformats.org/officeDocument/2006/relationships/image" Target="../media/image92.png"/><Relationship Id="rId9" Type="http://schemas.openxmlformats.org/officeDocument/2006/relationships/hyperlink" Target="powerpoint-00.pptx" TargetMode="External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powerpoint-00.pptx" TargetMode="External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4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hyperlink" Target="powerpoint-00.pptx" TargetMode="Externa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openxmlformats.org/officeDocument/2006/relationships/hyperlink" Target="powerpoint-00.ppt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hyperlink" Target="powerpoint-00.ppt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7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.pn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10" Type="http://schemas.openxmlformats.org/officeDocument/2006/relationships/hyperlink" Target="powerpoint-00.pptx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powerpoint-00.pptx" TargetMode="External"/><Relationship Id="rId11" Type="http://schemas.openxmlformats.org/officeDocument/2006/relationships/image" Target="../media/image44.png"/><Relationship Id="rId5" Type="http://schemas.openxmlformats.org/officeDocument/2006/relationships/image" Target="../media/image3.png"/><Relationship Id="rId10" Type="http://schemas.openxmlformats.org/officeDocument/2006/relationships/image" Target="../media/image43.png"/><Relationship Id="rId4" Type="http://schemas.openxmlformats.org/officeDocument/2006/relationships/image" Target="../media/image8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6.png"/><Relationship Id="rId7" Type="http://schemas.openxmlformats.org/officeDocument/2006/relationships/hyperlink" Target="powerpoint-00.ppt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รูปภาพ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165304"/>
            <a:ext cx="586057" cy="548862"/>
          </a:xfrm>
          <a:prstGeom prst="rect">
            <a:avLst/>
          </a:prstGeom>
        </p:spPr>
      </p:pic>
      <p:pic>
        <p:nvPicPr>
          <p:cNvPr id="6" name="รูปภาพ 5">
            <a:hlinkClick r:id="rId5" action="ppaction://hlinkpres?slideindex=1&amp;slidetitle=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689" y="6021288"/>
            <a:ext cx="729095" cy="682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กลุ่ม 17"/>
          <p:cNvGrpSpPr/>
          <p:nvPr/>
        </p:nvGrpSpPr>
        <p:grpSpPr>
          <a:xfrm>
            <a:off x="351120" y="634476"/>
            <a:ext cx="7487415" cy="2996032"/>
            <a:chOff x="351120" y="634476"/>
            <a:chExt cx="7487415" cy="2996032"/>
          </a:xfrm>
        </p:grpSpPr>
        <p:pic>
          <p:nvPicPr>
            <p:cNvPr id="17" name="รูปภาพ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20" y="634476"/>
              <a:ext cx="7487415" cy="2996032"/>
            </a:xfrm>
            <a:prstGeom prst="rect">
              <a:avLst/>
            </a:prstGeom>
          </p:spPr>
        </p:pic>
        <p:sp>
          <p:nvSpPr>
            <p:cNvPr id="7" name="สี่เหลี่ยมผืนผ้า 6"/>
            <p:cNvSpPr/>
            <p:nvPr/>
          </p:nvSpPr>
          <p:spPr>
            <a:xfrm>
              <a:off x="454986" y="908720"/>
              <a:ext cx="6493277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 fontAlgn="ctr">
                <a:tabLst>
                  <a:tab pos="914400" algn="l"/>
                </a:tabLst>
              </a:pPr>
              <a:r>
                <a:rPr lang="th-TH" sz="2400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	</a:t>
              </a:r>
              <a:r>
                <a:rPr lang="th-TH" sz="2400" b="1" spc="-100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วัยรุ่น</a:t>
              </a:r>
              <a:r>
                <a:rPr lang="th-TH" sz="2400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จะมีการแสดง</a:t>
              </a:r>
              <a:r>
                <a:rPr lang="th-TH" sz="2400" b="1" spc="-100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พฤติกรรมทางสังคมที่</a:t>
              </a:r>
              <a:r>
                <a:rPr lang="th-TH" sz="2400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แตกต่างกันไป</a:t>
              </a:r>
              <a:r>
                <a:rPr lang="th-TH" sz="2400" b="1" spc="-100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จาก</a:t>
              </a:r>
              <a:br>
                <a:rPr lang="th-TH" sz="2400" b="1" spc="-100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</a:br>
              <a:r>
                <a:rPr lang="th-TH" sz="2400" b="1" spc="-100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วัยเด็กเป็น</a:t>
              </a:r>
              <a:r>
                <a:rPr lang="th-TH" sz="2400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อย่างมาก แต่ก็ยังมี</a:t>
              </a:r>
              <a:r>
                <a:rPr lang="th-TH" sz="2400" b="1" spc="-100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ปัจจัยบางอย่าง</a:t>
              </a:r>
              <a:r>
                <a:rPr lang="th-TH" sz="2400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ที่ทำให้พฤติกรรมทางสังคมของ</a:t>
              </a:r>
              <a:r>
                <a:rPr lang="th-TH" sz="2400" b="1" spc="-100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วัยรุ่นแต่</a:t>
              </a:r>
              <a:r>
                <a:rPr lang="th-TH" sz="2400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ละคนแตกต่างกันออกไป เช่น </a:t>
              </a:r>
              <a:r>
                <a:rPr lang="th-TH" sz="2400" b="1" spc="-100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พันธุกรรม สิ่งแวดล้อม </a:t>
              </a:r>
              <a:r>
                <a:rPr lang="th-TH" sz="2400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สุขภาพ ขนบธรรมเนียม ประเพณี วัฒนธรรม ฐานะทางเศรษฐกิจ การคบเพื่อน การอบรมเลี้ยงดูจากพ่อแม่ </a:t>
              </a:r>
              <a:r>
                <a:rPr lang="th-TH" sz="2400" b="1" spc="-100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ผู้ปกครอง </a:t>
              </a:r>
              <a:r>
                <a:rPr lang="th-TH" sz="2400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อย่างไรก็ตาม การเปลี่ยนแปลงทางสังคมบางประการที่เห็นได้ชัดในช่วงวัยรุ่นมีหลายประการ ได้แก่ </a:t>
              </a:r>
              <a:r>
                <a:rPr lang="th-TH" sz="2400" b="1" spc="-100" dirty="0">
                  <a:solidFill>
                    <a:srgbClr val="FF000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วุฒิภาวะทางเพศ</a:t>
              </a:r>
              <a:r>
                <a:rPr lang="th-TH" sz="2400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 และ</a:t>
              </a:r>
              <a:r>
                <a:rPr lang="th-TH" sz="2400" b="1" spc="-100" dirty="0">
                  <a:solidFill>
                    <a:srgbClr val="FF000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อิทธิพลของฮอร์โมน</a:t>
              </a:r>
            </a:p>
          </p:txBody>
        </p:sp>
      </p:grpSp>
      <p:grpSp>
        <p:nvGrpSpPr>
          <p:cNvPr id="12" name="กลุ่ม 11"/>
          <p:cNvGrpSpPr/>
          <p:nvPr/>
        </p:nvGrpSpPr>
        <p:grpSpPr>
          <a:xfrm>
            <a:off x="6747751" y="404664"/>
            <a:ext cx="2342685" cy="3786588"/>
            <a:chOff x="5724128" y="844691"/>
            <a:chExt cx="3453304" cy="5581732"/>
          </a:xfrm>
        </p:grpSpPr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844691"/>
              <a:ext cx="2493701" cy="5365982"/>
            </a:xfrm>
            <a:prstGeom prst="rect">
              <a:avLst/>
            </a:prstGeom>
          </p:spPr>
        </p:pic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58226" y="1304016"/>
              <a:ext cx="1919206" cy="5122407"/>
            </a:xfrm>
            <a:prstGeom prst="rect">
              <a:avLst/>
            </a:prstGeom>
          </p:spPr>
        </p:pic>
      </p:grpSp>
      <p:sp>
        <p:nvSpPr>
          <p:cNvPr id="20" name="สี่เหลี่ยมผืนผ้า 19"/>
          <p:cNvSpPr/>
          <p:nvPr/>
        </p:nvSpPr>
        <p:spPr>
          <a:xfrm>
            <a:off x="3923849" y="4191252"/>
            <a:ext cx="42366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</a:t>
            </a:r>
            <a:r>
              <a:rPr lang="th-TH" b="1" dirty="0">
                <a:solidFill>
                  <a:srgbClr val="0070C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วุฒิภาวะทางเพศในเพศชาย 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หมายถึง การมีการหลั่ง</a:t>
            </a:r>
            <a:r>
              <a:rPr lang="th-TH" b="1" dirty="0" err="1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นํ้า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อสุจิเป็นครั้งแรก </a:t>
            </a:r>
            <a:r>
              <a:rPr lang="th-TH" b="1" dirty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ส่วนในเพศหญิง 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หมายถึง การมีประจำเดือนครั้งแรก </a:t>
            </a:r>
            <a:endParaRPr lang="th-TH" b="1" dirty="0">
              <a:solidFill>
                <a:srgbClr val="FF0000"/>
              </a:solidFill>
              <a:latin typeface="Browallia New" panose="020B0604020202020204" pitchFamily="34" charset="-34"/>
              <a:ea typeface="SimSun" pitchFamily="2" charset="-122"/>
              <a:cs typeface="Browallia New" panose="020B0604020202020204" pitchFamily="34" charset="-34"/>
            </a:endParaRPr>
          </a:p>
        </p:txBody>
      </p:sp>
      <p:grpSp>
        <p:nvGrpSpPr>
          <p:cNvPr id="19" name="กลุ่ม 18"/>
          <p:cNvGrpSpPr/>
          <p:nvPr/>
        </p:nvGrpSpPr>
        <p:grpSpPr>
          <a:xfrm>
            <a:off x="702783" y="3353903"/>
            <a:ext cx="3338861" cy="1345571"/>
            <a:chOff x="802171" y="3679403"/>
            <a:chExt cx="3338861" cy="1345571"/>
          </a:xfrm>
        </p:grpSpPr>
        <p:grpSp>
          <p:nvGrpSpPr>
            <p:cNvPr id="21" name="กลุ่ม 20"/>
            <p:cNvGrpSpPr/>
            <p:nvPr/>
          </p:nvGrpSpPr>
          <p:grpSpPr>
            <a:xfrm>
              <a:off x="802171" y="3863168"/>
              <a:ext cx="3338861" cy="777111"/>
              <a:chOff x="597648" y="762851"/>
              <a:chExt cx="3338861" cy="777111"/>
            </a:xfrm>
          </p:grpSpPr>
          <p:pic>
            <p:nvPicPr>
              <p:cNvPr id="22" name="รูปภาพ 2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8745" y="950196"/>
                <a:ext cx="2327764" cy="576180"/>
              </a:xfrm>
              <a:prstGeom prst="rect">
                <a:avLst/>
              </a:prstGeom>
            </p:spPr>
          </p:pic>
          <p:pic>
            <p:nvPicPr>
              <p:cNvPr id="23" name="รูปภาพ 2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648" y="762851"/>
                <a:ext cx="843857" cy="777111"/>
              </a:xfrm>
              <a:prstGeom prst="rect">
                <a:avLst/>
              </a:prstGeom>
            </p:spPr>
          </p:pic>
        </p:grpSp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603" y="3679403"/>
              <a:ext cx="480877" cy="1345571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033"/>
          <a:stretch/>
        </p:blipFill>
        <p:spPr>
          <a:xfrm>
            <a:off x="317437" y="4314780"/>
            <a:ext cx="4105400" cy="2099706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93" y="4498544"/>
            <a:ext cx="1102320" cy="1134338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510" y="3365022"/>
            <a:ext cx="1487921" cy="10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กลุ่ม 16"/>
          <p:cNvGrpSpPr/>
          <p:nvPr/>
        </p:nvGrpSpPr>
        <p:grpSpPr>
          <a:xfrm>
            <a:off x="583154" y="607347"/>
            <a:ext cx="3786118" cy="1178160"/>
            <a:chOff x="1335346" y="3177510"/>
            <a:chExt cx="3786118" cy="1178160"/>
          </a:xfrm>
        </p:grpSpPr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472" y="3464209"/>
              <a:ext cx="2805992" cy="501277"/>
            </a:xfrm>
            <a:prstGeom prst="rect">
              <a:avLst/>
            </a:prstGeom>
          </p:spPr>
        </p:pic>
        <p:pic>
          <p:nvPicPr>
            <p:cNvPr id="15" name="รูปภาพ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46" y="3297959"/>
              <a:ext cx="843857" cy="777111"/>
            </a:xfrm>
            <a:prstGeom prst="rect">
              <a:avLst/>
            </a:prstGeom>
          </p:spPr>
        </p:pic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885" y="3177510"/>
              <a:ext cx="421048" cy="1178160"/>
            </a:xfrm>
            <a:prstGeom prst="rect">
              <a:avLst/>
            </a:prstGeom>
          </p:spPr>
        </p:pic>
      </p:grpSp>
      <p:grpSp>
        <p:nvGrpSpPr>
          <p:cNvPr id="29" name="กลุ่ม 28"/>
          <p:cNvGrpSpPr/>
          <p:nvPr/>
        </p:nvGrpSpPr>
        <p:grpSpPr>
          <a:xfrm>
            <a:off x="2430373" y="1395323"/>
            <a:ext cx="4093472" cy="4629777"/>
            <a:chOff x="2430373" y="1395323"/>
            <a:chExt cx="4093472" cy="4629777"/>
          </a:xfrm>
        </p:grpSpPr>
        <p:pic>
          <p:nvPicPr>
            <p:cNvPr id="28" name="รูปภาพ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373" y="1504907"/>
              <a:ext cx="4093472" cy="4520193"/>
            </a:xfrm>
            <a:prstGeom prst="rect">
              <a:avLst/>
            </a:prstGeom>
          </p:spPr>
        </p:pic>
        <p:pic>
          <p:nvPicPr>
            <p:cNvPr id="20" name="รูปภาพ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793" y="1395323"/>
              <a:ext cx="2370336" cy="4288576"/>
            </a:xfrm>
            <a:prstGeom prst="rect">
              <a:avLst/>
            </a:prstGeom>
          </p:spPr>
        </p:pic>
      </p:grp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18" y="1319277"/>
            <a:ext cx="3186263" cy="816382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69" y="2386297"/>
            <a:ext cx="2258920" cy="491413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58" y="3503564"/>
            <a:ext cx="2980187" cy="1228535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29" y="2905528"/>
            <a:ext cx="3083225" cy="1268165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81" y="5161636"/>
            <a:ext cx="2594898" cy="127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7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7" y="471551"/>
            <a:ext cx="8305605" cy="591585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4" y="859617"/>
            <a:ext cx="7070750" cy="530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0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45" y="908720"/>
            <a:ext cx="7124628" cy="6090980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7" action="ppaction://hlinkpres?slideindex=1&amp;slidetitle=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8305605" cy="5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2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59532" y="476672"/>
            <a:ext cx="8316924" cy="157057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69887" y="1700808"/>
            <a:ext cx="84065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ร่างกายของมนุษย์ย่อมมีการเปลี่ยนแปลงตลอดเวลา ตั้งแต่วัย</a:t>
            </a: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ทารก</a:t>
            </a:r>
            <a:b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</a:b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วัย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เด็ก </a:t>
            </a: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วัยรุ่น วัยผู้ใหญ่ วัย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กลางคน และวัยสูงอายุ </a:t>
            </a:r>
            <a:endParaRPr lang="th-TH" b="1" dirty="0">
              <a:solidFill>
                <a:srgbClr val="FF0000"/>
              </a:solidFill>
              <a:latin typeface="Browallia New" panose="020B0604020202020204" pitchFamily="34" charset="-34"/>
              <a:ea typeface="SimSun" pitchFamily="2" charset="-122"/>
              <a:cs typeface="Browallia New" panose="020B0604020202020204" pitchFamily="34" charset="-34"/>
            </a:endParaRPr>
          </a:p>
        </p:txBody>
      </p:sp>
      <p:grpSp>
        <p:nvGrpSpPr>
          <p:cNvPr id="5" name="กลุ่ม 4"/>
          <p:cNvGrpSpPr/>
          <p:nvPr/>
        </p:nvGrpSpPr>
        <p:grpSpPr>
          <a:xfrm>
            <a:off x="359532" y="2483327"/>
            <a:ext cx="7020780" cy="3560698"/>
            <a:chOff x="359532" y="2483327"/>
            <a:chExt cx="7020780" cy="3560698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32" y="2483327"/>
              <a:ext cx="7020780" cy="3560698"/>
            </a:xfrm>
            <a:prstGeom prst="rect">
              <a:avLst/>
            </a:prstGeom>
          </p:spPr>
        </p:pic>
        <p:sp>
          <p:nvSpPr>
            <p:cNvPr id="9" name="สี่เหลี่ยมผืนผ้า 8"/>
            <p:cNvSpPr/>
            <p:nvPr/>
          </p:nvSpPr>
          <p:spPr>
            <a:xfrm>
              <a:off x="683568" y="3109882"/>
              <a:ext cx="6264696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 fontAlgn="ctr">
                <a:tabLst>
                  <a:tab pos="914400" algn="l"/>
                </a:tabLst>
              </a:pPr>
              <a:r>
                <a:rPr lang="th-TH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	วัยรุ่นเป็นช่วงวัยที่มีการเปลี่ยนแปลงอย่างรวดเร็วทั้งทางร่างกาย จิตใจ สังคม สติปัญญา และพัฒนาการทางเพศ ดังนั้นวัยรุ่นจะต้องทำความเข้าใจ และยอมรับกับการเปลี่ยนแปลงที่เกิดขึ้น รวมทั้งปรับตัวให้สอดคล้องกับการเปลี่ยนแปลงนั้น ซึ่งมีข้อควรปฏิบัติในการปรับตัวดังนี้</a:t>
              </a:r>
              <a:endParaRPr lang="th-TH" b="1" spc="-100" dirty="0">
                <a:solidFill>
                  <a:srgbClr val="FF000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endParaRPr>
            </a:p>
          </p:txBody>
        </p:sp>
      </p:grpSp>
      <p:pic>
        <p:nvPicPr>
          <p:cNvPr id="6" name="รูปภาพ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633" y="2553273"/>
            <a:ext cx="2074921" cy="371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5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/>
        </p:nvGrpSpPr>
        <p:grpSpPr>
          <a:xfrm>
            <a:off x="892575" y="1386547"/>
            <a:ext cx="7464559" cy="4971137"/>
            <a:chOff x="892575" y="1386547"/>
            <a:chExt cx="7464559" cy="4971137"/>
          </a:xfrm>
        </p:grpSpPr>
        <p:pic>
          <p:nvPicPr>
            <p:cNvPr id="42" name="รูปภาพ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75" y="1386547"/>
              <a:ext cx="7464559" cy="4971137"/>
            </a:xfrm>
            <a:prstGeom prst="rect">
              <a:avLst/>
            </a:prstGeom>
          </p:spPr>
        </p:pic>
        <p:grpSp>
          <p:nvGrpSpPr>
            <p:cNvPr id="36" name="กลุ่ม 35"/>
            <p:cNvGrpSpPr/>
            <p:nvPr/>
          </p:nvGrpSpPr>
          <p:grpSpPr>
            <a:xfrm>
              <a:off x="2816383" y="1700808"/>
              <a:ext cx="3511234" cy="3598334"/>
              <a:chOff x="2816383" y="1700808"/>
              <a:chExt cx="3511234" cy="3598334"/>
            </a:xfrm>
          </p:grpSpPr>
          <p:grpSp>
            <p:nvGrpSpPr>
              <p:cNvPr id="23" name="กลุ่ม 22"/>
              <p:cNvGrpSpPr/>
              <p:nvPr/>
            </p:nvGrpSpPr>
            <p:grpSpPr>
              <a:xfrm>
                <a:off x="2816383" y="1700808"/>
                <a:ext cx="3511234" cy="3598334"/>
                <a:chOff x="2816383" y="1700808"/>
                <a:chExt cx="3511234" cy="3598334"/>
              </a:xfrm>
            </p:grpSpPr>
            <p:sp>
              <p:nvSpPr>
                <p:cNvPr id="13" name="Right Arrow 19">
                  <a:extLst>
                    <a:ext uri="{FF2B5EF4-FFF2-40B4-BE49-F238E27FC236}">
                      <a16:creationId xmlns="" xmlns:a16="http://schemas.microsoft.com/office/drawing/2014/main" id="{821B6C78-C514-424F-B964-4666790F7933}"/>
                    </a:ext>
                  </a:extLst>
                </p:cNvPr>
                <p:cNvSpPr/>
                <p:nvPr/>
              </p:nvSpPr>
              <p:spPr>
                <a:xfrm>
                  <a:off x="2816383" y="1700808"/>
                  <a:ext cx="3511234" cy="3598334"/>
                </a:xfrm>
                <a:custGeom>
                  <a:avLst/>
                  <a:gdLst>
                    <a:gd name="connsiteX0" fmla="*/ 1605124 w 3176186"/>
                    <a:gd name="connsiteY0" fmla="*/ 1349556 h 3254975"/>
                    <a:gd name="connsiteX1" fmla="*/ 1215939 w 3176186"/>
                    <a:gd name="connsiteY1" fmla="*/ 1738741 h 3254975"/>
                    <a:gd name="connsiteX2" fmla="*/ 1605124 w 3176186"/>
                    <a:gd name="connsiteY2" fmla="*/ 2127926 h 3254975"/>
                    <a:gd name="connsiteX3" fmla="*/ 1994309 w 3176186"/>
                    <a:gd name="connsiteY3" fmla="*/ 1738741 h 3254975"/>
                    <a:gd name="connsiteX4" fmla="*/ 1605124 w 3176186"/>
                    <a:gd name="connsiteY4" fmla="*/ 1349556 h 3254975"/>
                    <a:gd name="connsiteX5" fmla="*/ 1257037 w 3176186"/>
                    <a:gd name="connsiteY5" fmla="*/ 0 h 3254975"/>
                    <a:gd name="connsiteX6" fmla="*/ 1564306 w 3176186"/>
                    <a:gd name="connsiteY6" fmla="*/ 407758 h 3254975"/>
                    <a:gd name="connsiteX7" fmla="*/ 1385549 w 3176186"/>
                    <a:gd name="connsiteY7" fmla="*/ 382636 h 3254975"/>
                    <a:gd name="connsiteX8" fmla="*/ 1295073 w 3176186"/>
                    <a:gd name="connsiteY8" fmla="*/ 1026408 h 3254975"/>
                    <a:gd name="connsiteX9" fmla="*/ 1605125 w 3176186"/>
                    <a:gd name="connsiteY9" fmla="*/ 960370 h 3254975"/>
                    <a:gd name="connsiteX10" fmla="*/ 1682815 w 3176186"/>
                    <a:gd name="connsiteY10" fmla="*/ 964293 h 3254975"/>
                    <a:gd name="connsiteX11" fmla="*/ 2815159 w 3176186"/>
                    <a:gd name="connsiteY11" fmla="*/ 964293 h 3254975"/>
                    <a:gd name="connsiteX12" fmla="*/ 2815159 w 3176186"/>
                    <a:gd name="connsiteY12" fmla="*/ 783779 h 3254975"/>
                    <a:gd name="connsiteX13" fmla="*/ 3176186 w 3176186"/>
                    <a:gd name="connsiteY13" fmla="*/ 1144806 h 3254975"/>
                    <a:gd name="connsiteX14" fmla="*/ 2815159 w 3176186"/>
                    <a:gd name="connsiteY14" fmla="*/ 1505833 h 3254975"/>
                    <a:gd name="connsiteX15" fmla="*/ 2815159 w 3176186"/>
                    <a:gd name="connsiteY15" fmla="*/ 1325320 h 3254975"/>
                    <a:gd name="connsiteX16" fmla="*/ 2262381 w 3176186"/>
                    <a:gd name="connsiteY16" fmla="*/ 1325320 h 3254975"/>
                    <a:gd name="connsiteX17" fmla="*/ 2372257 w 3176186"/>
                    <a:gd name="connsiteY17" fmla="*/ 1612055 h 3254975"/>
                    <a:gd name="connsiteX18" fmla="*/ 2376543 w 3176186"/>
                    <a:gd name="connsiteY18" fmla="*/ 1610662 h 3254975"/>
                    <a:gd name="connsiteX19" fmla="*/ 2728027 w 3176186"/>
                    <a:gd name="connsiteY19" fmla="*/ 2692416 h 3254975"/>
                    <a:gd name="connsiteX20" fmla="*/ 2899706 w 3176186"/>
                    <a:gd name="connsiteY20" fmla="*/ 2636635 h 3254975"/>
                    <a:gd name="connsiteX21" fmla="*/ 2667912 w 3176186"/>
                    <a:gd name="connsiteY21" fmla="*/ 3091555 h 3254975"/>
                    <a:gd name="connsiteX22" fmla="*/ 2212991 w 3176186"/>
                    <a:gd name="connsiteY22" fmla="*/ 2859761 h 3254975"/>
                    <a:gd name="connsiteX23" fmla="*/ 2384669 w 3176186"/>
                    <a:gd name="connsiteY23" fmla="*/ 2803980 h 3254975"/>
                    <a:gd name="connsiteX24" fmla="*/ 2199905 w 3176186"/>
                    <a:gd name="connsiteY24" fmla="*/ 2235333 h 3254975"/>
                    <a:gd name="connsiteX25" fmla="*/ 1942157 w 3176186"/>
                    <a:gd name="connsiteY25" fmla="*/ 2439955 h 3254975"/>
                    <a:gd name="connsiteX26" fmla="*/ 1942462 w 3176186"/>
                    <a:gd name="connsiteY26" fmla="*/ 2440375 h 3254975"/>
                    <a:gd name="connsiteX27" fmla="*/ 1022266 w 3176186"/>
                    <a:gd name="connsiteY27" fmla="*/ 3108936 h 3254975"/>
                    <a:gd name="connsiteX28" fmla="*/ 1128370 w 3176186"/>
                    <a:gd name="connsiteY28" fmla="*/ 3254975 h 3254975"/>
                    <a:gd name="connsiteX29" fmla="*/ 624086 w 3176186"/>
                    <a:gd name="connsiteY29" fmla="*/ 3175104 h 3254975"/>
                    <a:gd name="connsiteX30" fmla="*/ 703957 w 3176186"/>
                    <a:gd name="connsiteY30" fmla="*/ 2670821 h 3254975"/>
                    <a:gd name="connsiteX31" fmla="*/ 810060 w 3176186"/>
                    <a:gd name="connsiteY31" fmla="*/ 2816859 h 3254975"/>
                    <a:gd name="connsiteX32" fmla="*/ 1305419 w 3176186"/>
                    <a:gd name="connsiteY32" fmla="*/ 2456959 h 3254975"/>
                    <a:gd name="connsiteX33" fmla="*/ 1097326 w 3176186"/>
                    <a:gd name="connsiteY33" fmla="*/ 2326940 h 3254975"/>
                    <a:gd name="connsiteX34" fmla="*/ 185974 w 3176186"/>
                    <a:gd name="connsiteY34" fmla="*/ 1664804 h 3254975"/>
                    <a:gd name="connsiteX35" fmla="*/ 79871 w 3176186"/>
                    <a:gd name="connsiteY35" fmla="*/ 1810843 h 3254975"/>
                    <a:gd name="connsiteX36" fmla="*/ 0 w 3176186"/>
                    <a:gd name="connsiteY36" fmla="*/ 1306559 h 3254975"/>
                    <a:gd name="connsiteX37" fmla="*/ 504283 w 3176186"/>
                    <a:gd name="connsiteY37" fmla="*/ 1226689 h 3254975"/>
                    <a:gd name="connsiteX38" fmla="*/ 398181 w 3176186"/>
                    <a:gd name="connsiteY38" fmla="*/ 1372727 h 3254975"/>
                    <a:gd name="connsiteX39" fmla="*/ 829415 w 3176186"/>
                    <a:gd name="connsiteY39" fmla="*/ 1686037 h 3254975"/>
                    <a:gd name="connsiteX40" fmla="*/ 882077 w 3176186"/>
                    <a:gd name="connsiteY40" fmla="*/ 1460480 h 3254975"/>
                    <a:gd name="connsiteX41" fmla="*/ 1028036 w 3176186"/>
                    <a:gd name="connsiteY41" fmla="*/ 332391 h 3254975"/>
                    <a:gd name="connsiteX42" fmla="*/ 849279 w 3176186"/>
                    <a:gd name="connsiteY42" fmla="*/ 307268 h 3254975"/>
                    <a:gd name="connsiteX43" fmla="*/ 1257037 w 3176186"/>
                    <a:gd name="connsiteY43" fmla="*/ 0 h 325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176186" h="3254975">
                      <a:moveTo>
                        <a:pt x="1605124" y="1349556"/>
                      </a:moveTo>
                      <a:cubicBezTo>
                        <a:pt x="1390183" y="1349556"/>
                        <a:pt x="1215939" y="1523800"/>
                        <a:pt x="1215939" y="1738741"/>
                      </a:cubicBezTo>
                      <a:cubicBezTo>
                        <a:pt x="1215939" y="1953682"/>
                        <a:pt x="1390183" y="2127926"/>
                        <a:pt x="1605124" y="2127926"/>
                      </a:cubicBezTo>
                      <a:cubicBezTo>
                        <a:pt x="1820065" y="2127926"/>
                        <a:pt x="1994309" y="1953682"/>
                        <a:pt x="1994309" y="1738741"/>
                      </a:cubicBezTo>
                      <a:cubicBezTo>
                        <a:pt x="1994309" y="1523800"/>
                        <a:pt x="1820065" y="1349556"/>
                        <a:pt x="1605124" y="1349556"/>
                      </a:cubicBezTo>
                      <a:close/>
                      <a:moveTo>
                        <a:pt x="1257037" y="0"/>
                      </a:moveTo>
                      <a:lnTo>
                        <a:pt x="1564306" y="407758"/>
                      </a:lnTo>
                      <a:lnTo>
                        <a:pt x="1385549" y="382636"/>
                      </a:lnTo>
                      <a:lnTo>
                        <a:pt x="1295073" y="1026408"/>
                      </a:lnTo>
                      <a:cubicBezTo>
                        <a:pt x="1389570" y="983381"/>
                        <a:pt x="1494660" y="960370"/>
                        <a:pt x="1605125" y="960370"/>
                      </a:cubicBezTo>
                      <a:lnTo>
                        <a:pt x="1682815" y="964293"/>
                      </a:lnTo>
                      <a:lnTo>
                        <a:pt x="2815159" y="964293"/>
                      </a:lnTo>
                      <a:lnTo>
                        <a:pt x="2815159" y="783779"/>
                      </a:lnTo>
                      <a:lnTo>
                        <a:pt x="3176186" y="1144806"/>
                      </a:lnTo>
                      <a:lnTo>
                        <a:pt x="2815159" y="1505833"/>
                      </a:lnTo>
                      <a:lnTo>
                        <a:pt x="2815159" y="1325320"/>
                      </a:lnTo>
                      <a:lnTo>
                        <a:pt x="2262381" y="1325320"/>
                      </a:lnTo>
                      <a:cubicBezTo>
                        <a:pt x="2317795" y="1410538"/>
                        <a:pt x="2355974" y="1507654"/>
                        <a:pt x="2372257" y="1612055"/>
                      </a:cubicBezTo>
                      <a:lnTo>
                        <a:pt x="2376543" y="1610662"/>
                      </a:lnTo>
                      <a:lnTo>
                        <a:pt x="2728027" y="2692416"/>
                      </a:lnTo>
                      <a:lnTo>
                        <a:pt x="2899706" y="2636635"/>
                      </a:lnTo>
                      <a:lnTo>
                        <a:pt x="2667912" y="3091555"/>
                      </a:lnTo>
                      <a:lnTo>
                        <a:pt x="2212991" y="2859761"/>
                      </a:lnTo>
                      <a:lnTo>
                        <a:pt x="2384669" y="2803980"/>
                      </a:lnTo>
                      <a:lnTo>
                        <a:pt x="2199905" y="2235333"/>
                      </a:lnTo>
                      <a:cubicBezTo>
                        <a:pt x="2130386" y="2321260"/>
                        <a:pt x="2042482" y="2391310"/>
                        <a:pt x="1942157" y="2439955"/>
                      </a:cubicBezTo>
                      <a:lnTo>
                        <a:pt x="1942462" y="2440375"/>
                      </a:lnTo>
                      <a:lnTo>
                        <a:pt x="1022266" y="3108936"/>
                      </a:lnTo>
                      <a:lnTo>
                        <a:pt x="1128370" y="3254975"/>
                      </a:lnTo>
                      <a:lnTo>
                        <a:pt x="624086" y="3175104"/>
                      </a:lnTo>
                      <a:lnTo>
                        <a:pt x="703957" y="2670821"/>
                      </a:lnTo>
                      <a:lnTo>
                        <a:pt x="810060" y="2816859"/>
                      </a:lnTo>
                      <a:lnTo>
                        <a:pt x="1305419" y="2456959"/>
                      </a:lnTo>
                      <a:cubicBezTo>
                        <a:pt x="1228817" y="2425055"/>
                        <a:pt x="1158426" y="2381246"/>
                        <a:pt x="1097326" y="2326940"/>
                      </a:cubicBezTo>
                      <a:lnTo>
                        <a:pt x="185974" y="1664804"/>
                      </a:lnTo>
                      <a:lnTo>
                        <a:pt x="79871" y="1810843"/>
                      </a:lnTo>
                      <a:lnTo>
                        <a:pt x="0" y="1306559"/>
                      </a:lnTo>
                      <a:lnTo>
                        <a:pt x="504283" y="1226689"/>
                      </a:lnTo>
                      <a:lnTo>
                        <a:pt x="398181" y="1372727"/>
                      </a:lnTo>
                      <a:lnTo>
                        <a:pt x="829415" y="1686037"/>
                      </a:lnTo>
                      <a:cubicBezTo>
                        <a:pt x="834556" y="1606591"/>
                        <a:pt x="851648" y="1530410"/>
                        <a:pt x="882077" y="1460480"/>
                      </a:cubicBezTo>
                      <a:lnTo>
                        <a:pt x="1028036" y="332391"/>
                      </a:lnTo>
                      <a:lnTo>
                        <a:pt x="849279" y="307268"/>
                      </a:lnTo>
                      <a:lnTo>
                        <a:pt x="1257037" y="0"/>
                      </a:lnTo>
                      <a:close/>
                    </a:path>
                  </a:pathLst>
                </a:custGeom>
                <a:solidFill>
                  <a:srgbClr val="90C22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Arial Unicode MS"/>
                  </a:endParaRPr>
                </a:p>
              </p:txBody>
            </p:sp>
            <p:pic>
              <p:nvPicPr>
                <p:cNvPr id="19" name="รูปภาพ 1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5002" y="3306075"/>
                  <a:ext cx="1046198" cy="731252"/>
                </a:xfrm>
                <a:prstGeom prst="rect">
                  <a:avLst/>
                </a:prstGeom>
              </p:spPr>
            </p:pic>
          </p:grpSp>
          <p:pic>
            <p:nvPicPr>
              <p:cNvPr id="35" name="รูปภาพ 3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4798" y="2663845"/>
                <a:ext cx="2351831" cy="1833494"/>
              </a:xfrm>
              <a:prstGeom prst="rect">
                <a:avLst/>
              </a:prstGeom>
            </p:spPr>
          </p:pic>
        </p:grpSp>
      </p:grp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9" action="ppaction://hlinkpres?slideindex=1&amp;slidetitle=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กลุ่ม 26"/>
          <p:cNvGrpSpPr/>
          <p:nvPr/>
        </p:nvGrpSpPr>
        <p:grpSpPr>
          <a:xfrm>
            <a:off x="3864131" y="1759797"/>
            <a:ext cx="2753084" cy="778254"/>
            <a:chOff x="3864131" y="1759797"/>
            <a:chExt cx="2753084" cy="778254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31" y="1759797"/>
              <a:ext cx="615960" cy="609920"/>
            </a:xfrm>
            <a:prstGeom prst="rect">
              <a:avLst/>
            </a:prstGeom>
          </p:spPr>
        </p:pic>
        <p:sp>
          <p:nvSpPr>
            <p:cNvPr id="24" name="สี่เหลี่ยมผืนผ้า 23"/>
            <p:cNvSpPr/>
            <p:nvPr/>
          </p:nvSpPr>
          <p:spPr>
            <a:xfrm>
              <a:off x="4480091" y="2014831"/>
              <a:ext cx="213712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การยอมรับตนเอง</a:t>
              </a:r>
              <a:endParaRPr lang="th-TH" dirty="0"/>
            </a:p>
          </p:txBody>
        </p:sp>
      </p:grpSp>
      <p:grpSp>
        <p:nvGrpSpPr>
          <p:cNvPr id="25" name="กลุ่ม 24"/>
          <p:cNvGrpSpPr/>
          <p:nvPr/>
        </p:nvGrpSpPr>
        <p:grpSpPr>
          <a:xfrm>
            <a:off x="5711657" y="2516243"/>
            <a:ext cx="2929414" cy="954107"/>
            <a:chOff x="5711657" y="2516243"/>
            <a:chExt cx="2929414" cy="954107"/>
          </a:xfrm>
        </p:grpSpPr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1657" y="2728920"/>
              <a:ext cx="615960" cy="609920"/>
            </a:xfrm>
            <a:prstGeom prst="rect">
              <a:avLst/>
            </a:prstGeom>
          </p:spPr>
        </p:pic>
        <p:sp>
          <p:nvSpPr>
            <p:cNvPr id="26" name="สี่เหลี่ยมผืนผ้า 25"/>
            <p:cNvSpPr/>
            <p:nvPr/>
          </p:nvSpPr>
          <p:spPr>
            <a:xfrm>
              <a:off x="6327617" y="2516243"/>
              <a:ext cx="2313454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การศึกษาหา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ความรู้</a:t>
              </a:r>
            </a:p>
            <a:p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เรื่อง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เพศ </a:t>
              </a:r>
              <a:endParaRPr lang="th-TH" dirty="0"/>
            </a:p>
          </p:txBody>
        </p:sp>
      </p:grpSp>
      <p:grpSp>
        <p:nvGrpSpPr>
          <p:cNvPr id="31" name="กลุ่ม 30"/>
          <p:cNvGrpSpPr/>
          <p:nvPr/>
        </p:nvGrpSpPr>
        <p:grpSpPr>
          <a:xfrm>
            <a:off x="5338858" y="4473295"/>
            <a:ext cx="3597606" cy="1016392"/>
            <a:chOff x="5338858" y="4473295"/>
            <a:chExt cx="3597606" cy="1016392"/>
          </a:xfrm>
        </p:grpSpPr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858" y="4473295"/>
              <a:ext cx="615960" cy="609920"/>
            </a:xfrm>
            <a:prstGeom prst="rect">
              <a:avLst/>
            </a:prstGeom>
          </p:spPr>
        </p:pic>
        <p:sp>
          <p:nvSpPr>
            <p:cNvPr id="28" name="สี่เหลี่ยมผืนผ้า 27"/>
            <p:cNvSpPr/>
            <p:nvPr/>
          </p:nvSpPr>
          <p:spPr>
            <a:xfrm>
              <a:off x="5884025" y="4535580"/>
              <a:ext cx="3052439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การจัดการอารมณ์ทาง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เพศ</a:t>
              </a:r>
            </a:p>
            <a:p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อย่าง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เหมาะสม</a:t>
              </a:r>
              <a:endParaRPr lang="th-TH" dirty="0"/>
            </a:p>
          </p:txBody>
        </p:sp>
      </p:grpSp>
      <p:grpSp>
        <p:nvGrpSpPr>
          <p:cNvPr id="32" name="กลุ่ม 31"/>
          <p:cNvGrpSpPr/>
          <p:nvPr/>
        </p:nvGrpSpPr>
        <p:grpSpPr>
          <a:xfrm>
            <a:off x="275316" y="4681702"/>
            <a:ext cx="3772987" cy="954107"/>
            <a:chOff x="275316" y="4681702"/>
            <a:chExt cx="3772987" cy="954107"/>
          </a:xfrm>
        </p:grpSpPr>
        <p:pic>
          <p:nvPicPr>
            <p:cNvPr id="15" name="รูปภาพ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2343" y="4707512"/>
              <a:ext cx="615960" cy="609920"/>
            </a:xfrm>
            <a:prstGeom prst="rect">
              <a:avLst/>
            </a:prstGeom>
          </p:spPr>
        </p:pic>
        <p:sp>
          <p:nvSpPr>
            <p:cNvPr id="29" name="สี่เหลี่ยมผืนผ้า 28"/>
            <p:cNvSpPr/>
            <p:nvPr/>
          </p:nvSpPr>
          <p:spPr>
            <a:xfrm>
              <a:off x="275316" y="4681702"/>
              <a:ext cx="3286476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การยึดมั่นใน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ขนบธรรมเนียม</a:t>
              </a:r>
            </a:p>
            <a:p>
              <a:pPr algn="r"/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ประเพณี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อันดีงาม </a:t>
              </a:r>
              <a:endParaRPr lang="th-TH" dirty="0"/>
            </a:p>
          </p:txBody>
        </p:sp>
      </p:grpSp>
      <p:grpSp>
        <p:nvGrpSpPr>
          <p:cNvPr id="33" name="กลุ่ม 32"/>
          <p:cNvGrpSpPr/>
          <p:nvPr/>
        </p:nvGrpSpPr>
        <p:grpSpPr>
          <a:xfrm>
            <a:off x="806908" y="3061781"/>
            <a:ext cx="2625435" cy="1386848"/>
            <a:chOff x="806908" y="3061781"/>
            <a:chExt cx="2625435" cy="1386848"/>
          </a:xfrm>
        </p:grpSpPr>
        <p:pic>
          <p:nvPicPr>
            <p:cNvPr id="17" name="รูปภาพ 1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6383" y="3061781"/>
              <a:ext cx="615960" cy="609920"/>
            </a:xfrm>
            <a:prstGeom prst="rect">
              <a:avLst/>
            </a:prstGeom>
          </p:spPr>
        </p:pic>
        <p:sp>
          <p:nvSpPr>
            <p:cNvPr id="30" name="สี่เหลี่ยมผืนผ้า 29"/>
            <p:cNvSpPr/>
            <p:nvPr/>
          </p:nvSpPr>
          <p:spPr>
            <a:xfrm>
              <a:off x="806908" y="3494522"/>
              <a:ext cx="209865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การปฏิเสธในสิ่ง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ที่</a:t>
              </a:r>
            </a:p>
            <a:p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ไม่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สมควรปฏิบัติ </a:t>
              </a:r>
              <a:endParaRPr lang="th-TH" dirty="0"/>
            </a:p>
          </p:txBody>
        </p:sp>
      </p:grpSp>
      <p:pic>
        <p:nvPicPr>
          <p:cNvPr id="37" name="รูปภาพ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16" y="804581"/>
            <a:ext cx="828908" cy="1711662"/>
          </a:xfrm>
          <a:prstGeom prst="rect">
            <a:avLst/>
          </a:prstGeom>
        </p:spPr>
      </p:pic>
      <p:pic>
        <p:nvPicPr>
          <p:cNvPr id="39" name="รูปภาพ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69" y="688475"/>
            <a:ext cx="1145696" cy="1791348"/>
          </a:xfrm>
          <a:prstGeom prst="rect">
            <a:avLst/>
          </a:prstGeom>
        </p:spPr>
      </p:pic>
      <p:grpSp>
        <p:nvGrpSpPr>
          <p:cNvPr id="41" name="กลุ่ม 40"/>
          <p:cNvGrpSpPr/>
          <p:nvPr/>
        </p:nvGrpSpPr>
        <p:grpSpPr>
          <a:xfrm>
            <a:off x="892576" y="596606"/>
            <a:ext cx="5337093" cy="1074708"/>
            <a:chOff x="892576" y="596606"/>
            <a:chExt cx="5337093" cy="1074708"/>
          </a:xfrm>
        </p:grpSpPr>
        <p:pic>
          <p:nvPicPr>
            <p:cNvPr id="38" name="รูปภาพ 3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604" y="596606"/>
              <a:ext cx="4427065" cy="1074708"/>
            </a:xfrm>
            <a:prstGeom prst="rect">
              <a:avLst/>
            </a:prstGeom>
          </p:spPr>
        </p:pic>
        <p:pic>
          <p:nvPicPr>
            <p:cNvPr id="40" name="รูปภาพ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76" y="688475"/>
              <a:ext cx="1279062" cy="894015"/>
            </a:xfrm>
            <a:prstGeom prst="rect">
              <a:avLst/>
            </a:prstGeom>
          </p:spPr>
        </p:pic>
      </p:grpSp>
      <p:pic>
        <p:nvPicPr>
          <p:cNvPr id="45" name="รูปภาพ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8" y="1967597"/>
            <a:ext cx="2018923" cy="145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6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กลุ่ม 19"/>
          <p:cNvGrpSpPr/>
          <p:nvPr/>
        </p:nvGrpSpPr>
        <p:grpSpPr>
          <a:xfrm>
            <a:off x="595625" y="2820888"/>
            <a:ext cx="7981708" cy="3884255"/>
            <a:chOff x="595625" y="2820888"/>
            <a:chExt cx="7981708" cy="3884255"/>
          </a:xfrm>
        </p:grpSpPr>
        <p:pic>
          <p:nvPicPr>
            <p:cNvPr id="18" name="รูปภาพ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625" y="2820888"/>
              <a:ext cx="3341511" cy="3341511"/>
            </a:xfrm>
            <a:prstGeom prst="rect">
              <a:avLst/>
            </a:prstGeom>
          </p:spPr>
        </p:pic>
        <p:pic>
          <p:nvPicPr>
            <p:cNvPr id="19" name="รูปภาพ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175" y="2876328"/>
              <a:ext cx="2740158" cy="2740158"/>
            </a:xfrm>
            <a:prstGeom prst="rect">
              <a:avLst/>
            </a:prstGeom>
          </p:spPr>
        </p:pic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3051722"/>
              <a:ext cx="5780691" cy="3653421"/>
            </a:xfrm>
            <a:prstGeom prst="rect">
              <a:avLst/>
            </a:prstGeom>
          </p:spPr>
        </p:pic>
      </p:grp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9" action="ppaction://hlinkpres?slideindex=1&amp;slidetitle=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59532" y="164712"/>
            <a:ext cx="8316924" cy="1570578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69887" y="1412775"/>
            <a:ext cx="85505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ในวัยรุ่นเป็นช่วงเริ่มค้นหาว่า ตนเองเป็นเพศใด มีความชอบในเพศเดียวกันหรือเพศตรง</a:t>
            </a: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ข้ามวัยรุ่น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บางคนอาจแสดงภาพลักษณ์ทางเพศที่ตรงข้ามกับเพศของตน ในปัจจุบันนี้สังคมมี</a:t>
            </a: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ความหลากหลาย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ทางเพศ จึงอาจไม่สามารถใช้เพศภาวะที่ได้มาแต่กำเนิดอย่างเดียวเป็นเกณฑ์ในการระบุเพศได้</a:t>
            </a:r>
            <a:endParaRPr lang="th-TH" b="1" dirty="0">
              <a:solidFill>
                <a:srgbClr val="FF0000"/>
              </a:solidFill>
              <a:latin typeface="Browallia New" panose="020B0604020202020204" pitchFamily="34" charset="-34"/>
              <a:ea typeface="SimSun" pitchFamily="2" charset="-122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768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รูปภาพ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73" y="2275703"/>
            <a:ext cx="1069088" cy="1101983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23" y="1045995"/>
            <a:ext cx="2597454" cy="5589240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8" action="ppaction://hlinkpres?slideindex=1&amp;slidetitle=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22385" y="1737577"/>
            <a:ext cx="8406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ความหลากหลายทางเพศมีปัจจัยสาเหตุหลักๆ ดังนี้</a:t>
            </a:r>
            <a:endParaRPr lang="th-TH" b="1" dirty="0">
              <a:solidFill>
                <a:srgbClr val="FF0000"/>
              </a:solidFill>
              <a:latin typeface="Browallia New" panose="020B0604020202020204" pitchFamily="34" charset="-34"/>
              <a:ea typeface="SimSun" pitchFamily="2" charset="-122"/>
              <a:cs typeface="Browallia New" panose="020B0604020202020204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09" y="620688"/>
            <a:ext cx="6526867" cy="124806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736" y="3001716"/>
            <a:ext cx="3013544" cy="3019572"/>
          </a:xfrm>
          <a:prstGeom prst="rect">
            <a:avLst/>
          </a:prstGeom>
        </p:spPr>
      </p:pic>
      <p:grpSp>
        <p:nvGrpSpPr>
          <p:cNvPr id="17" name="กลุ่ม 16"/>
          <p:cNvGrpSpPr/>
          <p:nvPr/>
        </p:nvGrpSpPr>
        <p:grpSpPr>
          <a:xfrm>
            <a:off x="1579086" y="2489650"/>
            <a:ext cx="2650050" cy="679666"/>
            <a:chOff x="2039752" y="2396017"/>
            <a:chExt cx="2650050" cy="679666"/>
          </a:xfrm>
        </p:grpSpPr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752" y="2396017"/>
              <a:ext cx="686395" cy="679666"/>
            </a:xfrm>
            <a:prstGeom prst="rect">
              <a:avLst/>
            </a:prstGeom>
          </p:spPr>
        </p:pic>
        <p:sp>
          <p:nvSpPr>
            <p:cNvPr id="15" name="สี่เหลี่ยมผืนผ้า 14"/>
            <p:cNvSpPr/>
            <p:nvPr/>
          </p:nvSpPr>
          <p:spPr>
            <a:xfrm>
              <a:off x="2477337" y="2479026"/>
              <a:ext cx="22124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ปัจจัยทางชีววิทยา </a:t>
              </a:r>
              <a:endParaRPr lang="th-TH" dirty="0"/>
            </a:p>
          </p:txBody>
        </p:sp>
      </p:grpSp>
      <p:grpSp>
        <p:nvGrpSpPr>
          <p:cNvPr id="18" name="กลุ่ม 17"/>
          <p:cNvGrpSpPr/>
          <p:nvPr/>
        </p:nvGrpSpPr>
        <p:grpSpPr>
          <a:xfrm>
            <a:off x="1082768" y="3237810"/>
            <a:ext cx="2365425" cy="679666"/>
            <a:chOff x="2179737" y="3510590"/>
            <a:chExt cx="2365425" cy="679666"/>
          </a:xfrm>
        </p:grpSpPr>
        <p:pic>
          <p:nvPicPr>
            <p:cNvPr id="9" name="รูปภาพ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737" y="3510590"/>
              <a:ext cx="686395" cy="679666"/>
            </a:xfrm>
            <a:prstGeom prst="rect">
              <a:avLst/>
            </a:prstGeom>
          </p:spPr>
        </p:pic>
        <p:sp>
          <p:nvSpPr>
            <p:cNvPr id="19" name="สี่เหลี่ยมผืนผ้า 18"/>
            <p:cNvSpPr/>
            <p:nvPr/>
          </p:nvSpPr>
          <p:spPr>
            <a:xfrm>
              <a:off x="2682151" y="3667036"/>
              <a:ext cx="18630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ปัจจัยทางสังคม</a:t>
              </a:r>
              <a:endParaRPr lang="th-TH" dirty="0"/>
            </a:p>
          </p:txBody>
        </p:sp>
      </p:grpSp>
      <p:grpSp>
        <p:nvGrpSpPr>
          <p:cNvPr id="21" name="กลุ่ม 20"/>
          <p:cNvGrpSpPr/>
          <p:nvPr/>
        </p:nvGrpSpPr>
        <p:grpSpPr>
          <a:xfrm>
            <a:off x="997266" y="5554119"/>
            <a:ext cx="2685702" cy="679666"/>
            <a:chOff x="2255826" y="5458956"/>
            <a:chExt cx="2685702" cy="679666"/>
          </a:xfrm>
        </p:grpSpPr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826" y="5458956"/>
              <a:ext cx="686395" cy="679666"/>
            </a:xfrm>
            <a:prstGeom prst="rect">
              <a:avLst/>
            </a:prstGeom>
          </p:spPr>
        </p:pic>
        <p:sp>
          <p:nvSpPr>
            <p:cNvPr id="20" name="สี่เหลี่ยมผืนผ้า 19"/>
            <p:cNvSpPr/>
            <p:nvPr/>
          </p:nvSpPr>
          <p:spPr>
            <a:xfrm>
              <a:off x="2777153" y="5578964"/>
              <a:ext cx="21643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ปัจจัยทางจิตวิทยา</a:t>
              </a:r>
              <a:endParaRPr lang="th-TH" dirty="0"/>
            </a:p>
          </p:txBody>
        </p:sp>
      </p:grpSp>
      <p:pic>
        <p:nvPicPr>
          <p:cNvPr id="23" name="รูปภาพ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79" y="3536073"/>
            <a:ext cx="978575" cy="782860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452" y="5431304"/>
            <a:ext cx="1394469" cy="660539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91687" y="2405422"/>
            <a:ext cx="1268599" cy="607448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3"/>
          <a:stretch/>
        </p:blipFill>
        <p:spPr>
          <a:xfrm>
            <a:off x="395536" y="5833548"/>
            <a:ext cx="678717" cy="588265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0" y="3944436"/>
            <a:ext cx="2724837" cy="187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กลุ่ม 23"/>
          <p:cNvGrpSpPr/>
          <p:nvPr/>
        </p:nvGrpSpPr>
        <p:grpSpPr>
          <a:xfrm>
            <a:off x="5211037" y="3500082"/>
            <a:ext cx="3143755" cy="3325375"/>
            <a:chOff x="5211037" y="3500082"/>
            <a:chExt cx="3143755" cy="3325375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8314">
              <a:off x="5211037" y="3778673"/>
              <a:ext cx="2427983" cy="2514269"/>
            </a:xfrm>
            <a:prstGeom prst="rect">
              <a:avLst/>
            </a:prstGeom>
          </p:spPr>
        </p:pic>
        <p:pic>
          <p:nvPicPr>
            <p:cNvPr id="19" name="รูปภาพ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036" y="3500082"/>
              <a:ext cx="2206756" cy="3325375"/>
            </a:xfrm>
            <a:prstGeom prst="rect">
              <a:avLst/>
            </a:prstGeom>
          </p:spPr>
        </p:pic>
      </p:grpSp>
      <p:grpSp>
        <p:nvGrpSpPr>
          <p:cNvPr id="15" name="กลุ่ม 14"/>
          <p:cNvGrpSpPr/>
          <p:nvPr/>
        </p:nvGrpSpPr>
        <p:grpSpPr>
          <a:xfrm>
            <a:off x="6148036" y="2383776"/>
            <a:ext cx="2532829" cy="1281558"/>
            <a:chOff x="6161977" y="2713530"/>
            <a:chExt cx="2532829" cy="1281558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1977" y="2713530"/>
              <a:ext cx="548363" cy="542987"/>
            </a:xfrm>
            <a:prstGeom prst="rect">
              <a:avLst/>
            </a:prstGeom>
          </p:spPr>
        </p:pic>
        <p:sp>
          <p:nvSpPr>
            <p:cNvPr id="17" name="สี่เหลี่ยมผืนผ้า 16"/>
            <p:cNvSpPr/>
            <p:nvPr/>
          </p:nvSpPr>
          <p:spPr>
            <a:xfrm>
              <a:off x="6187388" y="3040981"/>
              <a:ext cx="2507418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การไม่ใช้ความ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รุนแรง</a:t>
              </a:r>
            </a:p>
            <a:p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ทาง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เพศต่อกัน</a:t>
              </a:r>
              <a:endParaRPr lang="th-TH" dirty="0"/>
            </a:p>
          </p:txBody>
        </p:sp>
      </p:grp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9" action="ppaction://hlinkpres?slideindex=1&amp;slidetitle=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8" y="692696"/>
            <a:ext cx="8059022" cy="1152128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222385" y="1700808"/>
            <a:ext cx="82883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การแสดงออกต่อผู้ที่มีความแตกต่างทางเพศที่ไม่เหมือนกับตนเอง มีแนวทางปฏิบัติดังนี้</a:t>
            </a:r>
            <a:endParaRPr lang="th-TH" b="1" dirty="0">
              <a:solidFill>
                <a:srgbClr val="FF0000"/>
              </a:solidFill>
              <a:latin typeface="Browallia New" panose="020B0604020202020204" pitchFamily="34" charset="-34"/>
              <a:ea typeface="SimSun" pitchFamily="2" charset="-122"/>
              <a:cs typeface="Browallia New" panose="020B0604020202020204" pitchFamily="34" charset="-34"/>
            </a:endParaRPr>
          </a:p>
        </p:txBody>
      </p:sp>
      <p:grpSp>
        <p:nvGrpSpPr>
          <p:cNvPr id="8" name="กลุ่ม 7"/>
          <p:cNvGrpSpPr/>
          <p:nvPr/>
        </p:nvGrpSpPr>
        <p:grpSpPr>
          <a:xfrm>
            <a:off x="3009433" y="2645294"/>
            <a:ext cx="3325626" cy="3556722"/>
            <a:chOff x="3023374" y="2975048"/>
            <a:chExt cx="3325626" cy="3556722"/>
          </a:xfrm>
        </p:grpSpPr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374" y="2975048"/>
              <a:ext cx="3325626" cy="2218294"/>
            </a:xfrm>
            <a:prstGeom prst="rect">
              <a:avLst/>
            </a:prstGeom>
          </p:spPr>
        </p:pic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960" y="3623972"/>
              <a:ext cx="2822454" cy="2907798"/>
            </a:xfrm>
            <a:prstGeom prst="rect">
              <a:avLst/>
            </a:prstGeom>
          </p:spPr>
        </p:pic>
      </p:grpSp>
      <p:grpSp>
        <p:nvGrpSpPr>
          <p:cNvPr id="13" name="กลุ่ม 12"/>
          <p:cNvGrpSpPr/>
          <p:nvPr/>
        </p:nvGrpSpPr>
        <p:grpSpPr>
          <a:xfrm>
            <a:off x="885651" y="2383776"/>
            <a:ext cx="2832827" cy="910442"/>
            <a:chOff x="899592" y="2713530"/>
            <a:chExt cx="2832827" cy="910442"/>
          </a:xfrm>
        </p:grpSpPr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4" y="2713530"/>
              <a:ext cx="548363" cy="542987"/>
            </a:xfrm>
            <a:prstGeom prst="rect">
              <a:avLst/>
            </a:prstGeom>
          </p:spPr>
        </p:pic>
        <p:sp>
          <p:nvSpPr>
            <p:cNvPr id="12" name="สี่เหลี่ยมผืนผ้า 11"/>
            <p:cNvSpPr/>
            <p:nvPr/>
          </p:nvSpPr>
          <p:spPr>
            <a:xfrm>
              <a:off x="899592" y="3100752"/>
              <a:ext cx="283282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การยอมรับสิทธิทางเพศ </a:t>
              </a:r>
              <a:endParaRPr lang="th-TH" dirty="0"/>
            </a:p>
          </p:txBody>
        </p:sp>
      </p:grpSp>
      <p:grpSp>
        <p:nvGrpSpPr>
          <p:cNvPr id="22" name="กลุ่ม 21"/>
          <p:cNvGrpSpPr/>
          <p:nvPr/>
        </p:nvGrpSpPr>
        <p:grpSpPr>
          <a:xfrm>
            <a:off x="76178" y="3500082"/>
            <a:ext cx="3631316" cy="3346711"/>
            <a:chOff x="76178" y="3500082"/>
            <a:chExt cx="3631316" cy="3346711"/>
          </a:xfrm>
        </p:grpSpPr>
        <p:pic>
          <p:nvPicPr>
            <p:cNvPr id="20" name="รูปภาพ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51" y="3856619"/>
              <a:ext cx="2821843" cy="2478857"/>
            </a:xfrm>
            <a:prstGeom prst="rect">
              <a:avLst/>
            </a:prstGeom>
          </p:spPr>
        </p:pic>
        <p:pic>
          <p:nvPicPr>
            <p:cNvPr id="18" name="รูปภาพ 1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" y="3500082"/>
              <a:ext cx="2987046" cy="3346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180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รูปภาพ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742" y="3142776"/>
            <a:ext cx="1436536" cy="1436536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98" y="2124252"/>
            <a:ext cx="2015845" cy="2015845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8" action="ppaction://hlinkpres?slideindex=1&amp;slidetitle=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59532" y="188640"/>
            <a:ext cx="8316924" cy="157057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25" name="กลุ่ม 24"/>
          <p:cNvGrpSpPr/>
          <p:nvPr/>
        </p:nvGrpSpPr>
        <p:grpSpPr>
          <a:xfrm>
            <a:off x="2140993" y="2634598"/>
            <a:ext cx="3034881" cy="1139838"/>
            <a:chOff x="2140993" y="2850622"/>
            <a:chExt cx="3034881" cy="1139838"/>
          </a:xfrm>
        </p:grpSpPr>
        <p:grpSp>
          <p:nvGrpSpPr>
            <p:cNvPr id="12" name="Group 27">
              <a:extLst>
                <a:ext uri="{FF2B5EF4-FFF2-40B4-BE49-F238E27FC236}">
                  <a16:creationId xmlns:a16="http://schemas.microsoft.com/office/drawing/2014/main" xmlns="" id="{9F907FE7-A532-4F53-B272-68C5818A3D3F}"/>
                </a:ext>
              </a:extLst>
            </p:cNvPr>
            <p:cNvGrpSpPr/>
            <p:nvPr/>
          </p:nvGrpSpPr>
          <p:grpSpPr>
            <a:xfrm rot="4940472">
              <a:off x="2387193" y="2604422"/>
              <a:ext cx="1139838" cy="1632238"/>
              <a:chOff x="3692771" y="1580738"/>
              <a:chExt cx="1954016" cy="2798134"/>
            </a:xfrm>
          </p:grpSpPr>
          <p:sp>
            <p:nvSpPr>
              <p:cNvPr id="13" name="Freeform 28">
                <a:extLst>
                  <a:ext uri="{FF2B5EF4-FFF2-40B4-BE49-F238E27FC236}">
                    <a16:creationId xmlns:a16="http://schemas.microsoft.com/office/drawing/2014/main" xmlns="" id="{F37859C6-91C5-4293-A075-3EB553E287EB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rgbClr val="FBA200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5" name="Down Arrow 1">
                <a:extLst>
                  <a:ext uri="{FF2B5EF4-FFF2-40B4-BE49-F238E27FC236}">
                    <a16:creationId xmlns:a16="http://schemas.microsoft.com/office/drawing/2014/main" xmlns="" id="{86271639-3970-47F7-AF0B-DDABAC64092E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rgbClr val="FBA2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</p:grpSp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841" y="3104352"/>
              <a:ext cx="758403" cy="750968"/>
            </a:xfrm>
            <a:prstGeom prst="rect">
              <a:avLst/>
            </a:prstGeom>
          </p:spPr>
        </p:pic>
        <p:sp>
          <p:nvSpPr>
            <p:cNvPr id="21" name="สี่เหลี่ยมผืนผ้า 20"/>
            <p:cNvSpPr/>
            <p:nvPr/>
          </p:nvSpPr>
          <p:spPr>
            <a:xfrm>
              <a:off x="3586977" y="3086589"/>
              <a:ext cx="15888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วัยรุ่นตอนต้น</a:t>
              </a:r>
              <a:endParaRPr lang="th-TH" dirty="0"/>
            </a:p>
          </p:txBody>
        </p:sp>
      </p:grpSp>
      <p:grpSp>
        <p:nvGrpSpPr>
          <p:cNvPr id="26" name="กลุ่ม 25"/>
          <p:cNvGrpSpPr/>
          <p:nvPr/>
        </p:nvGrpSpPr>
        <p:grpSpPr>
          <a:xfrm>
            <a:off x="3469442" y="3386365"/>
            <a:ext cx="3190790" cy="1139838"/>
            <a:chOff x="2427564" y="4095172"/>
            <a:chExt cx="3190790" cy="1139838"/>
          </a:xfrm>
        </p:grpSpPr>
        <p:grpSp>
          <p:nvGrpSpPr>
            <p:cNvPr id="17" name="Group 30">
              <a:extLst>
                <a:ext uri="{FF2B5EF4-FFF2-40B4-BE49-F238E27FC236}">
                  <a16:creationId xmlns:a16="http://schemas.microsoft.com/office/drawing/2014/main" xmlns="" id="{B4F0BDB5-6A7D-48BA-8649-7A3B61302E2C}"/>
                </a:ext>
              </a:extLst>
            </p:cNvPr>
            <p:cNvGrpSpPr/>
            <p:nvPr/>
          </p:nvGrpSpPr>
          <p:grpSpPr>
            <a:xfrm rot="4773388">
              <a:off x="2673764" y="3848972"/>
              <a:ext cx="1139838" cy="1632238"/>
              <a:chOff x="3692771" y="1580738"/>
              <a:chExt cx="1954016" cy="2798134"/>
            </a:xfrm>
          </p:grpSpPr>
          <p:sp>
            <p:nvSpPr>
              <p:cNvPr id="18" name="Freeform 32">
                <a:extLst>
                  <a:ext uri="{FF2B5EF4-FFF2-40B4-BE49-F238E27FC236}">
                    <a16:creationId xmlns:a16="http://schemas.microsoft.com/office/drawing/2014/main" xmlns="" id="{68751390-71FF-4CB8-8396-8758A0D5CB96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rgbClr val="90C221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9" name="Down Arrow 1">
                <a:extLst>
                  <a:ext uri="{FF2B5EF4-FFF2-40B4-BE49-F238E27FC236}">
                    <a16:creationId xmlns:a16="http://schemas.microsoft.com/office/drawing/2014/main" xmlns="" id="{9D42D462-EECF-403F-8C39-BFAE5CC94F15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rgbClr val="90C22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</p:grpSp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453" y="4335382"/>
              <a:ext cx="758403" cy="750968"/>
            </a:xfrm>
            <a:prstGeom prst="rect">
              <a:avLst/>
            </a:prstGeom>
          </p:spPr>
        </p:pic>
        <p:sp>
          <p:nvSpPr>
            <p:cNvPr id="23" name="สี่เหลี่ยมผืนผ้า 22"/>
            <p:cNvSpPr/>
            <p:nvPr/>
          </p:nvSpPr>
          <p:spPr>
            <a:xfrm>
              <a:off x="3841906" y="4335382"/>
              <a:ext cx="17764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วัยรุ่นตอนกลาง</a:t>
              </a:r>
              <a:endParaRPr lang="th-TH" dirty="0"/>
            </a:p>
          </p:txBody>
        </p:sp>
      </p:grpSp>
      <p:grpSp>
        <p:nvGrpSpPr>
          <p:cNvPr id="27" name="กลุ่ม 26"/>
          <p:cNvGrpSpPr/>
          <p:nvPr/>
        </p:nvGrpSpPr>
        <p:grpSpPr>
          <a:xfrm>
            <a:off x="5518689" y="4017354"/>
            <a:ext cx="3229775" cy="1139838"/>
            <a:chOff x="3414124" y="5134864"/>
            <a:chExt cx="3229775" cy="1139838"/>
          </a:xfrm>
        </p:grpSpPr>
        <p:grpSp>
          <p:nvGrpSpPr>
            <p:cNvPr id="9" name="Group 20">
              <a:extLst>
                <a:ext uri="{FF2B5EF4-FFF2-40B4-BE49-F238E27FC236}">
                  <a16:creationId xmlns:a16="http://schemas.microsoft.com/office/drawing/2014/main" xmlns="" id="{3C27ACF3-2725-4541-807D-47D4D0D2F721}"/>
                </a:ext>
              </a:extLst>
            </p:cNvPr>
            <p:cNvGrpSpPr/>
            <p:nvPr/>
          </p:nvGrpSpPr>
          <p:grpSpPr>
            <a:xfrm rot="5400000">
              <a:off x="3660324" y="4888664"/>
              <a:ext cx="1139838" cy="1632238"/>
              <a:chOff x="3692771" y="1580738"/>
              <a:chExt cx="1954016" cy="279813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10" name="Freeform 18">
                <a:extLst>
                  <a:ext uri="{FF2B5EF4-FFF2-40B4-BE49-F238E27FC236}">
                    <a16:creationId xmlns:a16="http://schemas.microsoft.com/office/drawing/2014/main" xmlns="" id="{291041E2-A321-466C-A9E1-ACA005A7AB51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1" name="Down Arrow 1">
                <a:extLst>
                  <a:ext uri="{FF2B5EF4-FFF2-40B4-BE49-F238E27FC236}">
                    <a16:creationId xmlns:a16="http://schemas.microsoft.com/office/drawing/2014/main" xmlns="" id="{029E38A8-7453-4C18-AF3D-F465D21DE856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</p:grpSp>
        <p:pic>
          <p:nvPicPr>
            <p:cNvPr id="20" name="รูปภาพ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1906" y="5375384"/>
              <a:ext cx="758403" cy="750968"/>
            </a:xfrm>
            <a:prstGeom prst="rect">
              <a:avLst/>
            </a:prstGeom>
          </p:spPr>
        </p:pic>
        <p:sp>
          <p:nvSpPr>
            <p:cNvPr id="24" name="สี่เหลี่ยมผืนผ้า 23"/>
            <p:cNvSpPr/>
            <p:nvPr/>
          </p:nvSpPr>
          <p:spPr>
            <a:xfrm>
              <a:off x="4822567" y="5528078"/>
              <a:ext cx="18213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วัยรุ่นตอนปลาย</a:t>
              </a:r>
              <a:endParaRPr lang="th-TH" dirty="0"/>
            </a:p>
          </p:txBody>
        </p:sp>
      </p:grp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67217"/>
            <a:ext cx="2539750" cy="4469961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73"/>
          <a:stretch/>
        </p:blipFill>
        <p:spPr>
          <a:xfrm>
            <a:off x="1727898" y="3592195"/>
            <a:ext cx="2725644" cy="3293189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329381" y="1484784"/>
            <a:ext cx="84852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spc="-10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</a:t>
            </a:r>
            <a:r>
              <a:rPr lang="th-TH" b="1" spc="-100" dirty="0" smtClean="0">
                <a:solidFill>
                  <a:srgbClr val="FF0066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วัยรุ่น  </a:t>
            </a:r>
            <a:r>
              <a:rPr lang="th-TH" b="1" spc="-10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เป็น</a:t>
            </a:r>
            <a:r>
              <a:rPr lang="th-TH" b="1" spc="-100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วัยที่มีอายุระหว่าง 13-21 ปี มีการเจริญเติบโตและมี</a:t>
            </a:r>
            <a:r>
              <a:rPr lang="th-TH" b="1" spc="-10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พัฒนาการ</a:t>
            </a:r>
            <a:br>
              <a:rPr lang="th-TH" b="1" spc="-100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</a:b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อย่าง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รวดเร็ว </a:t>
            </a:r>
            <a:r>
              <a:rPr lang="th-TH" b="1" dirty="0" smtClean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ทั้ง</a:t>
            </a: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ทางด้านร่างกาย จิตใจ อารมณ์ สังคม และสติปัญญา วัยรุ่นแบ่งออกเป็น 3 ช่วง คือ</a:t>
            </a:r>
            <a:endParaRPr lang="th-TH" b="1" dirty="0">
              <a:solidFill>
                <a:srgbClr val="FF5050"/>
              </a:solidFill>
              <a:latin typeface="Browallia New" panose="020B0604020202020204" pitchFamily="34" charset="-34"/>
              <a:ea typeface="SimSun" pitchFamily="2" charset="-122"/>
              <a:cs typeface="Browallia New" panose="020B0604020202020204" pitchFamily="34" charset="-34"/>
            </a:endParaRPr>
          </a:p>
        </p:txBody>
      </p:sp>
      <p:pic>
        <p:nvPicPr>
          <p:cNvPr id="29" name="รูปภาพ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82"/>
          <a:stretch/>
        </p:blipFill>
        <p:spPr>
          <a:xfrm>
            <a:off x="3686184" y="3968890"/>
            <a:ext cx="2469992" cy="2916494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955" y="2166411"/>
            <a:ext cx="1460164" cy="14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กลุ่ม 53"/>
          <p:cNvGrpSpPr/>
          <p:nvPr/>
        </p:nvGrpSpPr>
        <p:grpSpPr>
          <a:xfrm>
            <a:off x="450104" y="5394499"/>
            <a:ext cx="8243791" cy="931635"/>
            <a:chOff x="380764" y="5370434"/>
            <a:chExt cx="8243791" cy="931635"/>
          </a:xfrm>
        </p:grpSpPr>
        <p:pic>
          <p:nvPicPr>
            <p:cNvPr id="9" name="รูปภาพ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64" y="5370434"/>
              <a:ext cx="4586191" cy="931635"/>
            </a:xfrm>
            <a:prstGeom prst="rect">
              <a:avLst/>
            </a:prstGeom>
          </p:spPr>
        </p:pic>
        <p:pic>
          <p:nvPicPr>
            <p:cNvPr id="62" name="รูปภาพ 6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364" y="5370434"/>
              <a:ext cx="4586191" cy="931635"/>
            </a:xfrm>
            <a:prstGeom prst="rect">
              <a:avLst/>
            </a:prstGeom>
          </p:spPr>
        </p:pic>
      </p:grp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7" action="ppaction://hlinkpres?slideindex=1&amp;slidetitle=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91276" y="679661"/>
            <a:ext cx="84852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fontAlgn="ctr">
              <a:tabLst>
                <a:tab pos="914400" algn="l"/>
              </a:tabLst>
            </a:pPr>
            <a:r>
              <a:rPr lang="th-TH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rPr>
              <a:t>	ในระยะที่เด็กหญิงและเด็กชายย่างเข้าสู่วัยรุ่นนี้ จะมีการเปลี่ยนแปลงทางด้านร่างกายอย่างเห็นได้ชัดหลายประการ กล่าวคือ</a:t>
            </a:r>
            <a:endParaRPr lang="th-TH" b="1" dirty="0">
              <a:solidFill>
                <a:srgbClr val="FF5050"/>
              </a:solidFill>
              <a:latin typeface="Browallia New" panose="020B0604020202020204" pitchFamily="34" charset="-34"/>
              <a:ea typeface="SimSun" pitchFamily="2" charset="-122"/>
              <a:cs typeface="Browallia New" panose="020B0604020202020204" pitchFamily="34" charset="-34"/>
            </a:endParaRPr>
          </a:p>
        </p:txBody>
      </p:sp>
      <p:grpSp>
        <p:nvGrpSpPr>
          <p:cNvPr id="39" name="กลุ่ม 38"/>
          <p:cNvGrpSpPr/>
          <p:nvPr/>
        </p:nvGrpSpPr>
        <p:grpSpPr>
          <a:xfrm>
            <a:off x="1602976" y="1853392"/>
            <a:ext cx="1934741" cy="523220"/>
            <a:chOff x="1763688" y="2239994"/>
            <a:chExt cx="1934741" cy="523220"/>
          </a:xfrm>
        </p:grpSpPr>
        <p:pic>
          <p:nvPicPr>
            <p:cNvPr id="11" name="รูปภาพ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2286673"/>
              <a:ext cx="374699" cy="374699"/>
            </a:xfrm>
            <a:prstGeom prst="rect">
              <a:avLst/>
            </a:prstGeom>
          </p:spPr>
        </p:pic>
        <p:sp>
          <p:nvSpPr>
            <p:cNvPr id="12" name="สี่เหลี่ยมผืนผ้า 11"/>
            <p:cNvSpPr/>
            <p:nvPr/>
          </p:nvSpPr>
          <p:spPr>
            <a:xfrm>
              <a:off x="2138387" y="2239994"/>
              <a:ext cx="1560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เริ่มมีหน้าอก</a:t>
              </a:r>
              <a:endParaRPr lang="th-TH" dirty="0"/>
            </a:p>
          </p:txBody>
        </p:sp>
      </p:grpSp>
      <p:grpSp>
        <p:nvGrpSpPr>
          <p:cNvPr id="38" name="กลุ่ม 37"/>
          <p:cNvGrpSpPr/>
          <p:nvPr/>
        </p:nvGrpSpPr>
        <p:grpSpPr>
          <a:xfrm>
            <a:off x="1602976" y="2281013"/>
            <a:ext cx="2042143" cy="523220"/>
            <a:chOff x="1763688" y="2667615"/>
            <a:chExt cx="2042143" cy="523220"/>
          </a:xfrm>
        </p:grpSpPr>
        <p:pic>
          <p:nvPicPr>
            <p:cNvPr id="17" name="รูปภาพ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2710743"/>
              <a:ext cx="374699" cy="374699"/>
            </a:xfrm>
            <a:prstGeom prst="rect">
              <a:avLst/>
            </a:prstGeom>
          </p:spPr>
        </p:pic>
        <p:sp>
          <p:nvSpPr>
            <p:cNvPr id="22" name="สี่เหลี่ยมผืนผ้า 21"/>
            <p:cNvSpPr/>
            <p:nvPr/>
          </p:nvSpPr>
          <p:spPr>
            <a:xfrm>
              <a:off x="2138387" y="2667615"/>
              <a:ext cx="16674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มีประจำเดือน</a:t>
              </a:r>
              <a:endParaRPr lang="th-TH" dirty="0"/>
            </a:p>
          </p:txBody>
        </p:sp>
      </p:grpSp>
      <p:grpSp>
        <p:nvGrpSpPr>
          <p:cNvPr id="37" name="กลุ่ม 36"/>
          <p:cNvGrpSpPr/>
          <p:nvPr/>
        </p:nvGrpSpPr>
        <p:grpSpPr>
          <a:xfrm>
            <a:off x="1602976" y="2691830"/>
            <a:ext cx="3181878" cy="523220"/>
            <a:chOff x="1763688" y="3078432"/>
            <a:chExt cx="3181878" cy="523220"/>
          </a:xfrm>
        </p:grpSpPr>
        <p:pic>
          <p:nvPicPr>
            <p:cNvPr id="19" name="รูปภาพ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3134812"/>
              <a:ext cx="374699" cy="374699"/>
            </a:xfrm>
            <a:prstGeom prst="rect">
              <a:avLst/>
            </a:prstGeom>
          </p:spPr>
        </p:pic>
        <p:sp>
          <p:nvSpPr>
            <p:cNvPr id="23" name="สี่เหลี่ยมผืนผ้า 22"/>
            <p:cNvSpPr/>
            <p:nvPr/>
          </p:nvSpPr>
          <p:spPr>
            <a:xfrm>
              <a:off x="2138387" y="3078432"/>
              <a:ext cx="28071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มีขนที่บริเวณอวัยวะเพศ</a:t>
              </a:r>
              <a:endParaRPr lang="th-TH" dirty="0"/>
            </a:p>
          </p:txBody>
        </p:sp>
      </p:grpSp>
      <p:grpSp>
        <p:nvGrpSpPr>
          <p:cNvPr id="36" name="กลุ่ม 35"/>
          <p:cNvGrpSpPr/>
          <p:nvPr/>
        </p:nvGrpSpPr>
        <p:grpSpPr>
          <a:xfrm>
            <a:off x="1602976" y="3115899"/>
            <a:ext cx="2006877" cy="523220"/>
            <a:chOff x="1763688" y="3502501"/>
            <a:chExt cx="2006877" cy="523220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3598638"/>
              <a:ext cx="374699" cy="374699"/>
            </a:xfrm>
            <a:prstGeom prst="rect">
              <a:avLst/>
            </a:prstGeom>
          </p:spPr>
        </p:pic>
        <p:sp>
          <p:nvSpPr>
            <p:cNvPr id="24" name="สี่เหลี่ยมผืนผ้า 23"/>
            <p:cNvSpPr/>
            <p:nvPr/>
          </p:nvSpPr>
          <p:spPr>
            <a:xfrm>
              <a:off x="2138387" y="3502501"/>
              <a:ext cx="16321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มีขนที่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ที่รักแร้</a:t>
              </a:r>
              <a:endParaRPr lang="th-TH" dirty="0"/>
            </a:p>
          </p:txBody>
        </p:sp>
      </p:grpSp>
      <p:grpSp>
        <p:nvGrpSpPr>
          <p:cNvPr id="35" name="กลุ่ม 34"/>
          <p:cNvGrpSpPr/>
          <p:nvPr/>
        </p:nvGrpSpPr>
        <p:grpSpPr>
          <a:xfrm>
            <a:off x="1602976" y="3539969"/>
            <a:ext cx="2616018" cy="523220"/>
            <a:chOff x="1763688" y="3926571"/>
            <a:chExt cx="2616018" cy="523220"/>
          </a:xfrm>
        </p:grpSpPr>
        <p:pic>
          <p:nvPicPr>
            <p:cNvPr id="25" name="รูปภาพ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4022708"/>
              <a:ext cx="374699" cy="374699"/>
            </a:xfrm>
            <a:prstGeom prst="rect">
              <a:avLst/>
            </a:prstGeom>
          </p:spPr>
        </p:pic>
        <p:sp>
          <p:nvSpPr>
            <p:cNvPr id="26" name="สี่เหลี่ยมผืนผ้า 25"/>
            <p:cNvSpPr/>
            <p:nvPr/>
          </p:nvSpPr>
          <p:spPr>
            <a:xfrm>
              <a:off x="2138387" y="3926571"/>
              <a:ext cx="224131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มีสิวขึ้นตาม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ใบหน้า</a:t>
              </a:r>
              <a:endParaRPr lang="th-TH" dirty="0"/>
            </a:p>
          </p:txBody>
        </p:sp>
      </p:grpSp>
      <p:grpSp>
        <p:nvGrpSpPr>
          <p:cNvPr id="34" name="กลุ่ม 33"/>
          <p:cNvGrpSpPr/>
          <p:nvPr/>
        </p:nvGrpSpPr>
        <p:grpSpPr>
          <a:xfrm>
            <a:off x="1602976" y="3978502"/>
            <a:ext cx="2484572" cy="523220"/>
            <a:chOff x="1763688" y="4365104"/>
            <a:chExt cx="2484572" cy="523220"/>
          </a:xfrm>
        </p:grpSpPr>
        <p:pic>
          <p:nvPicPr>
            <p:cNvPr id="27" name="รูปภาพ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4461241"/>
              <a:ext cx="374699" cy="374699"/>
            </a:xfrm>
            <a:prstGeom prst="rect">
              <a:avLst/>
            </a:prstGeom>
          </p:spPr>
        </p:pic>
        <p:sp>
          <p:nvSpPr>
            <p:cNvPr id="28" name="สี่เหลี่ยมผืนผ้า 27"/>
            <p:cNvSpPr/>
            <p:nvPr/>
          </p:nvSpPr>
          <p:spPr>
            <a:xfrm>
              <a:off x="2138387" y="4365104"/>
              <a:ext cx="21098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สะโพกจะผายออก</a:t>
              </a:r>
              <a:endParaRPr lang="th-TH" dirty="0"/>
            </a:p>
          </p:txBody>
        </p:sp>
      </p:grpSp>
      <p:grpSp>
        <p:nvGrpSpPr>
          <p:cNvPr id="33" name="กลุ่ม 32"/>
          <p:cNvGrpSpPr/>
          <p:nvPr/>
        </p:nvGrpSpPr>
        <p:grpSpPr>
          <a:xfrm>
            <a:off x="1602976" y="4402572"/>
            <a:ext cx="2146338" cy="523220"/>
            <a:chOff x="1763688" y="4789174"/>
            <a:chExt cx="2146338" cy="523220"/>
          </a:xfrm>
        </p:grpSpPr>
        <p:pic>
          <p:nvPicPr>
            <p:cNvPr id="29" name="รูปภาพ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4885311"/>
              <a:ext cx="374699" cy="374699"/>
            </a:xfrm>
            <a:prstGeom prst="rect">
              <a:avLst/>
            </a:prstGeom>
          </p:spPr>
        </p:pic>
        <p:sp>
          <p:nvSpPr>
            <p:cNvPr id="30" name="สี่เหลี่ยมผืนผ้า 29"/>
            <p:cNvSpPr/>
            <p:nvPr/>
          </p:nvSpPr>
          <p:spPr>
            <a:xfrm>
              <a:off x="2138387" y="4789174"/>
              <a:ext cx="17716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เอวคอดเล็กลง</a:t>
              </a:r>
              <a:endParaRPr lang="th-TH" dirty="0"/>
            </a:p>
          </p:txBody>
        </p:sp>
      </p:grpSp>
      <p:grpSp>
        <p:nvGrpSpPr>
          <p:cNvPr id="13" name="กลุ่ม 12"/>
          <p:cNvGrpSpPr/>
          <p:nvPr/>
        </p:nvGrpSpPr>
        <p:grpSpPr>
          <a:xfrm>
            <a:off x="1602976" y="4842598"/>
            <a:ext cx="2146338" cy="523220"/>
            <a:chOff x="1763688" y="5229200"/>
            <a:chExt cx="2146338" cy="523220"/>
          </a:xfrm>
        </p:grpSpPr>
        <p:pic>
          <p:nvPicPr>
            <p:cNvPr id="31" name="รูปภาพ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5296128"/>
              <a:ext cx="374699" cy="374699"/>
            </a:xfrm>
            <a:prstGeom prst="rect">
              <a:avLst/>
            </a:prstGeom>
          </p:spPr>
        </p:pic>
        <p:sp>
          <p:nvSpPr>
            <p:cNvPr id="32" name="สี่เหลี่ยมผืนผ้า 31"/>
            <p:cNvSpPr/>
            <p:nvPr/>
          </p:nvSpPr>
          <p:spPr>
            <a:xfrm>
              <a:off x="2138387" y="5229200"/>
              <a:ext cx="17716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เสียงแหลมขึ้น</a:t>
              </a:r>
              <a:endParaRPr lang="th-TH" dirty="0"/>
            </a:p>
          </p:txBody>
        </p:sp>
      </p:grpSp>
      <p:grpSp>
        <p:nvGrpSpPr>
          <p:cNvPr id="6" name="กลุ่ม 5"/>
          <p:cNvGrpSpPr/>
          <p:nvPr/>
        </p:nvGrpSpPr>
        <p:grpSpPr>
          <a:xfrm>
            <a:off x="35496" y="1771108"/>
            <a:ext cx="1460078" cy="3586585"/>
            <a:chOff x="35496" y="1771108"/>
            <a:chExt cx="1460078" cy="3586585"/>
          </a:xfrm>
        </p:grpSpPr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2981153"/>
              <a:ext cx="1460078" cy="2376540"/>
            </a:xfrm>
            <a:prstGeom prst="rect">
              <a:avLst/>
            </a:prstGeom>
          </p:spPr>
        </p:pic>
        <p:pic>
          <p:nvPicPr>
            <p:cNvPr id="40" name="รูปภาพ 3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319" y="1771108"/>
              <a:ext cx="1329255" cy="1150094"/>
            </a:xfrm>
            <a:prstGeom prst="rect">
              <a:avLst/>
            </a:prstGeom>
          </p:spPr>
        </p:pic>
      </p:grpSp>
      <p:grpSp>
        <p:nvGrpSpPr>
          <p:cNvPr id="61" name="กลุ่ม 60"/>
          <p:cNvGrpSpPr/>
          <p:nvPr/>
        </p:nvGrpSpPr>
        <p:grpSpPr>
          <a:xfrm>
            <a:off x="6067472" y="1876072"/>
            <a:ext cx="2350862" cy="523220"/>
            <a:chOff x="6067472" y="1876072"/>
            <a:chExt cx="2350862" cy="523220"/>
          </a:xfrm>
        </p:grpSpPr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472" y="1922085"/>
              <a:ext cx="374699" cy="374699"/>
            </a:xfrm>
            <a:prstGeom prst="rect">
              <a:avLst/>
            </a:prstGeom>
          </p:spPr>
        </p:pic>
        <p:sp>
          <p:nvSpPr>
            <p:cNvPr id="42" name="สี่เหลี่ยมผืนผ้า 41"/>
            <p:cNvSpPr/>
            <p:nvPr/>
          </p:nvSpPr>
          <p:spPr>
            <a:xfrm>
              <a:off x="6481585" y="1876072"/>
              <a:ext cx="19367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เริ่มมีหนวดเครา</a:t>
              </a:r>
              <a:endParaRPr lang="th-TH" dirty="0"/>
            </a:p>
          </p:txBody>
        </p:sp>
      </p:grpSp>
      <p:grpSp>
        <p:nvGrpSpPr>
          <p:cNvPr id="8" name="กลุ่ม 7"/>
          <p:cNvGrpSpPr/>
          <p:nvPr/>
        </p:nvGrpSpPr>
        <p:grpSpPr>
          <a:xfrm>
            <a:off x="4483296" y="1484784"/>
            <a:ext cx="1580439" cy="4048463"/>
            <a:chOff x="4483296" y="1484784"/>
            <a:chExt cx="1580439" cy="4048463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296" y="2770224"/>
              <a:ext cx="1580439" cy="2763023"/>
            </a:xfrm>
            <a:prstGeom prst="rect">
              <a:avLst/>
            </a:prstGeom>
          </p:spPr>
        </p:pic>
        <p:pic>
          <p:nvPicPr>
            <p:cNvPr id="41" name="รูปภาพ 4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1775" y="1484784"/>
              <a:ext cx="1401563" cy="1331485"/>
            </a:xfrm>
            <a:prstGeom prst="rect">
              <a:avLst/>
            </a:prstGeom>
          </p:spPr>
        </p:pic>
      </p:grpSp>
      <p:grpSp>
        <p:nvGrpSpPr>
          <p:cNvPr id="60" name="กลุ่ม 59"/>
          <p:cNvGrpSpPr/>
          <p:nvPr/>
        </p:nvGrpSpPr>
        <p:grpSpPr>
          <a:xfrm>
            <a:off x="6067472" y="2286890"/>
            <a:ext cx="1696836" cy="523220"/>
            <a:chOff x="6067472" y="2286890"/>
            <a:chExt cx="1696836" cy="523220"/>
          </a:xfrm>
        </p:grpSpPr>
        <p:pic>
          <p:nvPicPr>
            <p:cNvPr id="15" name="รูปภาพ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472" y="2346155"/>
              <a:ext cx="374699" cy="374699"/>
            </a:xfrm>
            <a:prstGeom prst="rect">
              <a:avLst/>
            </a:prstGeom>
          </p:spPr>
        </p:pic>
        <p:sp>
          <p:nvSpPr>
            <p:cNvPr id="44" name="สี่เหลี่ยมผืนผ้า 43"/>
            <p:cNvSpPr/>
            <p:nvPr/>
          </p:nvSpPr>
          <p:spPr>
            <a:xfrm>
              <a:off x="6481585" y="2286890"/>
              <a:ext cx="128272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มีขนรักแร้</a:t>
              </a:r>
              <a:endParaRPr lang="th-TH" dirty="0"/>
            </a:p>
          </p:txBody>
        </p:sp>
      </p:grpSp>
      <p:grpSp>
        <p:nvGrpSpPr>
          <p:cNvPr id="59" name="กลุ่ม 58"/>
          <p:cNvGrpSpPr/>
          <p:nvPr/>
        </p:nvGrpSpPr>
        <p:grpSpPr>
          <a:xfrm>
            <a:off x="6067472" y="2697707"/>
            <a:ext cx="2208194" cy="523220"/>
            <a:chOff x="6067472" y="2697707"/>
            <a:chExt cx="2208194" cy="523220"/>
          </a:xfrm>
        </p:grpSpPr>
        <p:pic>
          <p:nvPicPr>
            <p:cNvPr id="18" name="รูปภาพ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472" y="2770224"/>
              <a:ext cx="374699" cy="374699"/>
            </a:xfrm>
            <a:prstGeom prst="rect">
              <a:avLst/>
            </a:prstGeom>
          </p:spPr>
        </p:pic>
        <p:sp>
          <p:nvSpPr>
            <p:cNvPr id="45" name="สี่เหลี่ยมผืนผ้า 44"/>
            <p:cNvSpPr/>
            <p:nvPr/>
          </p:nvSpPr>
          <p:spPr>
            <a:xfrm>
              <a:off x="6481585" y="2697707"/>
              <a:ext cx="17940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มีขนที่หน้าแข้ง</a:t>
              </a:r>
              <a:endParaRPr lang="th-TH" dirty="0"/>
            </a:p>
          </p:txBody>
        </p:sp>
      </p:grpSp>
      <p:grpSp>
        <p:nvGrpSpPr>
          <p:cNvPr id="58" name="กลุ่ม 57"/>
          <p:cNvGrpSpPr/>
          <p:nvPr/>
        </p:nvGrpSpPr>
        <p:grpSpPr>
          <a:xfrm>
            <a:off x="6067472" y="3124567"/>
            <a:ext cx="1780193" cy="523220"/>
            <a:chOff x="6067472" y="3124567"/>
            <a:chExt cx="1780193" cy="523220"/>
          </a:xfrm>
        </p:grpSpPr>
        <p:pic>
          <p:nvPicPr>
            <p:cNvPr id="20" name="รูปภาพ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472" y="3201634"/>
              <a:ext cx="374699" cy="374699"/>
            </a:xfrm>
            <a:prstGeom prst="rect">
              <a:avLst/>
            </a:prstGeom>
          </p:spPr>
        </p:pic>
        <p:sp>
          <p:nvSpPr>
            <p:cNvPr id="47" name="สี่เหลี่ยมผืนผ้า 46"/>
            <p:cNvSpPr/>
            <p:nvPr/>
          </p:nvSpPr>
          <p:spPr>
            <a:xfrm>
              <a:off x="6481585" y="3124567"/>
              <a:ext cx="136608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นมขึ้นพาน</a:t>
              </a:r>
              <a:endParaRPr lang="th-TH" dirty="0"/>
            </a:p>
          </p:txBody>
        </p:sp>
      </p:grpSp>
      <p:grpSp>
        <p:nvGrpSpPr>
          <p:cNvPr id="57" name="กลุ่ม 56"/>
          <p:cNvGrpSpPr/>
          <p:nvPr/>
        </p:nvGrpSpPr>
        <p:grpSpPr>
          <a:xfrm>
            <a:off x="6067472" y="3589031"/>
            <a:ext cx="2145677" cy="523220"/>
            <a:chOff x="6067472" y="3589031"/>
            <a:chExt cx="2145677" cy="523220"/>
          </a:xfrm>
        </p:grpSpPr>
        <p:pic>
          <p:nvPicPr>
            <p:cNvPr id="48" name="รูปภาพ 4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472" y="3666098"/>
              <a:ext cx="374699" cy="374699"/>
            </a:xfrm>
            <a:prstGeom prst="rect">
              <a:avLst/>
            </a:prstGeom>
          </p:spPr>
        </p:pic>
        <p:sp>
          <p:nvSpPr>
            <p:cNvPr id="49" name="สี่เหลี่ยมผืนผ้า 48"/>
            <p:cNvSpPr/>
            <p:nvPr/>
          </p:nvSpPr>
          <p:spPr>
            <a:xfrm>
              <a:off x="6481585" y="3589031"/>
              <a:ext cx="17315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เสียงแตกหนุ่ม</a:t>
              </a:r>
              <a:endParaRPr lang="th-TH" dirty="0"/>
            </a:p>
          </p:txBody>
        </p:sp>
      </p:grpSp>
      <p:grpSp>
        <p:nvGrpSpPr>
          <p:cNvPr id="56" name="กลุ่ม 55"/>
          <p:cNvGrpSpPr/>
          <p:nvPr/>
        </p:nvGrpSpPr>
        <p:grpSpPr>
          <a:xfrm>
            <a:off x="6067472" y="4026353"/>
            <a:ext cx="3046565" cy="523220"/>
            <a:chOff x="6067472" y="4026353"/>
            <a:chExt cx="3046565" cy="523220"/>
          </a:xfrm>
        </p:grpSpPr>
        <p:pic>
          <p:nvPicPr>
            <p:cNvPr id="50" name="รูปภาพ 4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472" y="4103420"/>
              <a:ext cx="374699" cy="374699"/>
            </a:xfrm>
            <a:prstGeom prst="rect">
              <a:avLst/>
            </a:prstGeom>
          </p:spPr>
        </p:pic>
        <p:sp>
          <p:nvSpPr>
            <p:cNvPr id="51" name="สี่เหลี่ยมผืนผ้า 50"/>
            <p:cNvSpPr/>
            <p:nvPr/>
          </p:nvSpPr>
          <p:spPr>
            <a:xfrm>
              <a:off x="6481585" y="4026353"/>
              <a:ext cx="263245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มีขนบริเวณอวัยวะเพศ</a:t>
              </a:r>
              <a:endParaRPr lang="th-TH" dirty="0"/>
            </a:p>
          </p:txBody>
        </p:sp>
      </p:grpSp>
      <p:grpSp>
        <p:nvGrpSpPr>
          <p:cNvPr id="43" name="กลุ่ม 42"/>
          <p:cNvGrpSpPr/>
          <p:nvPr/>
        </p:nvGrpSpPr>
        <p:grpSpPr>
          <a:xfrm>
            <a:off x="6067472" y="4476927"/>
            <a:ext cx="2581694" cy="954107"/>
            <a:chOff x="6067472" y="4476927"/>
            <a:chExt cx="2581694" cy="954107"/>
          </a:xfrm>
        </p:grpSpPr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472" y="4553994"/>
              <a:ext cx="374699" cy="374699"/>
            </a:xfrm>
            <a:prstGeom prst="rect">
              <a:avLst/>
            </a:prstGeom>
          </p:spPr>
        </p:pic>
        <p:sp>
          <p:nvSpPr>
            <p:cNvPr id="53" name="สี่เหลี่ยมผืนผ้า 52"/>
            <p:cNvSpPr/>
            <p:nvPr/>
          </p:nvSpPr>
          <p:spPr>
            <a:xfrm>
              <a:off x="6481585" y="4476927"/>
              <a:ext cx="216758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อวัยวะเพศมี</a:t>
              </a:r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ขนาด</a:t>
              </a:r>
            </a:p>
            <a:p>
              <a:r>
                <a:rPr lang="th-TH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เท่ากับ</a:t>
              </a:r>
              <a:r>
                <a:rPr lang="th-TH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ผู้ใหญ่ </a:t>
              </a:r>
              <a:endParaRPr lang="th-TH" dirty="0"/>
            </a:p>
          </p:txBody>
        </p:sp>
      </p:grpSp>
    </p:spTree>
    <p:extLst>
      <p:ext uri="{BB962C8B-B14F-4D97-AF65-F5344CB8AC3E}">
        <p14:creationId xmlns:p14="http://schemas.microsoft.com/office/powerpoint/2010/main" val="381983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8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97886" y="521093"/>
            <a:ext cx="9226642" cy="6144623"/>
            <a:chOff x="97886" y="521093"/>
            <a:chExt cx="9226642" cy="6144623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6" y="521093"/>
              <a:ext cx="9226642" cy="6144623"/>
            </a:xfrm>
            <a:prstGeom prst="rect">
              <a:avLst/>
            </a:prstGeom>
          </p:spPr>
        </p:pic>
        <p:sp>
          <p:nvSpPr>
            <p:cNvPr id="9" name="สี่เหลี่ยมผืนผ้า 8"/>
            <p:cNvSpPr/>
            <p:nvPr/>
          </p:nvSpPr>
          <p:spPr>
            <a:xfrm>
              <a:off x="1475656" y="1794355"/>
              <a:ext cx="7258705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 fontAlgn="ctr">
                <a:tabLst>
                  <a:tab pos="914400" algn="l"/>
                </a:tabLst>
              </a:pP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	</a:t>
              </a:r>
              <a:r>
                <a:rPr lang="th-TH" sz="2400" b="1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สำหรับ</a:t>
              </a: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เด็กชาย จะเริ่มมีขนขึ้นบริเวณอวัยวะเพศ </a:t>
              </a:r>
            </a:p>
            <a:p>
              <a:pPr algn="thaiDist" fontAlgn="ctr">
                <a:tabLst>
                  <a:tab pos="914400" algn="l"/>
                </a:tabLst>
              </a:pP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     และที่รักแร้ อวัยวะเพศจะโตขึ้น จนทำให้หนังหุ้มปลา</a:t>
              </a:r>
              <a:r>
                <a:rPr lang="th-TH" sz="2400" b="1" dirty="0" err="1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ยองคชาต</a:t>
              </a:r>
              <a:endParaRPr lang="th-TH" sz="2400" b="1" dirty="0"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endParaRPr>
            </a:p>
            <a:p>
              <a:pPr algn="thaiDist" fontAlgn="ctr">
                <a:tabLst>
                  <a:tab pos="914400" algn="l"/>
                </a:tabLst>
              </a:pP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  เปิดออก แต่บางรายที่มีหนังหุ้มปลา</a:t>
              </a:r>
              <a:r>
                <a:rPr lang="th-TH" sz="2400" b="1" dirty="0" err="1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ยองคชาต</a:t>
              </a: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หนามาก หนังหุ้มปลาย</a:t>
              </a:r>
            </a:p>
            <a:p>
              <a:pPr algn="thaiDist" fontAlgn="ctr">
                <a:tabLst>
                  <a:tab pos="914400" algn="l"/>
                </a:tabLst>
              </a:pP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  </a:t>
              </a:r>
              <a:r>
                <a:rPr lang="th-TH" sz="2400" b="1" dirty="0" err="1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องคชาตก็</a:t>
              </a: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จะไม่เปิด จะมีการหลั่ง</a:t>
              </a:r>
              <a:r>
                <a:rPr lang="th-TH" sz="2400" b="1" dirty="0" err="1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นํ้า</a:t>
              </a: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อสุจิครั้งแรก อาจจะโดยการฝัน</a:t>
              </a:r>
            </a:p>
            <a:p>
              <a:pPr algn="thaiDist" fontAlgn="ctr">
                <a:tabLst>
                  <a:tab pos="914400" algn="l"/>
                </a:tabLst>
              </a:pP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     เกี่ยวกับการมีเพศสัมพันธ์แล้วมีการหลั่ง</a:t>
              </a:r>
              <a:r>
                <a:rPr lang="th-TH" sz="2400" b="1" dirty="0" err="1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นํ้า</a:t>
              </a: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อสุจิออกมาในขณะหลับ </a:t>
              </a:r>
            </a:p>
            <a:p>
              <a:pPr algn="thaiDist" fontAlgn="ctr">
                <a:tabLst>
                  <a:tab pos="914400" algn="l"/>
                </a:tabLst>
              </a:pP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       ซึ่งเรียกว่า </a:t>
              </a:r>
              <a:r>
                <a:rPr lang="th-TH" sz="2400" b="1" dirty="0">
                  <a:solidFill>
                    <a:srgbClr val="FF0066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“การฝันเปียก” (</a:t>
              </a:r>
              <a:r>
                <a:rPr lang="en-US" sz="2400" b="1" dirty="0">
                  <a:solidFill>
                    <a:srgbClr val="FF0066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Wet Dream) </a:t>
              </a: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หรืออาจจะโดยการใช้</a:t>
              </a:r>
            </a:p>
            <a:p>
              <a:pPr algn="thaiDist" fontAlgn="ctr">
                <a:tabLst>
                  <a:tab pos="914400" algn="l"/>
                </a:tabLst>
              </a:pP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               มือกระทำกับ</a:t>
              </a:r>
              <a:r>
                <a:rPr lang="th-TH" sz="2400" b="1" dirty="0" err="1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องคชาตข</a:t>
              </a: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องตนเอง จนมีการหลั่ง</a:t>
              </a:r>
              <a:r>
                <a:rPr lang="th-TH" sz="2400" b="1" dirty="0" err="1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นํ้า</a:t>
              </a: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อสุจิ </a:t>
              </a:r>
            </a:p>
            <a:p>
              <a:pPr algn="thaiDist" fontAlgn="ctr">
                <a:tabLst>
                  <a:tab pos="914400" algn="l"/>
                </a:tabLst>
              </a:pP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           ซึ่งเรียกว่า “การช่วยตนเอง” หรือ  “การสำเร็จความใคร่</a:t>
              </a:r>
            </a:p>
            <a:p>
              <a:pPr algn="thaiDist" fontAlgn="ctr">
                <a:tabLst>
                  <a:tab pos="914400" algn="l"/>
                </a:tabLst>
              </a:pPr>
              <a:r>
                <a:rPr lang="th-TH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                  ด้วยตนเอง” (</a:t>
              </a:r>
              <a:r>
                <a:rPr lang="en-US" sz="2400" b="1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Masturbation) </a:t>
              </a:r>
              <a:endParaRPr lang="th-TH" sz="2400" b="1" dirty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endParaRPr>
            </a:p>
          </p:txBody>
        </p:sp>
      </p:grp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7" action="ppaction://hlinkpres?slideindex=1&amp;slidetitle=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3713"/>
            <a:ext cx="2879682" cy="35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2" y="341762"/>
            <a:ext cx="2354003" cy="6605623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857" y="801200"/>
            <a:ext cx="1708545" cy="5910061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81" y="715618"/>
            <a:ext cx="4667202" cy="520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/>
          <p:cNvGrpSpPr/>
          <p:nvPr/>
        </p:nvGrpSpPr>
        <p:grpSpPr>
          <a:xfrm>
            <a:off x="479730" y="4335959"/>
            <a:ext cx="8196726" cy="1938743"/>
            <a:chOff x="479730" y="4335959"/>
            <a:chExt cx="8196726" cy="1938743"/>
          </a:xfrm>
        </p:grpSpPr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30" y="4335959"/>
              <a:ext cx="8196726" cy="1938743"/>
            </a:xfrm>
            <a:prstGeom prst="rect">
              <a:avLst/>
            </a:prstGeom>
          </p:spPr>
        </p:pic>
        <p:sp>
          <p:nvSpPr>
            <p:cNvPr id="13" name="สี่เหลี่ยมผืนผ้า 12"/>
            <p:cNvSpPr/>
            <p:nvPr/>
          </p:nvSpPr>
          <p:spPr>
            <a:xfrm>
              <a:off x="729250" y="4611231"/>
              <a:ext cx="744314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 fontAlgn="ctr">
                <a:tabLst>
                  <a:tab pos="914400" algn="l"/>
                </a:tabLst>
              </a:pPr>
              <a:r>
                <a:rPr lang="th-TH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	</a:t>
              </a:r>
              <a:r>
                <a:rPr lang="th-TH" b="1" spc="-100" dirty="0">
                  <a:solidFill>
                    <a:srgbClr val="FF0000"/>
                  </a:solidFill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เมื่อเข้าสู่วัยรุ่น </a:t>
              </a:r>
              <a:r>
                <a:rPr lang="th-TH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วัยรุ่นจะมีความรู้สึกแปลกๆ อย่างที่ไม่เคยเป็นมาก่อน ทั้งนี้เนื่องจากการเปลี่ยนแปลงเกี่ยวกับฮอร์โมนต่างๆ ในร่างกายไปกระตุ้นทำให้เกิดการเปลี่ยนแปลงทางด้านจิตใจและอารมณ์</a:t>
              </a:r>
            </a:p>
          </p:txBody>
        </p:sp>
      </p:grp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7" action="ppaction://hlinkpres?slideindex=1&amp;slidetitle=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กลุ่ม 5"/>
          <p:cNvGrpSpPr/>
          <p:nvPr/>
        </p:nvGrpSpPr>
        <p:grpSpPr>
          <a:xfrm>
            <a:off x="2627784" y="476672"/>
            <a:ext cx="6157934" cy="3123092"/>
            <a:chOff x="2627784" y="476672"/>
            <a:chExt cx="6157934" cy="3123092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4" y="476672"/>
              <a:ext cx="6157934" cy="3123092"/>
            </a:xfrm>
            <a:prstGeom prst="rect">
              <a:avLst/>
            </a:prstGeom>
          </p:spPr>
        </p:pic>
        <p:sp>
          <p:nvSpPr>
            <p:cNvPr id="8" name="สี่เหลี่ยมผืนผ้า 7"/>
            <p:cNvSpPr/>
            <p:nvPr/>
          </p:nvSpPr>
          <p:spPr>
            <a:xfrm>
              <a:off x="3397940" y="980728"/>
              <a:ext cx="500583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 fontAlgn="ctr">
                <a:tabLst>
                  <a:tab pos="914400" algn="l"/>
                </a:tabLst>
              </a:pPr>
              <a:r>
                <a:rPr lang="th-TH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	ผู้ใหญ่ควรอธิบายให้วัยรุ่นได้เข้าใจถึงการเปลี่ยนแปลง</a:t>
              </a:r>
              <a:r>
                <a:rPr lang="th-TH" b="1" spc="-100" dirty="0" smtClean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ดังกล่าว ก่อน</a:t>
              </a:r>
              <a:r>
                <a:rPr lang="th-TH" b="1" spc="-100" dirty="0">
                  <a:latin typeface="Browallia New" panose="020B0604020202020204" pitchFamily="34" charset="-34"/>
                  <a:ea typeface="SimSun" pitchFamily="2" charset="-122"/>
                  <a:cs typeface="Browallia New" panose="020B0604020202020204" pitchFamily="34" charset="-34"/>
                </a:rPr>
                <a:t>เข้าสู่วัยรุ่น เพื่อที่วัยรุ่นจะได้เตรียมตัวก่อน ไม่กังวล ไม่แปลกใจ ตกใจ หรือสงสัยในธรรมชาติการเปลี่ยนแปลงทางด้านร่างกายของตนเอง</a:t>
              </a:r>
              <a:endParaRPr lang="th-TH" b="1" dirty="0">
                <a:solidFill>
                  <a:srgbClr val="FF5050"/>
                </a:solidFill>
                <a:latin typeface="Browallia New" panose="020B0604020202020204" pitchFamily="34" charset="-34"/>
                <a:ea typeface="SimSun" pitchFamily="2" charset="-122"/>
                <a:cs typeface="Browallia New" panose="020B0604020202020204" pitchFamily="34" charset="-34"/>
              </a:endParaRPr>
            </a:p>
          </p:txBody>
        </p:sp>
      </p:grpSp>
      <p:pic>
        <p:nvPicPr>
          <p:cNvPr id="5" name="รูปภาพ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0" y="628881"/>
            <a:ext cx="3259142" cy="2950461"/>
          </a:xfrm>
          <a:prstGeom prst="rect">
            <a:avLst/>
          </a:prstGeom>
        </p:spPr>
      </p:pic>
      <p:sp>
        <p:nvSpPr>
          <p:cNvPr id="11" name="สี่เหลี่ยมผืนผ้า 10"/>
          <p:cNvSpPr/>
          <p:nvPr/>
        </p:nvSpPr>
        <p:spPr>
          <a:xfrm>
            <a:off x="359532" y="3284984"/>
            <a:ext cx="8316924" cy="1570578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0518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กลุ่ม 11"/>
          <p:cNvGrpSpPr/>
          <p:nvPr/>
        </p:nvGrpSpPr>
        <p:grpSpPr>
          <a:xfrm>
            <a:off x="316868" y="620688"/>
            <a:ext cx="7227722" cy="4056641"/>
            <a:chOff x="316868" y="620688"/>
            <a:chExt cx="7227722" cy="4056641"/>
          </a:xfrm>
        </p:grpSpPr>
        <p:pic>
          <p:nvPicPr>
            <p:cNvPr id="9" name="รูปภาพ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439" y="818553"/>
              <a:ext cx="3858776" cy="3858776"/>
            </a:xfrm>
            <a:prstGeom prst="rect">
              <a:avLst/>
            </a:prstGeom>
          </p:spPr>
        </p:pic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68" y="1637043"/>
              <a:ext cx="2740158" cy="2740158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620688"/>
              <a:ext cx="7149054" cy="3456384"/>
            </a:xfrm>
            <a:prstGeom prst="rect">
              <a:avLst/>
            </a:prstGeom>
          </p:spPr>
        </p:pic>
      </p:grpSp>
      <p:pic>
        <p:nvPicPr>
          <p:cNvPr id="5" name="รูปภาพ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52" y="509586"/>
            <a:ext cx="3081147" cy="5771678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10" action="ppaction://hlinkpres?slideindex=1&amp;slidetitle=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" y="3702757"/>
            <a:ext cx="2533089" cy="283067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55" y="3520670"/>
            <a:ext cx="2631074" cy="2870593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44" y="2903855"/>
            <a:ext cx="2526382" cy="2946715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18" y="3748683"/>
            <a:ext cx="542545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4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42" y="856840"/>
            <a:ext cx="5762222" cy="1832038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94" y="268244"/>
            <a:ext cx="2467244" cy="487265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41" y="2502730"/>
            <a:ext cx="3960440" cy="381287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2971792"/>
            <a:ext cx="5294387" cy="388620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26" y="3125741"/>
            <a:ext cx="2770638" cy="279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5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6" y="403995"/>
            <a:ext cx="8717584" cy="5112568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62" y="6214230"/>
            <a:ext cx="569624" cy="431534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6" y="6162399"/>
            <a:ext cx="586057" cy="548862"/>
          </a:xfrm>
          <a:prstGeom prst="rect">
            <a:avLst/>
          </a:prstGeom>
        </p:spPr>
      </p:pic>
      <p:pic>
        <p:nvPicPr>
          <p:cNvPr id="14" name="รูปภาพ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165304"/>
            <a:ext cx="586057" cy="548862"/>
          </a:xfrm>
          <a:prstGeom prst="rect">
            <a:avLst/>
          </a:prstGeom>
        </p:spPr>
      </p:pic>
      <p:pic>
        <p:nvPicPr>
          <p:cNvPr id="3" name="รูปภาพ 2">
            <a:hlinkClick r:id="rId7" action="ppaction://hlinkpres?slideindex=1&amp;slidetitle=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7" y="6021288"/>
            <a:ext cx="729095" cy="682822"/>
          </a:xfrm>
          <a:prstGeom prst="rect">
            <a:avLst/>
          </a:prstGeom>
        </p:spPr>
      </p:pic>
      <p:sp>
        <p:nvSpPr>
          <p:cNvPr id="16" name="ตัวแทนหมายเลขสไลด์ 15"/>
          <p:cNvSpPr>
            <a:spLocks noGrp="1"/>
          </p:cNvSpPr>
          <p:nvPr>
            <p:ph type="sldNum" sz="quarter" idx="12"/>
          </p:nvPr>
        </p:nvSpPr>
        <p:spPr>
          <a:xfrm>
            <a:off x="7919094" y="6274702"/>
            <a:ext cx="509289" cy="29837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4876339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15778</TotalTime>
  <Words>159</Words>
  <Application>Microsoft Office PowerPoint</Application>
  <PresentationFormat>นำเสนอทางหน้าจอ (4:3)</PresentationFormat>
  <Paragraphs>90</Paragraphs>
  <Slides>18</Slides>
  <Notes>18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18</vt:i4>
      </vt:variant>
    </vt:vector>
  </HeadingPairs>
  <TitlesOfParts>
    <vt:vector size="26" baseType="lpstr">
      <vt:lpstr>Arial Unicode MS</vt:lpstr>
      <vt:lpstr>SimSun</vt:lpstr>
      <vt:lpstr>Angsana New</vt:lpstr>
      <vt:lpstr>Arial</vt:lpstr>
      <vt:lpstr>Browallia New</vt:lpstr>
      <vt:lpstr>Calibri</vt:lpstr>
      <vt:lpstr>Cordia New</vt:lpstr>
      <vt:lpstr>Default Design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nu-keaw</dc:creator>
  <cp:lastModifiedBy>NBACER</cp:lastModifiedBy>
  <cp:revision>1134</cp:revision>
  <cp:lastPrinted>2013-12-18T04:28:54Z</cp:lastPrinted>
  <dcterms:created xsi:type="dcterms:W3CDTF">2013-09-10T05:06:28Z</dcterms:created>
  <dcterms:modified xsi:type="dcterms:W3CDTF">2019-09-09T13:00:56Z</dcterms:modified>
</cp:coreProperties>
</file>