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80" r:id="rId2"/>
    <p:sldId id="496" r:id="rId3"/>
    <p:sldId id="497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</p:sldIdLst>
  <p:sldSz cx="9144000" cy="6858000" type="screen4x3"/>
  <p:notesSz cx="10236200" cy="70993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6F8A6"/>
    <a:srgbClr val="FF5050"/>
    <a:srgbClr val="10D7D2"/>
    <a:srgbClr val="12E6E6"/>
    <a:srgbClr val="82C650"/>
    <a:srgbClr val="FFCCFF"/>
    <a:srgbClr val="FF9966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ลักษณะ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ลักษณะ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1" autoAdjust="0"/>
    <p:restoredTop sz="77751" autoAdjust="0"/>
  </p:normalViewPr>
  <p:slideViewPr>
    <p:cSldViewPr>
      <p:cViewPr varScale="1">
        <p:scale>
          <a:sx n="72" d="100"/>
          <a:sy n="72" d="100"/>
        </p:scale>
        <p:origin x="1512" y="72"/>
      </p:cViewPr>
      <p:guideLst>
        <p:guide orient="horz" pos="3475"/>
        <p:guide pos="2880"/>
      </p:guideLst>
    </p:cSldViewPr>
  </p:slideViewPr>
  <p:outlineViewPr>
    <p:cViewPr>
      <p:scale>
        <a:sx n="33" d="100"/>
        <a:sy n="33" d="100"/>
      </p:scale>
      <p:origin x="0" y="30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08F9F69-5906-4296-A45C-6086FAFB5D67}" type="datetimeFigureOut">
              <a:rPr lang="en-US"/>
              <a:pPr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BE68269-F950-4A5E-A3C7-139ACD06C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95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5EDBCC5A-BEA2-4542-9952-57A0112F01C0}" type="datetimeFigureOut">
              <a:rPr lang="th-TH"/>
              <a:pPr/>
              <a:t>09/09/62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9650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pPr lvl="0"/>
            <a:endParaRPr lang="th-TH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938" y="3371850"/>
            <a:ext cx="8188325" cy="3195638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7063" cy="354013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CF6F6251-91AB-4103-9F45-B64002FCBA33}" type="slidenum">
              <a:rPr lang="th-TH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0375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cs typeface="Cordia New" pitchFamily="34" charset="-34"/>
            </a:endParaRPr>
          </a:p>
        </p:txBody>
      </p:sp>
      <p:sp>
        <p:nvSpPr>
          <p:cNvPr id="185348" name="ตัวยึดวันที่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D5212679-2CB9-40FC-BDBE-5644869A727E}" type="datetime1">
              <a:rPr lang="th-TH" sz="1300"/>
              <a:pPr/>
              <a:t>09/09/62</a:t>
            </a:fld>
            <a:endParaRPr lang="th-TH" sz="1300"/>
          </a:p>
        </p:txBody>
      </p:sp>
      <p:sp>
        <p:nvSpPr>
          <p:cNvPr id="185349" name="ตัวยึดหมายเลขภาพนิ่ง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35BD894F-AA85-47DB-8258-1FF41DA3448F}" type="slidenum">
              <a:rPr lang="th-TH" sz="1300"/>
              <a:pPr/>
              <a:t>1</a:t>
            </a:fld>
            <a:endParaRPr lang="th-TH" sz="1300"/>
          </a:p>
        </p:txBody>
      </p:sp>
    </p:spTree>
    <p:extLst>
      <p:ext uri="{BB962C8B-B14F-4D97-AF65-F5344CB8AC3E}">
        <p14:creationId xmlns:p14="http://schemas.microsoft.com/office/powerpoint/2010/main" val="189565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6963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85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9133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914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304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115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322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608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287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7626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4642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766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546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526B2-5D29-4902-A5D8-101D42417CE3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874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DE804-84CC-4C08-972E-7FB3F299B9D9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501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866AA-C5D2-438A-989D-3A928B66214A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075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65126-524D-49F2-87CC-CC10277E475B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650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4FE0E-3F1D-4BD4-82A8-177430B62F1F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455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74D35-2E20-4E8A-9A6D-9123FB829E36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636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02730-C1F7-4FCA-9BC4-DCA0346D9C8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454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C5B14-6E1C-4880-B216-C0682FC88D74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636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AC347-C6C0-4FA8-9956-9F4F72AE09CE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928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D0752-48B7-4579-9332-603BDBA861C3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802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DCBA2-8A5E-4267-9C2A-5F0B9EBB9BA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341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7B5DF8-0625-4964-A9F8-0151CBD39D97}" type="slidenum">
              <a:rPr lang="en-US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powerpoint-00.pptx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.png"/><Relationship Id="rId5" Type="http://schemas.openxmlformats.org/officeDocument/2006/relationships/image" Target="../media/image42.png"/><Relationship Id="rId10" Type="http://schemas.openxmlformats.org/officeDocument/2006/relationships/hyperlink" Target="powerpoint-00.pptx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13" Type="http://schemas.openxmlformats.org/officeDocument/2006/relationships/image" Target="../media/image50.png"/><Relationship Id="rId3" Type="http://schemas.openxmlformats.org/officeDocument/2006/relationships/image" Target="../media/image54.png"/><Relationship Id="rId7" Type="http://schemas.openxmlformats.org/officeDocument/2006/relationships/image" Target="../media/image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hyperlink" Target="powerpoint-00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hyperlink" Target="powerpoint-00.pptx" TargetMode="External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hyperlink" Target="powerpoint-00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32.png"/><Relationship Id="rId10" Type="http://schemas.openxmlformats.org/officeDocument/2006/relationships/hyperlink" Target="powerpoint-00.pptx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165304"/>
            <a:ext cx="586057" cy="548862"/>
          </a:xfrm>
          <a:prstGeom prst="rect">
            <a:avLst/>
          </a:prstGeom>
        </p:spPr>
      </p:pic>
      <p:pic>
        <p:nvPicPr>
          <p:cNvPr id="6" name="รูปภาพ 5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89" y="6021288"/>
            <a:ext cx="729095" cy="68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4028874" cy="72008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764704"/>
            <a:ext cx="3448018" cy="3017017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301804" y="1484784"/>
            <a:ext cx="8518668" cy="4782769"/>
            <a:chOff x="301804" y="1484784"/>
            <a:chExt cx="8518668" cy="4782769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321978" y="1484784"/>
              <a:ext cx="475205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</a:t>
              </a:r>
              <a:r>
                <a:rPr lang="th-TH" b="1" dirty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เพศชาย เพศหญิง และบุคคลที่มีความ</a:t>
              </a:r>
              <a:r>
                <a:rPr lang="th-TH" b="1" dirty="0" smtClean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หลากหลาย ทาง</a:t>
              </a:r>
              <a:r>
                <a:rPr lang="th-TH" b="1" dirty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เพศมีสิทธิ</a:t>
              </a:r>
              <a:r>
                <a:rPr lang="th-TH" b="1" dirty="0" smtClean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แลศักดิ์ศรี</a:t>
              </a:r>
              <a:br>
                <a:rPr lang="th-TH" b="1" dirty="0" smtClean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</a:br>
              <a:r>
                <a:rPr lang="th-TH" b="1" dirty="0" smtClean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เท่า</a:t>
              </a:r>
              <a:r>
                <a:rPr lang="th-TH" b="1" dirty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เทียมกันตาม</a:t>
              </a:r>
              <a:r>
                <a:rPr lang="th-TH" b="1" dirty="0" smtClean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หลักสิทธิมนุษยชน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ในอดีตสังคมไทยจะให้ความสำคัญกับเพศ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ชายมากกว่า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เพศหญิง เพราะบทบาท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ใน</a:t>
              </a:r>
              <a:b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</a:b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ประกอบอาชีพเพื่อหารายได้มา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เลี้ยง</a:t>
              </a:r>
              <a:endPara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301804" y="4020784"/>
              <a:ext cx="851866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ครอบครัวนั้นส่วนใหญ่จะเป็นหน้าที่ของเพศชาย 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หญิงมีหน้าที่ดูแลความเรียบร้อยในบ้านและเลี้ยงดูบุตร แต่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ปัจจุบันเป็น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ที่ยอมรับกันโดยทั่วไป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ว่าบุคคล</a:t>
              </a:r>
              <a:b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</a:b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ทุก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เพศต่างก็มีโอกาส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ได้รับการศึกษา 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ประกอบอาชีพ และมีสถานภาพทางสังคมเท่าเทียมกัน 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ดังนั้น 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เราจึงควรเคารพสิทธิและศักดิ์ศรีของผู้อื่น 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เช่นเดียวกับการ</a:t>
              </a:r>
              <a:b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</a:b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เคารพ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สิทธิและศักดิ์ศรีของตนเอง</a:t>
              </a:r>
              <a:endPara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52" y="3686179"/>
            <a:ext cx="2691931" cy="2691931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77" y="2686718"/>
            <a:ext cx="2691931" cy="2691931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0" y="3245974"/>
            <a:ext cx="1911569" cy="191156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4" y="843504"/>
            <a:ext cx="8360458" cy="3809631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0" y="607196"/>
            <a:ext cx="6074375" cy="5816694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10" action="ppaction://hlinkpres?slideindex=1&amp;slidetitle=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15" y="548680"/>
            <a:ext cx="6178287" cy="589651"/>
          </a:xfrm>
          <a:prstGeom prst="rect">
            <a:avLst/>
          </a:prstGeom>
        </p:spPr>
      </p:pic>
      <p:grpSp>
        <p:nvGrpSpPr>
          <p:cNvPr id="8" name="กลุ่ม 7"/>
          <p:cNvGrpSpPr/>
          <p:nvPr/>
        </p:nvGrpSpPr>
        <p:grpSpPr>
          <a:xfrm>
            <a:off x="872432" y="1214597"/>
            <a:ext cx="7555951" cy="1008270"/>
            <a:chOff x="872432" y="1214597"/>
            <a:chExt cx="7555951" cy="1008270"/>
          </a:xfrm>
        </p:grpSpPr>
        <p:sp>
          <p:nvSpPr>
            <p:cNvPr id="6" name="สี่เหลี่ยมผืนผ้า 5"/>
            <p:cNvSpPr/>
            <p:nvPr/>
          </p:nvSpPr>
          <p:spPr>
            <a:xfrm>
              <a:off x="1380742" y="1268760"/>
              <a:ext cx="70476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ยอมรับในสิทธิและความเท่าเทียมของสังคมที่มี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หลากหลาย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ทางเพศ</a:t>
              </a:r>
            </a:p>
          </p:txBody>
        </p:sp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32" y="1214597"/>
              <a:ext cx="531216" cy="531216"/>
            </a:xfrm>
            <a:prstGeom prst="rect">
              <a:avLst/>
            </a:prstGeom>
          </p:spPr>
        </p:pic>
      </p:grpSp>
      <p:grpSp>
        <p:nvGrpSpPr>
          <p:cNvPr id="9" name="กลุ่ม 8"/>
          <p:cNvGrpSpPr/>
          <p:nvPr/>
        </p:nvGrpSpPr>
        <p:grpSpPr>
          <a:xfrm>
            <a:off x="915097" y="2050829"/>
            <a:ext cx="7905375" cy="1112943"/>
            <a:chOff x="915097" y="2050829"/>
            <a:chExt cx="7905375" cy="1112943"/>
          </a:xfrm>
        </p:grpSpPr>
        <p:sp>
          <p:nvSpPr>
            <p:cNvPr id="10" name="สี่เหลี่ยมผืนผ้า 9"/>
            <p:cNvSpPr/>
            <p:nvPr/>
          </p:nvSpPr>
          <p:spPr>
            <a:xfrm>
              <a:off x="1380742" y="2209665"/>
              <a:ext cx="74397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ใช้คำพูดที่สุภาพและแสดงลักษณะกิริยา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ท่าทาง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ที่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ให้เกียรติต่อผู้อื่น</a:t>
              </a:r>
            </a:p>
          </p:txBody>
        </p:sp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97" y="2050829"/>
              <a:ext cx="531216" cy="531216"/>
            </a:xfrm>
            <a:prstGeom prst="rect">
              <a:avLst/>
            </a:prstGeom>
          </p:spPr>
        </p:pic>
      </p:grpSp>
      <p:grpSp>
        <p:nvGrpSpPr>
          <p:cNvPr id="12" name="กลุ่ม 11"/>
          <p:cNvGrpSpPr/>
          <p:nvPr/>
        </p:nvGrpSpPr>
        <p:grpSpPr>
          <a:xfrm>
            <a:off x="872432" y="3179036"/>
            <a:ext cx="7948040" cy="1412654"/>
            <a:chOff x="872432" y="2831362"/>
            <a:chExt cx="7948040" cy="1412654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1380742" y="2859021"/>
              <a:ext cx="743973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มีนํ้า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ใจให้ความ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ช่วยเหลือ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ผู้อื่น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ตาม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ความสามารถ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ของ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ตนเอง</a:t>
              </a:r>
            </a:p>
          </p:txBody>
        </p:sp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32" y="2831362"/>
              <a:ext cx="531216" cy="531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7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39552" y="836712"/>
            <a:ext cx="8136904" cy="4968552"/>
          </a:xfrm>
          <a:prstGeom prst="roundRect">
            <a:avLst>
              <a:gd name="adj" fmla="val 6438"/>
            </a:avLst>
          </a:prstGeom>
          <a:solidFill>
            <a:srgbClr val="F6F8A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1" y="650589"/>
            <a:ext cx="3238453" cy="2577701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927374" y="1120385"/>
            <a:ext cx="77388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  <a:tab pos="2865438" algn="l"/>
                <a:tab pos="3316288" algn="l"/>
              </a:tabLst>
            </a:pP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		</a:t>
            </a:r>
            <a:r>
              <a:rPr lang="th-TH" b="1" dirty="0" smtClean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ค่านิยม</a:t>
            </a:r>
            <a:r>
              <a: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ในเรื่องเพศอาจแตกต่าง</a:t>
            </a:r>
            <a:r>
              <a:rPr lang="th-TH" b="1" dirty="0" smtClean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กัน			ไป</a:t>
            </a:r>
            <a:r>
              <a: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ตามสภาพสังคม ประเพณี </a:t>
            </a:r>
            <a:r>
              <a:rPr lang="th-TH" b="1" dirty="0" smtClean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และวัฒนธรรม</a:t>
            </a:r>
            <a:br>
              <a:rPr lang="th-TH" b="1" dirty="0" smtClean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	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ในแต่ละสังคมจะมี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ขนบธรรมเนียมประเพณี</a:t>
            </a:r>
            <a:b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	</a:t>
            </a:r>
            <a:r>
              <a:rPr lang="th-TH" b="1" spc="-10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</a:t>
            </a:r>
            <a:r>
              <a:rPr lang="th-TH" b="1" spc="-10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เชื่อ วิถีการดำเนินชีวิต</a:t>
            </a:r>
            <a:r>
              <a:rPr lang="th-TH" b="1" spc="-10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และองค์ประกอบ</a:t>
            </a:r>
            <a:br>
              <a:rPr lang="th-TH" b="1" spc="-10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	อื่นๆ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ของสังคมที่แตกต่างกัน เนื่องจากบุคคลแต่ละสังคมมีความแตกต่างกันหลาย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ด้านเช่น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เชื้อชาติ ศาสนา สภาพความเป็นอยู่ตามลักษณะทางภูมิศาสตร์ จึงทำให้บุคคลใน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สังคมมี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ความเชื่อและค่านิยมในเรื่องต่างๆ แตกต่าง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กัน รวมถึง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ค่านิยมในเรื่องเพศ ค่านิยม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บางอย่างอาจ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มีความเหมาะสมกับสังคมหนึ่ง แต่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อาจ</a:t>
            </a:r>
            <a:b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ไม่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เหมาะสมกับอีกสังคมหนึ่ง </a:t>
            </a: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98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79513" y="1556792"/>
            <a:ext cx="85509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ค่านิยมในเรื่องเพศของสังคมไทยเริ่มเปลี่ยนแปลงไปตามสภาพของสังคมที่ก้าวสู่การพัฒนาเทคโนโลยีสมัยใหม่ การรับข้อมูลข่าวสารรูปแบบต่างๆ ตั้งแต่การแต่งกาย วิถีชีวิตทางเพศ รวมถึงความสัมพันธ์ทางเพศเปิดกว้างมากขึ้น เรื่องเพศจึงมีอิทธิพลต่อการดำรงชีวิตของมนุษย์ทั้งในด้านที่เหมาะสมและไม่เหมาะสม ดังนั้น วัยรุ่นจึงควรปรับตัวในเรื่องเพศให้เหมาะสมกับสังคมและวัฒนธรรมที่เปลี่ยนไป ดังนี้</a:t>
            </a:r>
          </a:p>
          <a:p>
            <a:pPr algn="thaiDist" fontAlgn="ctr">
              <a:tabLst>
                <a:tab pos="914400" algn="l"/>
              </a:tabLst>
            </a:pP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13538" y="260648"/>
            <a:ext cx="8316924" cy="157057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34" name="กลุ่ม 33"/>
          <p:cNvGrpSpPr/>
          <p:nvPr/>
        </p:nvGrpSpPr>
        <p:grpSpPr>
          <a:xfrm>
            <a:off x="403276" y="4221088"/>
            <a:ext cx="2754500" cy="562929"/>
            <a:chOff x="403276" y="4304110"/>
            <a:chExt cx="2754500" cy="562929"/>
          </a:xfrm>
        </p:grpSpPr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76" y="4304110"/>
              <a:ext cx="656319" cy="458742"/>
            </a:xfrm>
            <a:prstGeom prst="rect">
              <a:avLst/>
            </a:prstGeom>
          </p:spPr>
        </p:pic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56" y="4360358"/>
              <a:ext cx="418152" cy="414052"/>
            </a:xfrm>
            <a:prstGeom prst="rect">
              <a:avLst/>
            </a:prstGeom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943708" y="4343819"/>
              <a:ext cx="22140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ความเป็นสุภาพชน</a:t>
              </a:r>
              <a:endParaRPr lang="th-TH" dirty="0"/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899592" y="4927504"/>
            <a:ext cx="3635221" cy="563441"/>
            <a:chOff x="899592" y="5010526"/>
            <a:chExt cx="3635221" cy="563441"/>
          </a:xfrm>
        </p:grpSpPr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5010526"/>
              <a:ext cx="656319" cy="458742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21" y="5063234"/>
              <a:ext cx="388613" cy="384803"/>
            </a:xfrm>
            <a:prstGeom prst="rect">
              <a:avLst/>
            </a:prstGeom>
          </p:spPr>
        </p:pic>
        <p:sp>
          <p:nvSpPr>
            <p:cNvPr id="30" name="สี่เหลี่ยมผืนผ้า 29"/>
            <p:cNvSpPr/>
            <p:nvPr/>
          </p:nvSpPr>
          <p:spPr>
            <a:xfrm>
              <a:off x="1479168" y="5050747"/>
              <a:ext cx="30556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ความเท่าเทียมระหว่างเพศ</a:t>
              </a:r>
              <a:endParaRPr lang="th-TH" dirty="0"/>
            </a:p>
          </p:txBody>
        </p:sp>
      </p:grpSp>
      <p:grpSp>
        <p:nvGrpSpPr>
          <p:cNvPr id="36" name="กลุ่ม 35"/>
          <p:cNvGrpSpPr/>
          <p:nvPr/>
        </p:nvGrpSpPr>
        <p:grpSpPr>
          <a:xfrm>
            <a:off x="449216" y="5623540"/>
            <a:ext cx="5363212" cy="618032"/>
            <a:chOff x="449216" y="5706562"/>
            <a:chExt cx="5363212" cy="618032"/>
          </a:xfrm>
        </p:grpSpPr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16" y="5706562"/>
              <a:ext cx="656319" cy="458742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68" y="5753182"/>
              <a:ext cx="388613" cy="384803"/>
            </a:xfrm>
            <a:prstGeom prst="rect">
              <a:avLst/>
            </a:prstGeom>
          </p:spPr>
        </p:pic>
        <p:sp>
          <p:nvSpPr>
            <p:cNvPr id="32" name="สี่เหลี่ยมผืนผ้า 31"/>
            <p:cNvSpPr/>
            <p:nvPr/>
          </p:nvSpPr>
          <p:spPr>
            <a:xfrm>
              <a:off x="1001496" y="5801374"/>
              <a:ext cx="48109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การมีเพศสัมพันธ์ที่รับผิดชอบและปลอดภัย</a:t>
              </a:r>
            </a:p>
          </p:txBody>
        </p:sp>
      </p:grpSp>
      <p:grpSp>
        <p:nvGrpSpPr>
          <p:cNvPr id="31" name="กลุ่ม 30"/>
          <p:cNvGrpSpPr/>
          <p:nvPr/>
        </p:nvGrpSpPr>
        <p:grpSpPr>
          <a:xfrm>
            <a:off x="3439062" y="4246847"/>
            <a:ext cx="5470668" cy="523220"/>
            <a:chOff x="4843795" y="4343819"/>
            <a:chExt cx="5470668" cy="523220"/>
          </a:xfrm>
        </p:grpSpPr>
        <p:pic>
          <p:nvPicPr>
            <p:cNvPr id="26" name="รูปภาพ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795" y="4369082"/>
              <a:ext cx="656319" cy="458742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682" y="4446056"/>
              <a:ext cx="388613" cy="384803"/>
            </a:xfrm>
            <a:prstGeom prst="rect">
              <a:avLst/>
            </a:prstGeom>
          </p:spPr>
        </p:pic>
        <p:sp>
          <p:nvSpPr>
            <p:cNvPr id="33" name="สี่เหลี่ยมผืนผ้า 32"/>
            <p:cNvSpPr/>
            <p:nvPr/>
          </p:nvSpPr>
          <p:spPr>
            <a:xfrm>
              <a:off x="5420174" y="4343819"/>
              <a:ext cx="48942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การมีเพศสัมพันธ์ต้องเกิดจากความสมัครใจ</a:t>
              </a:r>
              <a:endParaRPr lang="th-TH" dirty="0"/>
            </a:p>
          </p:txBody>
        </p:sp>
      </p:grpSp>
      <p:grpSp>
        <p:nvGrpSpPr>
          <p:cNvPr id="37" name="กลุ่ม 36"/>
          <p:cNvGrpSpPr/>
          <p:nvPr/>
        </p:nvGrpSpPr>
        <p:grpSpPr>
          <a:xfrm>
            <a:off x="4786229" y="4943242"/>
            <a:ext cx="4033363" cy="562577"/>
            <a:chOff x="4786229" y="5026264"/>
            <a:chExt cx="4033363" cy="562577"/>
          </a:xfrm>
        </p:grpSpPr>
        <p:grpSp>
          <p:nvGrpSpPr>
            <p:cNvPr id="29" name="กลุ่ม 28"/>
            <p:cNvGrpSpPr/>
            <p:nvPr/>
          </p:nvGrpSpPr>
          <p:grpSpPr>
            <a:xfrm>
              <a:off x="4786229" y="5026264"/>
              <a:ext cx="656319" cy="458742"/>
              <a:chOff x="4171374" y="5023943"/>
              <a:chExt cx="656319" cy="458742"/>
            </a:xfrm>
          </p:grpSpPr>
          <p:pic>
            <p:nvPicPr>
              <p:cNvPr id="27" name="รูปภาพ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374" y="5023943"/>
                <a:ext cx="656319" cy="458742"/>
              </a:xfrm>
              <a:prstGeom prst="rect">
                <a:avLst/>
              </a:prstGeom>
            </p:spPr>
          </p:pic>
          <p:pic>
            <p:nvPicPr>
              <p:cNvPr id="17" name="รูปภาพ 1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226" y="5097882"/>
                <a:ext cx="388613" cy="384803"/>
              </a:xfrm>
              <a:prstGeom prst="rect">
                <a:avLst/>
              </a:prstGeom>
            </p:spPr>
          </p:pic>
        </p:grpSp>
        <p:sp>
          <p:nvSpPr>
            <p:cNvPr id="38" name="สี่เหลี่ยมผืนผ้า 37"/>
            <p:cNvSpPr/>
            <p:nvPr/>
          </p:nvSpPr>
          <p:spPr>
            <a:xfrm>
              <a:off x="5308694" y="5065621"/>
              <a:ext cx="35108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สร้างคุณค่าความดีงามในจิตใจ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0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46" y="4302367"/>
            <a:ext cx="3619108" cy="2013319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413538" y="176441"/>
            <a:ext cx="8316924" cy="15705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3" y="1472585"/>
            <a:ext cx="85509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b="1" dirty="0">
                <a:solidFill>
                  <a:srgbClr val="FF0066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สังคมพหุวัฒนธรรม 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คือ รูปแบบของสังคมที่ยอมรับความแตกต่าง และความเท่าเทียมกันในศักดิ์ศรีความเป็นมนุษย์ของผู้คนที่อาศัยอยู่ในสังคมเดียวกัน แต่มีความหลากหลายในมิติ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ต่างๆ เช่น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ชนชั้น ชาติพันธุ์ ศาสนา ความนิยมทางการเมือง รวมทั้งความหลากหลายทางเพศ</a:t>
            </a:r>
          </a:p>
          <a:p>
            <a:pPr algn="thaiDist" fontAlgn="ctr">
              <a:tabLst>
                <a:tab pos="914400" algn="l"/>
              </a:tabLst>
            </a:pP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3290"/>
            <a:ext cx="7748821" cy="576064"/>
          </a:xfrm>
          <a:prstGeom prst="rect">
            <a:avLst/>
          </a:prstGeom>
        </p:spPr>
      </p:pic>
      <p:grpSp>
        <p:nvGrpSpPr>
          <p:cNvPr id="10" name="กลุ่ม 9"/>
          <p:cNvGrpSpPr/>
          <p:nvPr/>
        </p:nvGrpSpPr>
        <p:grpSpPr>
          <a:xfrm>
            <a:off x="664717" y="3788071"/>
            <a:ext cx="3261049" cy="562929"/>
            <a:chOff x="403276" y="4304110"/>
            <a:chExt cx="3261049" cy="562929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76" y="4304110"/>
              <a:ext cx="656319" cy="458742"/>
            </a:xfrm>
            <a:prstGeom prst="rect">
              <a:avLst/>
            </a:prstGeom>
          </p:spPr>
        </p:pic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56" y="4360358"/>
              <a:ext cx="418152" cy="414052"/>
            </a:xfrm>
            <a:prstGeom prst="rect">
              <a:avLst/>
            </a:prstGeom>
          </p:spPr>
        </p:pic>
        <p:sp>
          <p:nvSpPr>
            <p:cNvPr id="13" name="สี่เหลี่ยมผืนผ้า 12"/>
            <p:cNvSpPr/>
            <p:nvPr/>
          </p:nvSpPr>
          <p:spPr>
            <a:xfrm>
              <a:off x="943708" y="4343819"/>
              <a:ext cx="27206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การปรับเปลี่ยนมุมมอง </a:t>
              </a:r>
              <a:endParaRPr lang="th-TH" dirty="0"/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1205149" y="4357863"/>
            <a:ext cx="3635221" cy="563441"/>
            <a:chOff x="899592" y="5010526"/>
            <a:chExt cx="3635221" cy="563441"/>
          </a:xfrm>
        </p:grpSpPr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5010526"/>
              <a:ext cx="656319" cy="458742"/>
            </a:xfrm>
            <a:prstGeom prst="rect">
              <a:avLst/>
            </a:prstGeom>
          </p:spPr>
        </p:pic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21" y="5063234"/>
              <a:ext cx="388613" cy="384803"/>
            </a:xfrm>
            <a:prstGeom prst="rect">
              <a:avLst/>
            </a:prstGeom>
          </p:spPr>
        </p:pic>
        <p:sp>
          <p:nvSpPr>
            <p:cNvPr id="19" name="สี่เหลี่ยมผืนผ้า 18"/>
            <p:cNvSpPr/>
            <p:nvPr/>
          </p:nvSpPr>
          <p:spPr>
            <a:xfrm>
              <a:off x="1479168" y="5050747"/>
              <a:ext cx="30556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มีทักษะการรับรู้เท่าทันสื่อ</a:t>
              </a:r>
              <a:endParaRPr lang="th-TH" dirty="0"/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628706" y="4742828"/>
            <a:ext cx="5367681" cy="1048918"/>
            <a:chOff x="449216" y="5706562"/>
            <a:chExt cx="5367681" cy="1048918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16" y="5706562"/>
              <a:ext cx="656319" cy="458742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68" y="5753182"/>
              <a:ext cx="388613" cy="384803"/>
            </a:xfrm>
            <a:prstGeom prst="rect">
              <a:avLst/>
            </a:prstGeom>
          </p:spPr>
        </p:pic>
        <p:sp>
          <p:nvSpPr>
            <p:cNvPr id="23" name="สี่เหลี่ยมผืนผ้า 22"/>
            <p:cNvSpPr/>
            <p:nvPr/>
          </p:nvSpPr>
          <p:spPr>
            <a:xfrm>
              <a:off x="1001496" y="5801373"/>
              <a:ext cx="481540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การเคารพตนเอง เคารพผู้อื่น และเคารพความหลากหลายของบุคคลอื่น</a:t>
              </a:r>
            </a:p>
          </p:txBody>
        </p:sp>
      </p:grpSp>
      <p:grpSp>
        <p:nvGrpSpPr>
          <p:cNvPr id="24" name="กลุ่ม 23"/>
          <p:cNvGrpSpPr/>
          <p:nvPr/>
        </p:nvGrpSpPr>
        <p:grpSpPr>
          <a:xfrm>
            <a:off x="899795" y="5688652"/>
            <a:ext cx="4726874" cy="523220"/>
            <a:chOff x="4843795" y="4343819"/>
            <a:chExt cx="4726874" cy="523220"/>
          </a:xfrm>
        </p:grpSpPr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795" y="4369082"/>
              <a:ext cx="656319" cy="458742"/>
            </a:xfrm>
            <a:prstGeom prst="rect">
              <a:avLst/>
            </a:prstGeom>
          </p:spPr>
        </p:pic>
        <p:pic>
          <p:nvPicPr>
            <p:cNvPr id="26" name="รูปภาพ 2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682" y="4446056"/>
              <a:ext cx="388613" cy="384803"/>
            </a:xfrm>
            <a:prstGeom prst="rect">
              <a:avLst/>
            </a:prstGeom>
          </p:spPr>
        </p:pic>
        <p:sp>
          <p:nvSpPr>
            <p:cNvPr id="27" name="สี่เหลี่ยมผืนผ้า 26"/>
            <p:cNvSpPr/>
            <p:nvPr/>
          </p:nvSpPr>
          <p:spPr>
            <a:xfrm>
              <a:off x="5420174" y="4343819"/>
              <a:ext cx="41504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รู้จักปกป้องสิทธิของตนตามกฎหมาย</a:t>
              </a:r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10606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7" y="1440838"/>
            <a:ext cx="7886127" cy="3932378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9532" y="451912"/>
            <a:ext cx="8316924" cy="157057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87624" y="1759684"/>
            <a:ext cx="7240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ภาพลักษณ์ (</a:t>
            </a:r>
            <a:r>
              <a:rPr lang="en-US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Image</a:t>
            </a:r>
            <a:r>
              <a:rPr lang="en-US" b="1" dirty="0" smtClean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)</a:t>
            </a:r>
            <a:r>
              <a:rPr lang="th-TH" b="1" dirty="0" smtClean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 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ตาม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ความหมายของพจนานุกรมฉบับราชบัณฑิตยสถาน พ.ศ. 2554 หมายถึง “ภาพที่เกิดจากความนึกคิดหรือที่คิดว่าควรจะเป็นเช่นนั้น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”</a:t>
            </a: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92" y="2487352"/>
            <a:ext cx="3807437" cy="4370648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3536574" y="3124125"/>
            <a:ext cx="4397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ภาพลักษณ์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เป็นส่วนหนึ่งของบุคลิกลักษณะ ความสามารถที่เป็นและแสดงออกส่งผลต่อการรับรู้ของผู้อื่น</a:t>
            </a: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07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513518" y="728073"/>
            <a:ext cx="5167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ธรรมชาติได้สร้างให้มนุษย์มี 2 เพศ คือเพศชายและเพศหญิง แล้วสร้างให้ทั้งสองเพศมีฮอร์โมนเพศที่ทำให้สนใจเพศตรงข้ามเมื่อ คนทั้งสองเพศมีความสนใจกัน คบหาสนิทสนมกัน ตกลงปลงใจที่จะใช้ชีวิตคู่อยู่ร่วมกันก็จะแต่งงานกัน ทำให้มีบทบาทของสามีภรรยาเกิดขึ้น บทบาททางเพศของชายและหญิง ซึ่งคนส่วนใหญ่จะต้องประสบ</a:t>
            </a:r>
            <a:r>
              <a:rPr lang="th-TH" b="1" dirty="0" err="1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กับวัฏ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จักรเหล่านี้ เมื่อตนเองมีบทบาทเป็นอย่างไรแล้ว ก็ต้องทำหน้าที่นั้นให้ดีที่สุด ต้องเป็นสามีที่ดี เป็นภรรยา</a:t>
            </a:r>
          </a:p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ที่ดี เป็นพ่อแม่ที่ดี เป็นปู่ย่าตายายที่ดี เป็นต้น แล้วครอบครัวจะอยู่ร่วมกันอย่างมีความสุข</a:t>
            </a: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grpSp>
        <p:nvGrpSpPr>
          <p:cNvPr id="12" name="กลุ่ม 11"/>
          <p:cNvGrpSpPr/>
          <p:nvPr/>
        </p:nvGrpSpPr>
        <p:grpSpPr>
          <a:xfrm>
            <a:off x="225665" y="348220"/>
            <a:ext cx="3213456" cy="6100307"/>
            <a:chOff x="225665" y="348220"/>
            <a:chExt cx="3213456" cy="6100307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65" y="1012278"/>
              <a:ext cx="3213456" cy="3920681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61" y="348220"/>
              <a:ext cx="2920301" cy="6100307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56" y="728073"/>
            <a:ext cx="560531" cy="52649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88" y="5231854"/>
            <a:ext cx="554737" cy="7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13538" y="260648"/>
            <a:ext cx="8316924" cy="157057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38125" y="1556792"/>
            <a:ext cx="84923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พฤติกรรมทางเพศ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หมายถึง ทัศนคติและการแสดงออกของบุคคลเกี่ยวกับเรื่องเพศเฉพาะบุคคล ซึ่งอาจตรงหรือไม่ตรงกับเพศโดยกำเนิด และบทบาทความเป็นผู้ชายหรือผู้หญิงตามที่สังคมกำหนด เป็นสิ่งที่มีอิทธิพลต่อการดำรงชีวิตของมนุษย์ ครอบคลุมพฤติกรรม 2 ลักษณะ คือ</a:t>
            </a: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775113" y="3244815"/>
            <a:ext cx="3426072" cy="1063754"/>
            <a:chOff x="755576" y="3354351"/>
            <a:chExt cx="3426072" cy="1063754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354351"/>
              <a:ext cx="1063754" cy="1063754"/>
            </a:xfrm>
            <a:prstGeom prst="rect">
              <a:avLst/>
            </a:prstGeom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1638964" y="3796146"/>
              <a:ext cx="25426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พฤติกรรมที่อยู่ภายใน</a:t>
              </a:r>
              <a:endParaRPr lang="th-TH" dirty="0"/>
            </a:p>
          </p:txBody>
        </p:sp>
      </p:grpSp>
      <p:grpSp>
        <p:nvGrpSpPr>
          <p:cNvPr id="12" name="กลุ่ม 11"/>
          <p:cNvGrpSpPr/>
          <p:nvPr/>
        </p:nvGrpSpPr>
        <p:grpSpPr>
          <a:xfrm>
            <a:off x="4326696" y="3218310"/>
            <a:ext cx="3458132" cy="1063754"/>
            <a:chOff x="755576" y="3354351"/>
            <a:chExt cx="3458132" cy="1063754"/>
          </a:xfrm>
        </p:grpSpPr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354351"/>
              <a:ext cx="1063754" cy="1063754"/>
            </a:xfrm>
            <a:prstGeom prst="rect">
              <a:avLst/>
            </a:prstGeom>
          </p:spPr>
        </p:pic>
        <p:sp>
          <p:nvSpPr>
            <p:cNvPr id="15" name="สี่เหลี่ยมผืนผ้า 14"/>
            <p:cNvSpPr/>
            <p:nvPr/>
          </p:nvSpPr>
          <p:spPr>
            <a:xfrm>
              <a:off x="1638964" y="3796146"/>
              <a:ext cx="25747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พฤติกรรมที่แสดงออก</a:t>
              </a:r>
              <a:endParaRPr lang="th-TH" dirty="0"/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98" y="4045725"/>
            <a:ext cx="2363097" cy="200206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00" y="4206537"/>
            <a:ext cx="2341217" cy="20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6207">
            <a:off x="7418132" y="554300"/>
            <a:ext cx="1206434" cy="1556423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268283" y="381663"/>
            <a:ext cx="7659779" cy="4471087"/>
            <a:chOff x="268283" y="381663"/>
            <a:chExt cx="7659779" cy="4471087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83" y="476672"/>
              <a:ext cx="3858776" cy="3858776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904" y="2112592"/>
              <a:ext cx="2740158" cy="2740158"/>
            </a:xfrm>
            <a:prstGeom prst="rect">
              <a:avLst/>
            </a:prstGeom>
          </p:spPr>
        </p:pic>
        <p:grpSp>
          <p:nvGrpSpPr>
            <p:cNvPr id="5" name="กลุ่ม 4"/>
            <p:cNvGrpSpPr/>
            <p:nvPr/>
          </p:nvGrpSpPr>
          <p:grpSpPr>
            <a:xfrm>
              <a:off x="466774" y="381663"/>
              <a:ext cx="6660938" cy="2975054"/>
              <a:chOff x="1028825" y="178955"/>
              <a:chExt cx="6013425" cy="3709865"/>
            </a:xfrm>
          </p:grpSpPr>
          <p:pic>
            <p:nvPicPr>
              <p:cNvPr id="4" name="รูปภาพ 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825" y="178955"/>
                <a:ext cx="6013425" cy="3709865"/>
              </a:xfrm>
              <a:prstGeom prst="rect">
                <a:avLst/>
              </a:prstGeom>
            </p:spPr>
          </p:pic>
          <p:sp>
            <p:nvSpPr>
              <p:cNvPr id="8" name="สี่เหลี่ยมผืนผ้า 7"/>
              <p:cNvSpPr/>
              <p:nvPr/>
            </p:nvSpPr>
            <p:spPr>
              <a:xfrm>
                <a:off x="1224544" y="705435"/>
                <a:ext cx="5594739" cy="280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thaiDist" fontAlgn="ctr">
                  <a:tabLst>
                    <a:tab pos="914400" algn="l"/>
                  </a:tabLst>
                </a:pPr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	</a:t>
                </a:r>
                <a:r>
                  <a:rPr lang="th-TH" b="1" dirty="0">
                    <a:solidFill>
                      <a:srgbClr val="FF0066"/>
                    </a:solidFill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พฤติกรรมทางเพศ (</a:t>
                </a:r>
                <a:r>
                  <a:rPr lang="en-US" b="1" dirty="0" smtClean="0">
                    <a:solidFill>
                      <a:srgbClr val="FF0066"/>
                    </a:solidFill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Sex Behavior</a:t>
                </a:r>
                <a:r>
                  <a:rPr lang="en-US" b="1" dirty="0">
                    <a:solidFill>
                      <a:srgbClr val="FF0066"/>
                    </a:solidFill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) </a:t>
                </a:r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หรือการมีความต้องการทางเพศ เป็น</a:t>
                </a:r>
                <a:r>
                  <a:rPr lang="th-TH" b="1" dirty="0" smtClean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สัญชาตญาณอย่างหนึ่ง</a:t>
                </a:r>
              </a:p>
              <a:p>
                <a:pPr algn="thaiDist" fontAlgn="ctr">
                  <a:tabLst>
                    <a:tab pos="914400" algn="l"/>
                  </a:tabLst>
                </a:pPr>
                <a:r>
                  <a:rPr lang="th-TH" b="1" dirty="0" smtClean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ของ</a:t>
                </a:r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มนุษย์ ดังนั้น มนุษย์จึงมีการแสดงออกใน</a:t>
                </a:r>
                <a:r>
                  <a:rPr lang="th-TH" b="1" dirty="0" smtClean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เรื่อง</a:t>
                </a:r>
              </a:p>
              <a:p>
                <a:pPr algn="thaiDist" fontAlgn="ctr">
                  <a:tabLst>
                    <a:tab pos="914400" algn="l"/>
                  </a:tabLst>
                </a:pPr>
                <a:r>
                  <a:rPr lang="th-TH" b="1" dirty="0" smtClean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เพศ</a:t>
                </a:r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ตลอดเวลาทั้งที่รู้ตัวและไม่</a:t>
                </a:r>
                <a:r>
                  <a:rPr lang="th-TH" b="1" dirty="0" smtClean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รู้ตัวใน</a:t>
                </a:r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รูป</a:t>
                </a:r>
                <a:r>
                  <a:rPr lang="th-TH" b="1" dirty="0" smtClean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ของ</a:t>
                </a:r>
              </a:p>
              <a:p>
                <a:pPr algn="thaiDist" fontAlgn="ctr">
                  <a:tabLst>
                    <a:tab pos="914400" algn="l"/>
                  </a:tabLst>
                </a:pPr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 </a:t>
                </a:r>
                <a:r>
                  <a:rPr lang="th-TH" b="1" dirty="0" smtClean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     การ</a:t>
                </a:r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กระทำและคำพูด</a:t>
                </a:r>
                <a:endParaRPr lang="th-TH" b="1" dirty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endParaRPr>
              </a:p>
            </p:txBody>
          </p:sp>
        </p:grp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33" y="1183011"/>
            <a:ext cx="2978404" cy="2056147"/>
          </a:xfrm>
          <a:prstGeom prst="rect">
            <a:avLst/>
          </a:prstGeom>
        </p:spPr>
      </p:pic>
      <p:grpSp>
        <p:nvGrpSpPr>
          <p:cNvPr id="13" name="กลุ่ม 12"/>
          <p:cNvGrpSpPr/>
          <p:nvPr/>
        </p:nvGrpSpPr>
        <p:grpSpPr>
          <a:xfrm>
            <a:off x="881957" y="3469321"/>
            <a:ext cx="3315063" cy="679367"/>
            <a:chOff x="881957" y="3469321"/>
            <a:chExt cx="3315063" cy="679367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957" y="3469321"/>
              <a:ext cx="880874" cy="615697"/>
            </a:xfrm>
            <a:prstGeom prst="rect">
              <a:avLst/>
            </a:prstGeom>
          </p:spPr>
        </p:pic>
        <p:sp>
          <p:nvSpPr>
            <p:cNvPr id="12" name="สี่เหลี่ยมผืนผ้า 11"/>
            <p:cNvSpPr/>
            <p:nvPr/>
          </p:nvSpPr>
          <p:spPr>
            <a:xfrm>
              <a:off x="1655940" y="3625468"/>
              <a:ext cx="254108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solidFill>
                    <a:srgbClr val="0070C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อิทธิพลจากครอบครัว</a:t>
              </a:r>
              <a:endParaRPr lang="th-TH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473735" y="4149080"/>
            <a:ext cx="2834199" cy="620981"/>
            <a:chOff x="473735" y="4149080"/>
            <a:chExt cx="2834199" cy="620981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35" y="4149080"/>
              <a:ext cx="880874" cy="615697"/>
            </a:xfrm>
            <a:prstGeom prst="rect">
              <a:avLst/>
            </a:prstGeom>
          </p:spPr>
        </p:pic>
        <p:sp>
          <p:nvSpPr>
            <p:cNvPr id="18" name="สี่เหลี่ยมผืนผ้า 17"/>
            <p:cNvSpPr/>
            <p:nvPr/>
          </p:nvSpPr>
          <p:spPr>
            <a:xfrm>
              <a:off x="1242945" y="4246841"/>
              <a:ext cx="20649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solidFill>
                    <a:srgbClr val="0070C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อิทธิพลจากเพื่อน</a:t>
              </a:r>
              <a:endParaRPr lang="th-TH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1032225" y="4808044"/>
            <a:ext cx="2865083" cy="687242"/>
            <a:chOff x="1032225" y="4808044"/>
            <a:chExt cx="2865083" cy="687242"/>
          </a:xfrm>
        </p:grpSpPr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225" y="4808044"/>
              <a:ext cx="880874" cy="615697"/>
            </a:xfrm>
            <a:prstGeom prst="rect">
              <a:avLst/>
            </a:prstGeom>
          </p:spPr>
        </p:pic>
        <p:sp>
          <p:nvSpPr>
            <p:cNvPr id="19" name="สี่เหลี่ยมผืนผ้า 18"/>
            <p:cNvSpPr/>
            <p:nvPr/>
          </p:nvSpPr>
          <p:spPr>
            <a:xfrm>
              <a:off x="1814687" y="4972066"/>
              <a:ext cx="20826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solidFill>
                    <a:srgbClr val="0070C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อิทธิพลจากสังคม</a:t>
              </a:r>
              <a:endParaRPr lang="th-TH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กลุ่ม 22"/>
          <p:cNvGrpSpPr/>
          <p:nvPr/>
        </p:nvGrpSpPr>
        <p:grpSpPr>
          <a:xfrm>
            <a:off x="488886" y="5510410"/>
            <a:ext cx="3379648" cy="687242"/>
            <a:chOff x="1032225" y="4808044"/>
            <a:chExt cx="3379648" cy="687242"/>
          </a:xfrm>
        </p:grpSpPr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225" y="4808044"/>
              <a:ext cx="880874" cy="615697"/>
            </a:xfrm>
            <a:prstGeom prst="rect">
              <a:avLst/>
            </a:prstGeom>
          </p:spPr>
        </p:pic>
        <p:sp>
          <p:nvSpPr>
            <p:cNvPr id="25" name="สี่เหลี่ยมผืนผ้า 24"/>
            <p:cNvSpPr/>
            <p:nvPr/>
          </p:nvSpPr>
          <p:spPr>
            <a:xfrm>
              <a:off x="1814687" y="4972066"/>
              <a:ext cx="25971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solidFill>
                    <a:srgbClr val="0070C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อิทธิพลจากวัฒนธรรม</a:t>
              </a:r>
              <a:endParaRPr lang="th-TH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94" y="2865449"/>
            <a:ext cx="3048006" cy="1234443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8" y="4067784"/>
            <a:ext cx="1915296" cy="107282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58" y="5088305"/>
            <a:ext cx="1637485" cy="1782777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49" y="4525794"/>
            <a:ext cx="2660909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628936" y="1158947"/>
            <a:ext cx="7886127" cy="4357616"/>
            <a:chOff x="628936" y="1158947"/>
            <a:chExt cx="7886127" cy="4357616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6" y="1158947"/>
              <a:ext cx="7886127" cy="4357616"/>
            </a:xfrm>
            <a:prstGeom prst="rect">
              <a:avLst/>
            </a:prstGeom>
          </p:spPr>
        </p:pic>
        <p:sp>
          <p:nvSpPr>
            <p:cNvPr id="9" name="สี่เหลี่ยมผืนผ้า 8"/>
            <p:cNvSpPr/>
            <p:nvPr/>
          </p:nvSpPr>
          <p:spPr>
            <a:xfrm>
              <a:off x="933819" y="1599618"/>
              <a:ext cx="7012769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</a:t>
              </a:r>
              <a:r>
                <a:rPr lang="th-TH" b="1" dirty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การวางตัวต่อ</a:t>
              </a:r>
              <a:r>
                <a:rPr lang="th-TH" b="1" dirty="0" smtClean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ผู้อื่น 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คือ การปฏิบัติตนต่อผู้อื่นเพื่อสร้างความสัมพันธ์ที่ดีต่อกันในสถานการณ์ต่างๆ 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อย่าง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เหมาะสมกับสถานภาพของตนเองในสภาพแวดล้อม 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ขนบธรรมเนียม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ประเพณี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ของสังคมนั้นๆ 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วางตัวต่อผู้อื่นนับว่า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ความสำคัญ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มาก เนื่องจากเป็นพื้นฐานในการ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สร้าง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คุณค่า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ในตนเองและผู้อื่น 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ตลอดจน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การที่ผู้อื่น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ปฏิบัติ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ต่อ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เราอย่างให้เกียรติยกย่อง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หรือดู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ถูกดูแคลน</a:t>
              </a:r>
              <a:endPara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13538" y="260648"/>
            <a:ext cx="8316924" cy="157057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67007"/>
            <a:ext cx="3214427" cy="48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8"/>
          <a:stretch/>
        </p:blipFill>
        <p:spPr>
          <a:xfrm>
            <a:off x="5980810" y="188640"/>
            <a:ext cx="2953012" cy="6680011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807588" y="188640"/>
            <a:ext cx="4998420" cy="1152128"/>
            <a:chOff x="539552" y="692696"/>
            <a:chExt cx="4026227" cy="928039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692696"/>
              <a:ext cx="3919129" cy="928039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34" y="980728"/>
              <a:ext cx="3982045" cy="416774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8" y="957781"/>
            <a:ext cx="6525781" cy="5495555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10" action="ppaction://hlinkpres?slideindex=1&amp;slidetitle=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9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9" y="263824"/>
            <a:ext cx="6655707" cy="617300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7"/>
          <a:stretch/>
        </p:blipFill>
        <p:spPr>
          <a:xfrm>
            <a:off x="5749146" y="453880"/>
            <a:ext cx="2757131" cy="6397765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65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628936" y="1158947"/>
            <a:ext cx="7886127" cy="3566197"/>
            <a:chOff x="628936" y="1158947"/>
            <a:chExt cx="7886127" cy="3566197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6" y="1158947"/>
              <a:ext cx="7886127" cy="3566197"/>
            </a:xfrm>
            <a:prstGeom prst="rect">
              <a:avLst/>
            </a:prstGeom>
          </p:spPr>
        </p:pic>
        <p:sp>
          <p:nvSpPr>
            <p:cNvPr id="10" name="สี่เหลี่ยมผืนผ้า 9"/>
            <p:cNvSpPr/>
            <p:nvPr/>
          </p:nvSpPr>
          <p:spPr>
            <a:xfrm>
              <a:off x="933819" y="1599618"/>
              <a:ext cx="738259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</a:t>
              </a:r>
              <a:r>
                <a:rPr lang="th-TH" b="1" dirty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ค่านิยมในเรื่อง</a:t>
              </a:r>
              <a:r>
                <a:rPr lang="th-TH" b="1" dirty="0" smtClean="0">
                  <a:solidFill>
                    <a:srgbClr val="FF5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 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คือสิ่งที่บุคคล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หรือสังคม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ใช้เป็นเกณฑ์ตัดสินและกำหนดพฤติกรรมทางเพศ การมีค่านิยมในเรื่องเพศที่เหมาะสมจะนำไปสู่การประพฤติปฏิบัติตนที่สอดคล้องกับเพศของตนเอง สภาพสังคมและวัฒนธรรม ดังนั้น วัยรุ่นจึงควรให้ความสนใจและทำความเข้าใจเกี่ยวกับค่านิยมในเรื่องเพศอย่างถูกต้อง</a:t>
              </a:r>
              <a:endPara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5" y="3413874"/>
            <a:ext cx="5505707" cy="3419717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13538" y="260648"/>
            <a:ext cx="8316924" cy="157057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9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15469</TotalTime>
  <Words>178</Words>
  <Application>Microsoft Office PowerPoint</Application>
  <PresentationFormat>นำเสนอทางหน้าจอ (4:3)</PresentationFormat>
  <Paragraphs>70</Paragraphs>
  <Slides>14</Slides>
  <Notes>14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1" baseType="lpstr">
      <vt:lpstr>SimSun</vt:lpstr>
      <vt:lpstr>Angsana New</vt:lpstr>
      <vt:lpstr>Arial</vt:lpstr>
      <vt:lpstr>Browallia New</vt:lpstr>
      <vt:lpstr>Calibri</vt:lpstr>
      <vt:lpstr>Cordia New</vt:lpstr>
      <vt:lpstr>Default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nu-keaw</dc:creator>
  <cp:lastModifiedBy>NBACER</cp:lastModifiedBy>
  <cp:revision>1114</cp:revision>
  <cp:lastPrinted>2013-12-18T04:28:54Z</cp:lastPrinted>
  <dcterms:created xsi:type="dcterms:W3CDTF">2013-09-10T05:06:28Z</dcterms:created>
  <dcterms:modified xsi:type="dcterms:W3CDTF">2019-09-09T12:58:03Z</dcterms:modified>
</cp:coreProperties>
</file>