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80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6" r:id="rId10"/>
    <p:sldId id="507" r:id="rId11"/>
    <p:sldId id="508" r:id="rId12"/>
    <p:sldId id="509" r:id="rId13"/>
    <p:sldId id="503" r:id="rId14"/>
    <p:sldId id="504" r:id="rId15"/>
    <p:sldId id="505" r:id="rId16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0D7D2"/>
    <a:srgbClr val="12E6E6"/>
    <a:srgbClr val="82C650"/>
    <a:srgbClr val="F6F8A6"/>
    <a:srgbClr val="FF5050"/>
    <a:srgbClr val="FFCCFF"/>
    <a:srgbClr val="FF9966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77751" autoAdjust="0"/>
  </p:normalViewPr>
  <p:slideViewPr>
    <p:cSldViewPr>
      <p:cViewPr varScale="1">
        <p:scale>
          <a:sx n="72" d="100"/>
          <a:sy n="72" d="100"/>
        </p:scale>
        <p:origin x="1512" y="54"/>
      </p:cViewPr>
      <p:guideLst>
        <p:guide orient="horz" pos="3475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09/09/62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09/09/62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5914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3041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4120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5467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6963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85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15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322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608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228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62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464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66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913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powerpoint-00.ppt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6.png"/><Relationship Id="rId3" Type="http://schemas.openxmlformats.org/officeDocument/2006/relationships/image" Target="../media/image70.png"/><Relationship Id="rId7" Type="http://schemas.openxmlformats.org/officeDocument/2006/relationships/hyperlink" Target="powerpoint-00.pptx" TargetMode="External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6.png"/><Relationship Id="rId15" Type="http://schemas.openxmlformats.org/officeDocument/2006/relationships/image" Target="../media/image71.png"/><Relationship Id="rId10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36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74.pn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powerpoint-00.pptx" TargetMode="External"/><Relationship Id="rId13" Type="http://schemas.openxmlformats.org/officeDocument/2006/relationships/image" Target="../media/image45.png"/><Relationship Id="rId3" Type="http://schemas.openxmlformats.org/officeDocument/2006/relationships/image" Target="../media/image75.png"/><Relationship Id="rId7" Type="http://schemas.openxmlformats.org/officeDocument/2006/relationships/image" Target="../media/image3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3.png"/><Relationship Id="rId5" Type="http://schemas.openxmlformats.org/officeDocument/2006/relationships/image" Target="../media/image5.png"/><Relationship Id="rId15" Type="http://schemas.openxmlformats.org/officeDocument/2006/relationships/image" Target="../media/image47.png"/><Relationship Id="rId10" Type="http://schemas.openxmlformats.org/officeDocument/2006/relationships/image" Target="../media/image36.pn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7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0.png"/><Relationship Id="rId5" Type="http://schemas.openxmlformats.org/officeDocument/2006/relationships/image" Target="../media/image6.png"/><Relationship Id="rId10" Type="http://schemas.openxmlformats.org/officeDocument/2006/relationships/image" Target="../media/image79.png"/><Relationship Id="rId4" Type="http://schemas.openxmlformats.org/officeDocument/2006/relationships/image" Target="../media/image5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5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4.png"/><Relationship Id="rId5" Type="http://schemas.openxmlformats.org/officeDocument/2006/relationships/image" Target="../media/image70.png"/><Relationship Id="rId10" Type="http://schemas.openxmlformats.org/officeDocument/2006/relationships/hyperlink" Target="powerpoint-00.pptx" TargetMode="External"/><Relationship Id="rId4" Type="http://schemas.openxmlformats.org/officeDocument/2006/relationships/image" Target="../media/image84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5.png"/><Relationship Id="rId21" Type="http://schemas.openxmlformats.org/officeDocument/2006/relationships/image" Target="../media/image49.png"/><Relationship Id="rId7" Type="http://schemas.openxmlformats.org/officeDocument/2006/relationships/image" Target="../media/image4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39.png"/><Relationship Id="rId24" Type="http://schemas.openxmlformats.org/officeDocument/2006/relationships/image" Target="../media/image51.png"/><Relationship Id="rId5" Type="http://schemas.openxmlformats.org/officeDocument/2006/relationships/image" Target="../media/image3.png"/><Relationship Id="rId15" Type="http://schemas.openxmlformats.org/officeDocument/2006/relationships/image" Target="../media/image43.png"/><Relationship Id="rId23" Type="http://schemas.openxmlformats.org/officeDocument/2006/relationships/image" Target="../media/image50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55.png"/><Relationship Id="rId5" Type="http://schemas.openxmlformats.org/officeDocument/2006/relationships/image" Target="../media/image3.png"/><Relationship Id="rId10" Type="http://schemas.openxmlformats.org/officeDocument/2006/relationships/image" Target="../media/image54.png"/><Relationship Id="rId4" Type="http://schemas.openxmlformats.org/officeDocument/2006/relationships/image" Target="../media/image6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59.png"/><Relationship Id="rId5" Type="http://schemas.openxmlformats.org/officeDocument/2006/relationships/image" Target="../media/image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6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8.png"/><Relationship Id="rId3" Type="http://schemas.openxmlformats.org/officeDocument/2006/relationships/image" Target="../media/image67.png"/><Relationship Id="rId7" Type="http://schemas.openxmlformats.org/officeDocument/2006/relationships/hyperlink" Target="powerpoint-00.pptx" TargetMode="Externa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6.png"/><Relationship Id="rId5" Type="http://schemas.openxmlformats.org/officeDocument/2006/relationships/image" Target="../media/image6.png"/><Relationship Id="rId15" Type="http://schemas.openxmlformats.org/officeDocument/2006/relationships/image" Target="../media/image40.png"/><Relationship Id="rId10" Type="http://schemas.openxmlformats.org/officeDocument/2006/relationships/image" Target="../media/image69.png"/><Relationship Id="rId4" Type="http://schemas.openxmlformats.org/officeDocument/2006/relationships/image" Target="../media/image5.png"/><Relationship Id="rId9" Type="http://schemas.openxmlformats.org/officeDocument/2006/relationships/image" Target="../media/image68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89" y="6021288"/>
            <a:ext cx="729095" cy="68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รูปภาพ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04" y="725202"/>
            <a:ext cx="2730782" cy="6132798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513274" y="692696"/>
            <a:ext cx="3621816" cy="649790"/>
            <a:chOff x="4716673" y="1438155"/>
            <a:chExt cx="3621816" cy="649790"/>
          </a:xfrm>
        </p:grpSpPr>
        <p:grpSp>
          <p:nvGrpSpPr>
            <p:cNvPr id="8" name="กลุ่ม 7"/>
            <p:cNvGrpSpPr/>
            <p:nvPr/>
          </p:nvGrpSpPr>
          <p:grpSpPr>
            <a:xfrm>
              <a:off x="4716673" y="1438155"/>
              <a:ext cx="676603" cy="649790"/>
              <a:chOff x="4930510" y="1438155"/>
              <a:chExt cx="676603" cy="649790"/>
            </a:xfrm>
          </p:grpSpPr>
          <p:pic>
            <p:nvPicPr>
              <p:cNvPr id="10" name="รูปภาพ 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9778">
                <a:off x="4930510" y="145705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5925" y="1438155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9" name="สี่เหลี่ยมผืนผ้า 8"/>
            <p:cNvSpPr/>
            <p:nvPr/>
          </p:nvSpPr>
          <p:spPr>
            <a:xfrm>
              <a:off x="5436733" y="1522236"/>
              <a:ext cx="29017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ใช้ห้อง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นํ้า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ที่ถูกสุขลักษณะ</a:t>
              </a:r>
              <a:endParaRPr lang="th-TH" dirty="0"/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296593" y="1329088"/>
            <a:ext cx="2801732" cy="630887"/>
            <a:chOff x="4499992" y="2074547"/>
            <a:chExt cx="2801732" cy="630887"/>
          </a:xfrm>
        </p:grpSpPr>
        <p:grpSp>
          <p:nvGrpSpPr>
            <p:cNvPr id="13" name="กลุ่ม 12"/>
            <p:cNvGrpSpPr/>
            <p:nvPr/>
          </p:nvGrpSpPr>
          <p:grpSpPr>
            <a:xfrm>
              <a:off x="4499992" y="2074547"/>
              <a:ext cx="676603" cy="630887"/>
              <a:chOff x="4713829" y="2074547"/>
              <a:chExt cx="676603" cy="630887"/>
            </a:xfrm>
          </p:grpSpPr>
          <p:pic>
            <p:nvPicPr>
              <p:cNvPr id="17" name="รูปภาพ 1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99700">
                <a:off x="4713829" y="2074547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18" name="รูปภาพ 1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9097" y="2075627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15" name="สี่เหลี่ยมผืนผ้า 14"/>
            <p:cNvSpPr/>
            <p:nvPr/>
          </p:nvSpPr>
          <p:spPr>
            <a:xfrm>
              <a:off x="5177425" y="2136385"/>
              <a:ext cx="21242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ไม่สำส่อนทางเพศ</a:t>
              </a:r>
              <a:endParaRPr lang="th-TH" dirty="0"/>
            </a:p>
          </p:txBody>
        </p:sp>
      </p:grpSp>
      <p:grpSp>
        <p:nvGrpSpPr>
          <p:cNvPr id="19" name="กลุ่ม 18"/>
          <p:cNvGrpSpPr/>
          <p:nvPr/>
        </p:nvGrpSpPr>
        <p:grpSpPr>
          <a:xfrm>
            <a:off x="489374" y="1916832"/>
            <a:ext cx="4729080" cy="1001440"/>
            <a:chOff x="4692773" y="2798735"/>
            <a:chExt cx="4729080" cy="1001440"/>
          </a:xfrm>
        </p:grpSpPr>
        <p:grpSp>
          <p:nvGrpSpPr>
            <p:cNvPr id="20" name="กลุ่ม 19"/>
            <p:cNvGrpSpPr/>
            <p:nvPr/>
          </p:nvGrpSpPr>
          <p:grpSpPr>
            <a:xfrm>
              <a:off x="4692773" y="2798735"/>
              <a:ext cx="676603" cy="630887"/>
              <a:chOff x="4906610" y="2798735"/>
              <a:chExt cx="676603" cy="630887"/>
            </a:xfrm>
          </p:grpSpPr>
          <p:pic>
            <p:nvPicPr>
              <p:cNvPr id="22" name="รูปภาพ 2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56576">
                <a:off x="4906610" y="2798735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23" name="รูปภาพ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788" y="2808232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21" name="สี่เหลี่ยมผืนผ้า 20"/>
            <p:cNvSpPr/>
            <p:nvPr/>
          </p:nvSpPr>
          <p:spPr>
            <a:xfrm>
              <a:off x="5272960" y="2846068"/>
              <a:ext cx="414889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มีความผิดปกติเกิดขึ้นกับอวัยวะเพศ </a:t>
              </a:r>
              <a:endPara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ควร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รีบปรึกษาแพทย์</a:t>
              </a:r>
              <a:endParaRPr lang="th-TH" dirty="0"/>
            </a:p>
          </p:txBody>
        </p:sp>
      </p:grpSp>
      <p:grpSp>
        <p:nvGrpSpPr>
          <p:cNvPr id="24" name="กลุ่ม 23"/>
          <p:cNvGrpSpPr/>
          <p:nvPr/>
        </p:nvGrpSpPr>
        <p:grpSpPr>
          <a:xfrm>
            <a:off x="323528" y="2708920"/>
            <a:ext cx="5068316" cy="647771"/>
            <a:chOff x="4692772" y="3459114"/>
            <a:chExt cx="5068316" cy="647771"/>
          </a:xfrm>
        </p:grpSpPr>
        <p:grpSp>
          <p:nvGrpSpPr>
            <p:cNvPr id="25" name="กลุ่ม 24"/>
            <p:cNvGrpSpPr/>
            <p:nvPr/>
          </p:nvGrpSpPr>
          <p:grpSpPr>
            <a:xfrm>
              <a:off x="4692772" y="3459114"/>
              <a:ext cx="689166" cy="647771"/>
              <a:chOff x="4906609" y="3459114"/>
              <a:chExt cx="689166" cy="647771"/>
            </a:xfrm>
          </p:grpSpPr>
          <p:pic>
            <p:nvPicPr>
              <p:cNvPr id="27" name="รูปภาพ 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9778">
                <a:off x="4906609" y="347599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28" name="รูปภาพ 2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9531" y="3459114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26" name="สี่เหลี่ยมผืนผ้า 25"/>
            <p:cNvSpPr/>
            <p:nvPr/>
          </p:nvSpPr>
          <p:spPr>
            <a:xfrm>
              <a:off x="5395790" y="3514808"/>
              <a:ext cx="43652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ไม่ควรเชื่อคำชักชวนเกี่ยวกับการใช้ยา </a:t>
              </a:r>
              <a:endParaRPr lang="th-TH" dirty="0"/>
            </a:p>
          </p:txBody>
        </p:sp>
      </p:grpSp>
      <p:grpSp>
        <p:nvGrpSpPr>
          <p:cNvPr id="29" name="กลุ่ม 28"/>
          <p:cNvGrpSpPr/>
          <p:nvPr/>
        </p:nvGrpSpPr>
        <p:grpSpPr>
          <a:xfrm>
            <a:off x="582111" y="3356992"/>
            <a:ext cx="5131069" cy="1013819"/>
            <a:chOff x="4785510" y="4191719"/>
            <a:chExt cx="5131069" cy="1013819"/>
          </a:xfrm>
        </p:grpSpPr>
        <p:grpSp>
          <p:nvGrpSpPr>
            <p:cNvPr id="30" name="กลุ่ม 29"/>
            <p:cNvGrpSpPr/>
            <p:nvPr/>
          </p:nvGrpSpPr>
          <p:grpSpPr>
            <a:xfrm>
              <a:off x="4785510" y="4191719"/>
              <a:ext cx="676603" cy="643206"/>
              <a:chOff x="4999347" y="4191719"/>
              <a:chExt cx="676603" cy="643206"/>
            </a:xfrm>
          </p:grpSpPr>
          <p:pic>
            <p:nvPicPr>
              <p:cNvPr id="32" name="รูปภาพ 3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98905">
                <a:off x="4999347" y="420403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33" name="รูปภาพ 3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5925" y="4191719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31" name="สี่เหลี่ยมผืนผ้า 30"/>
            <p:cNvSpPr/>
            <p:nvPr/>
          </p:nvSpPr>
          <p:spPr>
            <a:xfrm>
              <a:off x="5395790" y="4251431"/>
              <a:ext cx="452078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ผู้หญิงที่อายุ 35 ปีขึ้นไป ควรตรวจ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ภายใน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จาก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แพทย์อย่าง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น้อยปี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ละครั้ง</a:t>
              </a:r>
            </a:p>
          </p:txBody>
        </p:sp>
      </p:grpSp>
      <p:grpSp>
        <p:nvGrpSpPr>
          <p:cNvPr id="67" name="กลุ่ม 66"/>
          <p:cNvGrpSpPr/>
          <p:nvPr/>
        </p:nvGrpSpPr>
        <p:grpSpPr>
          <a:xfrm>
            <a:off x="503021" y="4308291"/>
            <a:ext cx="4981753" cy="992917"/>
            <a:chOff x="503021" y="4308291"/>
            <a:chExt cx="4981753" cy="992917"/>
          </a:xfrm>
        </p:grpSpPr>
        <p:sp>
          <p:nvSpPr>
            <p:cNvPr id="57" name="สี่เหลี่ยมผืนผ้า 56"/>
            <p:cNvSpPr/>
            <p:nvPr/>
          </p:nvSpPr>
          <p:spPr>
            <a:xfrm>
              <a:off x="1206039" y="4347101"/>
              <a:ext cx="427873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ไม่ควรเสริมแต่งอวัยวะเพศและเต้า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นม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ด้วย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วิธีการต่างๆ </a:t>
              </a:r>
              <a:endParaRPr lang="th-TH" dirty="0"/>
            </a:p>
          </p:txBody>
        </p:sp>
        <p:grpSp>
          <p:nvGrpSpPr>
            <p:cNvPr id="66" name="กลุ่ม 65"/>
            <p:cNvGrpSpPr/>
            <p:nvPr/>
          </p:nvGrpSpPr>
          <p:grpSpPr>
            <a:xfrm>
              <a:off x="503021" y="4308291"/>
              <a:ext cx="709558" cy="630887"/>
              <a:chOff x="503021" y="4790672"/>
              <a:chExt cx="709558" cy="630887"/>
            </a:xfrm>
          </p:grpSpPr>
          <p:pic>
            <p:nvPicPr>
              <p:cNvPr id="58" name="รูปภาพ 5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9778">
                <a:off x="503021" y="4790672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4" name="รูปภาพ 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087" y="4804810"/>
                <a:ext cx="565492" cy="559948"/>
              </a:xfrm>
              <a:prstGeom prst="rect">
                <a:avLst/>
              </a:prstGeom>
            </p:spPr>
          </p:pic>
        </p:grpSp>
      </p:grpSp>
      <p:grpSp>
        <p:nvGrpSpPr>
          <p:cNvPr id="68" name="กลุ่ม 67"/>
          <p:cNvGrpSpPr/>
          <p:nvPr/>
        </p:nvGrpSpPr>
        <p:grpSpPr>
          <a:xfrm>
            <a:off x="653147" y="5229200"/>
            <a:ext cx="5415165" cy="1022107"/>
            <a:chOff x="653147" y="5229200"/>
            <a:chExt cx="5415165" cy="1022107"/>
          </a:xfrm>
        </p:grpSpPr>
        <p:sp>
          <p:nvSpPr>
            <p:cNvPr id="62" name="สี่เหลี่ยมผืนผ้า 61"/>
            <p:cNvSpPr/>
            <p:nvPr/>
          </p:nvSpPr>
          <p:spPr>
            <a:xfrm>
              <a:off x="1233334" y="5297200"/>
              <a:ext cx="4834978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ระหว่างมีประจำเดือน ควรเตรียม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ผ้าอนามัย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ที่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สะอาด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สำหรับซับ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เลือดให้เพียงพอ</a:t>
              </a:r>
              <a:endParaRPr lang="th-TH" dirty="0"/>
            </a:p>
          </p:txBody>
        </p:sp>
        <p:grpSp>
          <p:nvGrpSpPr>
            <p:cNvPr id="6" name="กลุ่ม 5"/>
            <p:cNvGrpSpPr/>
            <p:nvPr/>
          </p:nvGrpSpPr>
          <p:grpSpPr>
            <a:xfrm>
              <a:off x="653147" y="5229200"/>
              <a:ext cx="676603" cy="651554"/>
              <a:chOff x="653147" y="5434670"/>
              <a:chExt cx="676603" cy="651554"/>
            </a:xfrm>
          </p:grpSpPr>
          <p:pic>
            <p:nvPicPr>
              <p:cNvPr id="63" name="รูปภาพ 6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56576">
                <a:off x="653147" y="5455337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5" name="รูปภาพ 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83" y="5434670"/>
                <a:ext cx="548395" cy="5430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100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4622623" cy="1081648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472430" y="1772816"/>
            <a:ext cx="6037587" cy="1087524"/>
            <a:chOff x="658761" y="1457058"/>
            <a:chExt cx="6037587" cy="1087524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1406117" y="1590475"/>
              <a:ext cx="529023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อาบนํ้า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อย่างน้อยวันละ 2 ครั้ง ในการ</a:t>
              </a:r>
              <a:r>
                <a:rPr lang="th-TH" b="1" dirty="0" err="1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อาบนํ้า</a:t>
              </a:r>
              <a:endPara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ควร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ล้าง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องคชาต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และลูกอัณฑะด้วยสบู่ให้สะอาด</a:t>
              </a:r>
            </a:p>
          </p:txBody>
        </p:sp>
        <p:grpSp>
          <p:nvGrpSpPr>
            <p:cNvPr id="10" name="กลุ่ม 9"/>
            <p:cNvGrpSpPr/>
            <p:nvPr/>
          </p:nvGrpSpPr>
          <p:grpSpPr>
            <a:xfrm>
              <a:off x="658761" y="1457058"/>
              <a:ext cx="676603" cy="630887"/>
              <a:chOff x="658761" y="1457058"/>
              <a:chExt cx="676603" cy="630887"/>
            </a:xfrm>
          </p:grpSpPr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9778">
                <a:off x="658761" y="145705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12" name="รูปภาพ 1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792" y="1462298"/>
                <a:ext cx="576244" cy="570594"/>
              </a:xfrm>
              <a:prstGeom prst="rect">
                <a:avLst/>
              </a:prstGeom>
            </p:spPr>
          </p:pic>
        </p:grpSp>
      </p:grpSp>
      <p:grpSp>
        <p:nvGrpSpPr>
          <p:cNvPr id="13" name="กลุ่ม 12"/>
          <p:cNvGrpSpPr/>
          <p:nvPr/>
        </p:nvGrpSpPr>
        <p:grpSpPr>
          <a:xfrm>
            <a:off x="255749" y="2667147"/>
            <a:ext cx="4922395" cy="630887"/>
            <a:chOff x="442080" y="2074547"/>
            <a:chExt cx="4922395" cy="630887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442080" y="2074547"/>
              <a:ext cx="676603" cy="630887"/>
              <a:chOff x="442080" y="2074547"/>
              <a:chExt cx="676603" cy="630887"/>
            </a:xfrm>
          </p:grpSpPr>
          <p:pic>
            <p:nvPicPr>
              <p:cNvPr id="18" name="รูปภาพ 1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99700">
                <a:off x="442080" y="2074547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19" name="รูปภาพ 1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579" y="2075627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1173904" y="2090698"/>
              <a:ext cx="41905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ควรเช็ด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องคชาต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และลูกอัณฑะให้แห้ง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448530" y="3183679"/>
            <a:ext cx="5746749" cy="954107"/>
            <a:chOff x="634861" y="2591079"/>
            <a:chExt cx="5746749" cy="954107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34861" y="2786131"/>
              <a:ext cx="676603" cy="643491"/>
              <a:chOff x="634861" y="2786131"/>
              <a:chExt cx="676603" cy="643491"/>
            </a:xfrm>
          </p:grpSpPr>
          <p:pic>
            <p:nvPicPr>
              <p:cNvPr id="23" name="รูปภาพ 2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56576">
                <a:off x="634861" y="2798735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24" name="รูปภาพ 2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851" y="2786131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1246871" y="2591079"/>
              <a:ext cx="513473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สวมกางเกงชั้นในที่สะอาด ไม่เปียกชื้น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ควรสวมกางเกงชั้นในที่คับหรือรัดจนเกินไป</a:t>
              </a:r>
              <a:endParaRPr lang="th-TH" dirty="0"/>
            </a:p>
          </p:txBody>
        </p:sp>
      </p:grpSp>
      <p:grpSp>
        <p:nvGrpSpPr>
          <p:cNvPr id="25" name="กลุ่ม 24"/>
          <p:cNvGrpSpPr/>
          <p:nvPr/>
        </p:nvGrpSpPr>
        <p:grpSpPr>
          <a:xfrm>
            <a:off x="251520" y="4034840"/>
            <a:ext cx="4437946" cy="1050344"/>
            <a:chOff x="634860" y="3458164"/>
            <a:chExt cx="4437946" cy="1050344"/>
          </a:xfrm>
        </p:grpSpPr>
        <p:grpSp>
          <p:nvGrpSpPr>
            <p:cNvPr id="26" name="กลุ่ม 25"/>
            <p:cNvGrpSpPr/>
            <p:nvPr/>
          </p:nvGrpSpPr>
          <p:grpSpPr>
            <a:xfrm>
              <a:off x="634860" y="3458164"/>
              <a:ext cx="676603" cy="648721"/>
              <a:chOff x="634860" y="3458164"/>
              <a:chExt cx="676603" cy="648721"/>
            </a:xfrm>
          </p:grpSpPr>
          <p:pic>
            <p:nvPicPr>
              <p:cNvPr id="28" name="รูปภาพ 2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9778">
                <a:off x="634860" y="347599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29" name="รูปภาพ 2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940" y="3458164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27" name="สี่เหลี่ยมผืนผ้า 26"/>
            <p:cNvSpPr/>
            <p:nvPr/>
          </p:nvSpPr>
          <p:spPr>
            <a:xfrm>
              <a:off x="1420844" y="3554401"/>
              <a:ext cx="365196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อย่าให้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องคชาต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และลูกอัณฑะ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ถูก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กระทบ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กระแทกแรงๆ</a:t>
              </a:r>
              <a:endParaRPr lang="th-TH" dirty="0"/>
            </a:p>
          </p:txBody>
        </p:sp>
      </p:grpSp>
      <p:grpSp>
        <p:nvGrpSpPr>
          <p:cNvPr id="30" name="กลุ่ม 29"/>
          <p:cNvGrpSpPr/>
          <p:nvPr/>
        </p:nvGrpSpPr>
        <p:grpSpPr>
          <a:xfrm>
            <a:off x="492425" y="4941168"/>
            <a:ext cx="7025901" cy="1475975"/>
            <a:chOff x="727598" y="4153115"/>
            <a:chExt cx="7025901" cy="1475975"/>
          </a:xfrm>
        </p:grpSpPr>
        <p:grpSp>
          <p:nvGrpSpPr>
            <p:cNvPr id="31" name="กลุ่ม 30"/>
            <p:cNvGrpSpPr/>
            <p:nvPr/>
          </p:nvGrpSpPr>
          <p:grpSpPr>
            <a:xfrm>
              <a:off x="727598" y="4153115"/>
              <a:ext cx="676603" cy="681810"/>
              <a:chOff x="727598" y="4153115"/>
              <a:chExt cx="676603" cy="681810"/>
            </a:xfrm>
          </p:grpSpPr>
          <p:pic>
            <p:nvPicPr>
              <p:cNvPr id="33" name="รูปภาพ 3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98905">
                <a:off x="727598" y="420403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34" name="รูปภาพ 3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097" y="4153115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32" name="สี่เหลี่ยมผืนผ้า 31"/>
            <p:cNvSpPr/>
            <p:nvPr/>
          </p:nvSpPr>
          <p:spPr>
            <a:xfrm>
              <a:off x="1329946" y="4244095"/>
              <a:ext cx="6423553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ไม่คลุกคลีหรือใช้เสื้อผ้า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ผ้าเช็ดตัว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ผ้าขาวม้า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ร่วมกับผู้ที่เป็น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กามโรค หรือ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สงสัยว่าเป็นกามโรค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เพราะ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อาจทำให้ติดโรคได้</a:t>
              </a:r>
            </a:p>
          </p:txBody>
        </p:sp>
      </p:grpSp>
      <p:pic>
        <p:nvPicPr>
          <p:cNvPr id="4" name="รูปภาพ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36" y="420775"/>
            <a:ext cx="3159351" cy="49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65" y="-2181"/>
            <a:ext cx="2770638" cy="596190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34" y="1758921"/>
            <a:ext cx="1764833" cy="4952340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513274" y="692696"/>
            <a:ext cx="5303366" cy="649790"/>
            <a:chOff x="4716673" y="1438155"/>
            <a:chExt cx="5303366" cy="649790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4716673" y="1438155"/>
              <a:ext cx="676603" cy="649790"/>
              <a:chOff x="4930510" y="1438155"/>
              <a:chExt cx="676603" cy="649790"/>
            </a:xfrm>
          </p:grpSpPr>
          <p:pic>
            <p:nvPicPr>
              <p:cNvPr id="15" name="รูปภาพ 1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9778">
                <a:off x="4930510" y="145705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17" name="รูปภาพ 1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5925" y="1438155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13" name="สี่เหลี่ยมผืนผ้า 12"/>
            <p:cNvSpPr/>
            <p:nvPr/>
          </p:nvSpPr>
          <p:spPr>
            <a:xfrm>
              <a:off x="5436733" y="1522236"/>
              <a:ext cx="45833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ใช้ห้อง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นํ้า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หรือโถปัสสาวะที่ถูกสุขลักษณะ</a:t>
              </a:r>
              <a:endParaRPr lang="th-TH" dirty="0"/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6593" y="1329088"/>
            <a:ext cx="6070256" cy="630887"/>
            <a:chOff x="4499992" y="2074547"/>
            <a:chExt cx="6070256" cy="630887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4499992" y="2074547"/>
              <a:ext cx="676603" cy="630887"/>
              <a:chOff x="4713829" y="2074547"/>
              <a:chExt cx="676603" cy="630887"/>
            </a:xfrm>
          </p:grpSpPr>
          <p:pic>
            <p:nvPicPr>
              <p:cNvPr id="21" name="รูปภาพ 2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99700">
                <a:off x="4713829" y="2074547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22" name="รูปภาพ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9097" y="2075627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20" name="สี่เหลี่ยมผืนผ้า 19"/>
            <p:cNvSpPr/>
            <p:nvPr/>
          </p:nvSpPr>
          <p:spPr>
            <a:xfrm>
              <a:off x="5177425" y="2136385"/>
              <a:ext cx="53928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ไม่เที่ยวสำส่อนหรือมีเพศสัมพันธ์กับหญิงโสเภณี </a:t>
              </a:r>
              <a:endParaRPr lang="th-TH" dirty="0"/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489374" y="1916832"/>
            <a:ext cx="5581877" cy="630887"/>
            <a:chOff x="4692773" y="2798735"/>
            <a:chExt cx="5581877" cy="630887"/>
          </a:xfrm>
        </p:grpSpPr>
        <p:grpSp>
          <p:nvGrpSpPr>
            <p:cNvPr id="24" name="กลุ่ม 23"/>
            <p:cNvGrpSpPr/>
            <p:nvPr/>
          </p:nvGrpSpPr>
          <p:grpSpPr>
            <a:xfrm>
              <a:off x="4692773" y="2798735"/>
              <a:ext cx="676603" cy="630887"/>
              <a:chOff x="4906610" y="2798735"/>
              <a:chExt cx="676603" cy="630887"/>
            </a:xfrm>
          </p:grpSpPr>
          <p:pic>
            <p:nvPicPr>
              <p:cNvPr id="26" name="รูปภาพ 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56576">
                <a:off x="4906610" y="2798735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27" name="รูปภาพ 2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788" y="2808232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25" name="สี่เหลี่ยมผืนผ้า 24"/>
            <p:cNvSpPr/>
            <p:nvPr/>
          </p:nvSpPr>
          <p:spPr>
            <a:xfrm>
              <a:off x="5272960" y="2846068"/>
              <a:ext cx="5001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ควร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สวมถุงยางอนามัยทุกครั้งที่มี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เพศสัมพันธ์</a:t>
              </a:r>
              <a:endParaRPr lang="th-TH" dirty="0"/>
            </a:p>
          </p:txBody>
        </p:sp>
      </p:grpSp>
      <p:grpSp>
        <p:nvGrpSpPr>
          <p:cNvPr id="28" name="กลุ่ม 27"/>
          <p:cNvGrpSpPr/>
          <p:nvPr/>
        </p:nvGrpSpPr>
        <p:grpSpPr>
          <a:xfrm>
            <a:off x="323528" y="2564904"/>
            <a:ext cx="5319988" cy="1009801"/>
            <a:chOff x="4692772" y="3459114"/>
            <a:chExt cx="5319988" cy="1009801"/>
          </a:xfrm>
        </p:grpSpPr>
        <p:grpSp>
          <p:nvGrpSpPr>
            <p:cNvPr id="29" name="กลุ่ม 28"/>
            <p:cNvGrpSpPr/>
            <p:nvPr/>
          </p:nvGrpSpPr>
          <p:grpSpPr>
            <a:xfrm>
              <a:off x="4692772" y="3459114"/>
              <a:ext cx="689166" cy="647771"/>
              <a:chOff x="4906609" y="3459114"/>
              <a:chExt cx="689166" cy="647771"/>
            </a:xfrm>
          </p:grpSpPr>
          <p:pic>
            <p:nvPicPr>
              <p:cNvPr id="31" name="รูปภาพ 3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9778">
                <a:off x="4906609" y="347599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32" name="รูปภาพ 3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9531" y="3459114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30" name="สี่เหลี่ยมผืนผ้า 29"/>
            <p:cNvSpPr/>
            <p:nvPr/>
          </p:nvSpPr>
          <p:spPr>
            <a:xfrm>
              <a:off x="5395790" y="3514808"/>
              <a:ext cx="461697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หากมีความผิดปกติเกิดขึ้นกับอวัยวะเพศ </a:t>
              </a:r>
              <a:endPara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ควร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รีบไปปรึกษาแพทย์</a:t>
              </a:r>
              <a:endParaRPr lang="th-TH" dirty="0"/>
            </a:p>
          </p:txBody>
        </p:sp>
      </p:grpSp>
      <p:grpSp>
        <p:nvGrpSpPr>
          <p:cNvPr id="33" name="กลุ่ม 32"/>
          <p:cNvGrpSpPr/>
          <p:nvPr/>
        </p:nvGrpSpPr>
        <p:grpSpPr>
          <a:xfrm>
            <a:off x="474626" y="3415005"/>
            <a:ext cx="4954739" cy="1013819"/>
            <a:chOff x="4785510" y="4191719"/>
            <a:chExt cx="4954739" cy="1013819"/>
          </a:xfrm>
        </p:grpSpPr>
        <p:grpSp>
          <p:nvGrpSpPr>
            <p:cNvPr id="34" name="กลุ่ม 33"/>
            <p:cNvGrpSpPr/>
            <p:nvPr/>
          </p:nvGrpSpPr>
          <p:grpSpPr>
            <a:xfrm>
              <a:off x="4785510" y="4191719"/>
              <a:ext cx="676603" cy="643206"/>
              <a:chOff x="4999347" y="4191719"/>
              <a:chExt cx="676603" cy="643206"/>
            </a:xfrm>
          </p:grpSpPr>
          <p:pic>
            <p:nvPicPr>
              <p:cNvPr id="36" name="รูปภาพ 3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98905">
                <a:off x="4999347" y="420403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37" name="รูปภาพ 3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5925" y="4191719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35" name="สี่เหลี่ยมผืนผ้า 34"/>
            <p:cNvSpPr/>
            <p:nvPr/>
          </p:nvSpPr>
          <p:spPr>
            <a:xfrm>
              <a:off x="5395790" y="4251431"/>
              <a:ext cx="434445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เมื่อมีความต้องการทางเพศ </a:t>
              </a:r>
              <a:endPara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ควร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หาทางออกที่ถูกต้องและเหมาะสม </a:t>
              </a:r>
            </a:p>
          </p:txBody>
        </p:sp>
      </p:grpSp>
      <p:grpSp>
        <p:nvGrpSpPr>
          <p:cNvPr id="38" name="กลุ่ม 37"/>
          <p:cNvGrpSpPr/>
          <p:nvPr/>
        </p:nvGrpSpPr>
        <p:grpSpPr>
          <a:xfrm>
            <a:off x="395536" y="4366304"/>
            <a:ext cx="5619749" cy="1423805"/>
            <a:chOff x="503021" y="4308291"/>
            <a:chExt cx="5619749" cy="1423805"/>
          </a:xfrm>
        </p:grpSpPr>
        <p:sp>
          <p:nvSpPr>
            <p:cNvPr id="39" name="สี่เหลี่ยมผืนผ้า 38"/>
            <p:cNvSpPr/>
            <p:nvPr/>
          </p:nvSpPr>
          <p:spPr>
            <a:xfrm>
              <a:off x="1206039" y="4347101"/>
              <a:ext cx="4916731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ไม่ควรเชื่อคำชักชวนที่เกี่ยวกับการใช้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ยา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ใช้วัตถุอื่น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ใด เพื่อ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หวังผลกระตุ้นทาง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เพศ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เพราะ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อาจเกิดอันตรายได้</a:t>
              </a:r>
              <a:endParaRPr lang="th-TH" dirty="0"/>
            </a:p>
          </p:txBody>
        </p:sp>
        <p:grpSp>
          <p:nvGrpSpPr>
            <p:cNvPr id="40" name="กลุ่ม 39"/>
            <p:cNvGrpSpPr/>
            <p:nvPr/>
          </p:nvGrpSpPr>
          <p:grpSpPr>
            <a:xfrm>
              <a:off x="503021" y="4308291"/>
              <a:ext cx="709558" cy="630887"/>
              <a:chOff x="503021" y="4790672"/>
              <a:chExt cx="709558" cy="630887"/>
            </a:xfrm>
          </p:grpSpPr>
          <p:pic>
            <p:nvPicPr>
              <p:cNvPr id="41" name="รูปภาพ 4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9778">
                <a:off x="503021" y="4790672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42" name="รูปภาพ 41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087" y="4804810"/>
                <a:ext cx="565492" cy="5599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387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330017" y="1205169"/>
            <a:ext cx="8098366" cy="1616733"/>
            <a:chOff x="330017" y="1205169"/>
            <a:chExt cx="7770375" cy="1761427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17" y="1205169"/>
              <a:ext cx="7770375" cy="1761427"/>
            </a:xfrm>
            <a:prstGeom prst="rect">
              <a:avLst/>
            </a:prstGeom>
          </p:spPr>
        </p:pic>
        <p:sp>
          <p:nvSpPr>
            <p:cNvPr id="9" name="สี่เหลี่ยมผืนผ้า 8"/>
            <p:cNvSpPr/>
            <p:nvPr/>
          </p:nvSpPr>
          <p:spPr>
            <a:xfrm>
              <a:off x="641289" y="1484784"/>
              <a:ext cx="688303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914400" algn="l"/>
                </a:tabLst>
              </a:pP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sz="3200" b="1" dirty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อาการและโรคต่างๆ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ที่เกิดขึ้นกับระบบสืบพันธุ์และอวัยวะเพศ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ของคนเรา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นั้นมีมากมายด้วยกัน ยกตัวอย่างเช่น</a:t>
              </a: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9532" y="158870"/>
            <a:ext cx="8316924" cy="15705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0" name="กลุ่ม 9"/>
          <p:cNvGrpSpPr/>
          <p:nvPr/>
        </p:nvGrpSpPr>
        <p:grpSpPr>
          <a:xfrm>
            <a:off x="179512" y="2708920"/>
            <a:ext cx="8618664" cy="1754599"/>
            <a:chOff x="179512" y="2708920"/>
            <a:chExt cx="8618664" cy="1754599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708920"/>
              <a:ext cx="1661552" cy="1754599"/>
            </a:xfrm>
            <a:prstGeom prst="rect">
              <a:avLst/>
            </a:prstGeom>
          </p:spPr>
        </p:pic>
        <p:sp>
          <p:nvSpPr>
            <p:cNvPr id="17" name="สี่เหลี่ยมผืนผ้า 16"/>
            <p:cNvSpPr/>
            <p:nvPr/>
          </p:nvSpPr>
          <p:spPr>
            <a:xfrm>
              <a:off x="1915137" y="2900732"/>
              <a:ext cx="688303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531813" algn="l"/>
                  <a:tab pos="914400" algn="l"/>
                </a:tabLst>
              </a:pPr>
              <a:r>
                <a:rPr lang="th-TH" b="1" dirty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โรคเอดส์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เป็นที่รู้กันแล้วว่าโรคเอดส์เป็นโรคร้ายแรง เมื่อเป็นแล้วไม่มีทางรักษาให้หายได้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จึง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ควรรู้จักป้องกันตนเองจากความเสี่ยงที่ทำให้ติดโรคเอดส์</a:t>
              </a:r>
            </a:p>
          </p:txBody>
        </p:sp>
      </p:grpSp>
      <p:grpSp>
        <p:nvGrpSpPr>
          <p:cNvPr id="11" name="กลุ่ม 10"/>
          <p:cNvGrpSpPr/>
          <p:nvPr/>
        </p:nvGrpSpPr>
        <p:grpSpPr>
          <a:xfrm>
            <a:off x="439553" y="4145171"/>
            <a:ext cx="8358623" cy="2302580"/>
            <a:chOff x="439553" y="4145171"/>
            <a:chExt cx="8358623" cy="2302580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53" y="4145171"/>
              <a:ext cx="1471028" cy="1550782"/>
            </a:xfrm>
            <a:prstGeom prst="rect">
              <a:avLst/>
            </a:prstGeom>
          </p:spPr>
        </p:pic>
        <p:sp>
          <p:nvSpPr>
            <p:cNvPr id="18" name="สี่เหลี่ยมผืนผ้า 17"/>
            <p:cNvSpPr/>
            <p:nvPr/>
          </p:nvSpPr>
          <p:spPr>
            <a:xfrm>
              <a:off x="1915137" y="4200982"/>
              <a:ext cx="688303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531813" algn="l"/>
                  <a:tab pos="914400" algn="l"/>
                </a:tabLst>
              </a:pPr>
              <a:r>
                <a:rPr lang="th-TH" b="1" dirty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อาการตก</a:t>
              </a:r>
              <a:r>
                <a:rPr lang="th-TH" b="1" dirty="0" smtClean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ขาว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เกิดขึ้นกับผู้หญิง ปกติตกขาวมีอยู่ที่ปากมดลูกและที่ช่องคลอดอยู่แล้ว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ซึ่ง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จะมีลักษณะค่อนข้างใส อาจมีกลิ่นเล็กน้อย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แต่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ถ้าผิดไปจากนี้ กล่าวคือมีปริมาณมากกว่าปกติ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มี</a:t>
              </a:r>
              <a:b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</a:b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สี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เหลืองเข้ม เขียว หรือขาวขุ่น มี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ฟองมี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มูกเลือดจับเป็นก้อน มีกลิ่นเหม็น ควรรีบปรึกษาแพทย์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9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251520" y="730965"/>
            <a:ext cx="8395404" cy="1815882"/>
            <a:chOff x="251520" y="730965"/>
            <a:chExt cx="8395404" cy="1815882"/>
          </a:xfrm>
        </p:grpSpPr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872376"/>
              <a:ext cx="1471028" cy="1533059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1763885" y="730965"/>
              <a:ext cx="688303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531813" algn="l"/>
                  <a:tab pos="914400" algn="l"/>
                </a:tabLst>
              </a:pPr>
              <a:r>
                <a:rPr lang="th-TH" b="1" dirty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โรคมะเร็งที่อวัยวะสืบพันธุ์เพศหญิง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ขึ้นชื่อว่าโรคมะเร็งก็เป็นโรคที่อันตรายถึงแก่ชีวิตได้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ถ้า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ไม่รีบรักษาเสียแต่เนิ่นๆ โรคมะเร็งที่อวัยวะสืบพันธุ์สตรีเกิดขึ้นได้หลายที่ ได้แก่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ปาก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ช่องคลอด ในช่องคลอด ปากมดลูก มดลูก และรังไข่</a:t>
              </a:r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395428" y="2719312"/>
            <a:ext cx="8251496" cy="2866445"/>
            <a:chOff x="395428" y="2719312"/>
            <a:chExt cx="8251496" cy="2866445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28" y="2719312"/>
              <a:ext cx="1471028" cy="1533059"/>
            </a:xfrm>
            <a:prstGeom prst="rect">
              <a:avLst/>
            </a:prstGeom>
          </p:spPr>
        </p:pic>
        <p:sp>
          <p:nvSpPr>
            <p:cNvPr id="12" name="สี่เหลี่ยมผืนผ้า 11"/>
            <p:cNvSpPr/>
            <p:nvPr/>
          </p:nvSpPr>
          <p:spPr>
            <a:xfrm>
              <a:off x="1763885" y="2908101"/>
              <a:ext cx="6883039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531813" algn="l"/>
                  <a:tab pos="914400" algn="l"/>
                </a:tabLst>
              </a:pPr>
              <a:r>
                <a:rPr lang="th-TH" b="1" dirty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โรค</a:t>
              </a:r>
              <a:r>
                <a:rPr lang="th-TH" b="1" dirty="0" smtClean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เริม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จะเป็นเม็ดใสๆ ขนาดเล็ก รวมกันเป็นกลุ่ม เกิดขึ้นบริเวณอวัยวะเพศทั้ง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ชาย และ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หญิง ต่อมา 3-4 วัน เม็ดใสๆ นั้นจะแตกออกเป็นแผลกลมตื้น ซึ่งอาจจะรวมเป็นแผลเดียวต่อมาก็จะตกสะเก็ดและหายไปเอง ถ้าเป็นกับผู้ชายไม่ค่อยมีปัญหาเพราะจะไม่ค่อย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เจ็บ แต่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ถ้าเป็นกับผู้หญิงจะเจ็บมากและเมื่อร่างกายอ่อนแอ โรคเริมจะกลับมาเป็น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ซํ้า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อีก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9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กลุ่ม 12"/>
          <p:cNvGrpSpPr/>
          <p:nvPr/>
        </p:nvGrpSpPr>
        <p:grpSpPr>
          <a:xfrm>
            <a:off x="2829748" y="2541975"/>
            <a:ext cx="6171020" cy="4472803"/>
            <a:chOff x="2829748" y="2541975"/>
            <a:chExt cx="6171020" cy="4472803"/>
          </a:xfrm>
        </p:grpSpPr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70925">
              <a:off x="2829748" y="4504631"/>
              <a:ext cx="4471323" cy="2510147"/>
            </a:xfrm>
            <a:prstGeom prst="rect">
              <a:avLst/>
            </a:prstGeom>
          </p:spPr>
        </p:pic>
        <p:grpSp>
          <p:nvGrpSpPr>
            <p:cNvPr id="11" name="กลุ่ม 10"/>
            <p:cNvGrpSpPr/>
            <p:nvPr/>
          </p:nvGrpSpPr>
          <p:grpSpPr>
            <a:xfrm>
              <a:off x="5040169" y="2541975"/>
              <a:ext cx="3960599" cy="3764642"/>
              <a:chOff x="5040169" y="2541975"/>
              <a:chExt cx="3960599" cy="3764642"/>
            </a:xfrm>
          </p:grpSpPr>
          <p:pic>
            <p:nvPicPr>
              <p:cNvPr id="6" name="รูปภาพ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3588" y="2541975"/>
                <a:ext cx="1764796" cy="1816612"/>
              </a:xfrm>
              <a:prstGeom prst="rect">
                <a:avLst/>
              </a:prstGeom>
            </p:spPr>
          </p:pic>
          <p:pic>
            <p:nvPicPr>
              <p:cNvPr id="5" name="รูปภาพ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4801" y="2701824"/>
                <a:ext cx="1417323" cy="3429007"/>
              </a:xfrm>
              <a:prstGeom prst="rect">
                <a:avLst/>
              </a:prstGeom>
            </p:spPr>
          </p:pic>
          <p:pic>
            <p:nvPicPr>
              <p:cNvPr id="4" name="รูปภาพ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0169" y="3206807"/>
                <a:ext cx="3960599" cy="3099810"/>
              </a:xfrm>
              <a:prstGeom prst="rect">
                <a:avLst/>
              </a:prstGeom>
            </p:spPr>
          </p:pic>
        </p:grp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10" action="ppaction://hlinkpres?slideindex=1&amp;slidetitle=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395536" y="583060"/>
            <a:ext cx="8102150" cy="2572429"/>
            <a:chOff x="395536" y="583060"/>
            <a:chExt cx="8102150" cy="2572429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583060"/>
              <a:ext cx="1471028" cy="1506474"/>
            </a:xfrm>
            <a:prstGeom prst="rect">
              <a:avLst/>
            </a:prstGeom>
          </p:spPr>
        </p:pic>
        <p:sp>
          <p:nvSpPr>
            <p:cNvPr id="9" name="สี่เหลี่ยมผืนผ้า 8"/>
            <p:cNvSpPr/>
            <p:nvPr/>
          </p:nvSpPr>
          <p:spPr>
            <a:xfrm>
              <a:off x="1763885" y="908720"/>
              <a:ext cx="673380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531813" algn="l"/>
                  <a:tab pos="914400" algn="l"/>
                </a:tabLst>
              </a:pPr>
              <a:r>
                <a:rPr lang="th-TH" b="1" dirty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โรคติดต่อทางเพศสัมพันธ์</a:t>
              </a:r>
              <a:r>
                <a:rPr lang="th-TH" b="1" dirty="0" smtClean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อื่นๆ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เป็นโรคที่ก่อให้เกิดความวิตกกังวล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บาง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คนอายที่เป็นโรคนี้ โรคติดต่อทางเพศสัมพันธ์มีหลายโรค ได้แก่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หนอง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ใน หนองในเทียม ซิฟิลิส ฝีมะม่วง แผลริมอ่อน แผล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กามโรคเรื้อรัง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ที่ขาหนีบ และกามโรคของต่อมและ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ท่อนํ้า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เหลือง</a:t>
              </a: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395536" y="2950022"/>
            <a:ext cx="5256584" cy="1631106"/>
            <a:chOff x="395536" y="2950022"/>
            <a:chExt cx="5256584" cy="1631106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950022"/>
              <a:ext cx="1471028" cy="1506474"/>
            </a:xfrm>
            <a:prstGeom prst="rect">
              <a:avLst/>
            </a:prstGeom>
          </p:spPr>
        </p:pic>
        <p:sp>
          <p:nvSpPr>
            <p:cNvPr id="10" name="สี่เหลี่ยมผืนผ้า 9"/>
            <p:cNvSpPr/>
            <p:nvPr/>
          </p:nvSpPr>
          <p:spPr>
            <a:xfrm>
              <a:off x="1763885" y="3147335"/>
              <a:ext cx="3888235" cy="1433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531813" algn="l"/>
                  <a:tab pos="914400" algn="l"/>
                </a:tabLst>
              </a:pPr>
              <a:r>
                <a:rPr lang="th-TH" b="1" dirty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โรคมะเร็งที่อวัยวะสืบพันธุ์เพศ</a:t>
              </a:r>
              <a:r>
                <a:rPr lang="th-TH" b="1" dirty="0" smtClean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ชาย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ที่พบมาก ได้แก่ มะเร็งที่ต่อม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ลูกหมากและ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มะเร็งที่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องคชาต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7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59532" y="158870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877804" y="2238917"/>
            <a:ext cx="44368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จะมีลักษณะและส่วนประกอบที่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สลับซับซ้อนมากกว่า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อวัยวะสืบพันธุ์ของเพศชาย มีความเกี่ยวข้องกับระบบการขับถ่ายปัสสาวะน้อยมาก แต่จะมีความเกี่ยวข้องกับการสืบพันธุ์มาก อวัยวะสืบพันธุ์ของเพศหญิงจะประกอบด้วย 2 ส่วนใหญ่ๆ คือ อวัยวะสืบพันธุ์ภายใน และอวัยวะสืบพันธุ์ภายนอก</a:t>
            </a:r>
            <a:endParaRPr lang="th-TH" b="1" dirty="0">
              <a:solidFill>
                <a:srgbClr val="FF505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1402094" y="1529015"/>
            <a:ext cx="3911032" cy="682125"/>
            <a:chOff x="1403648" y="1453962"/>
            <a:chExt cx="3911032" cy="682125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453962"/>
              <a:ext cx="446908" cy="682125"/>
            </a:xfrm>
            <a:prstGeom prst="rect">
              <a:avLst/>
            </a:prstGeom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471" y="1556792"/>
              <a:ext cx="3566209" cy="540190"/>
            </a:xfrm>
            <a:prstGeom prst="rect">
              <a:avLst/>
            </a:prstGeom>
          </p:spPr>
        </p:pic>
      </p:grpSp>
      <p:pic>
        <p:nvPicPr>
          <p:cNvPr id="6" name="รูปภาพ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40" y="1426753"/>
            <a:ext cx="2812468" cy="45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89" y="6271125"/>
            <a:ext cx="453459" cy="424679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07" y="6273373"/>
            <a:ext cx="453459" cy="424679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73" y="6161941"/>
            <a:ext cx="564134" cy="528330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02" y="608070"/>
            <a:ext cx="5586995" cy="5641859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29" y="608671"/>
            <a:ext cx="1545339" cy="145085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72734"/>
            <a:ext cx="1368555" cy="133807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53" y="2059344"/>
            <a:ext cx="2215901" cy="77419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55" y="3122711"/>
            <a:ext cx="2609093" cy="105765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06" y="3227770"/>
            <a:ext cx="2773686" cy="774194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83" y="4324882"/>
            <a:ext cx="2365253" cy="1304547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52" y="4263832"/>
            <a:ext cx="1612395" cy="125273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37" y="5661076"/>
            <a:ext cx="6471679" cy="6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544" y="69269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อวัยวะ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สืบพันธุ์ภายใน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ของเพศหญิง ประกอบด้วยส่วนต่างๆ ดังนี้</a:t>
            </a:r>
            <a:endParaRPr lang="th-TH" b="1" dirty="0">
              <a:solidFill>
                <a:srgbClr val="FF505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7"/>
          <a:stretch/>
        </p:blipFill>
        <p:spPr>
          <a:xfrm>
            <a:off x="2532604" y="1102367"/>
            <a:ext cx="4583780" cy="456292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38" y="1739150"/>
            <a:ext cx="1786132" cy="92659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4" y="1178317"/>
            <a:ext cx="3349759" cy="112166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62" y="2150993"/>
            <a:ext cx="2542037" cy="62484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28" y="3187331"/>
            <a:ext cx="2880366" cy="73456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40" y="4825829"/>
            <a:ext cx="704042" cy="854083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2" y="4922849"/>
            <a:ext cx="1572926" cy="1554265"/>
          </a:xfrm>
          <a:prstGeom prst="rect">
            <a:avLst/>
          </a:prstGeom>
        </p:spPr>
      </p:pic>
      <p:sp>
        <p:nvSpPr>
          <p:cNvPr id="17" name="สี่เหลี่ยมผืนผ้า 16"/>
          <p:cNvSpPr/>
          <p:nvPr/>
        </p:nvSpPr>
        <p:spPr>
          <a:xfrm>
            <a:off x="1922031" y="5135606"/>
            <a:ext cx="6824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450850" algn="l"/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สัญลักษณ์เพศหญิง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มาจากรูปกระจกเงาที่มีมือถือของเทพธิดา </a:t>
            </a:r>
            <a:r>
              <a:rPr lang="th-TH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วีนัส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เป็นเทพธิดาแห่งความงามของชาวโรมันในอดีต</a:t>
            </a:r>
            <a:endParaRPr lang="th-TH" b="1" dirty="0">
              <a:solidFill>
                <a:srgbClr val="FF505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5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70" y="1776660"/>
            <a:ext cx="5826592" cy="415468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63" y="722929"/>
            <a:ext cx="2740158" cy="217932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72" y="1340101"/>
            <a:ext cx="2298197" cy="1240539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65" y="3701966"/>
            <a:ext cx="1005842" cy="1935484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20" y="4435589"/>
            <a:ext cx="1301499" cy="1475235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9" y="3335072"/>
            <a:ext cx="225352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3" name="กลุ่ม 82"/>
          <p:cNvGrpSpPr/>
          <p:nvPr/>
        </p:nvGrpSpPr>
        <p:grpSpPr>
          <a:xfrm>
            <a:off x="658761" y="1457058"/>
            <a:ext cx="3411868" cy="656637"/>
            <a:chOff x="658761" y="1457058"/>
            <a:chExt cx="3411868" cy="656637"/>
          </a:xfrm>
        </p:grpSpPr>
        <p:sp>
          <p:nvSpPr>
            <p:cNvPr id="52" name="สี่เหลี่ยมผืนผ้า 51"/>
            <p:cNvSpPr/>
            <p:nvPr/>
          </p:nvSpPr>
          <p:spPr>
            <a:xfrm>
              <a:off x="1406117" y="1590475"/>
              <a:ext cx="26645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หัวหน่าว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Mons Pubis)</a:t>
              </a:r>
              <a:endParaRPr lang="th-TH" dirty="0"/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658761" y="1457058"/>
              <a:ext cx="676603" cy="630887"/>
              <a:chOff x="658761" y="1457058"/>
              <a:chExt cx="676603" cy="630887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9778">
                <a:off x="658761" y="145705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54" name="รูปภาพ 5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792" y="1462298"/>
                <a:ext cx="576244" cy="570594"/>
              </a:xfrm>
              <a:prstGeom prst="rect">
                <a:avLst/>
              </a:prstGeom>
            </p:spPr>
          </p:pic>
        </p:grpSp>
      </p:grpSp>
      <p:grpSp>
        <p:nvGrpSpPr>
          <p:cNvPr id="84" name="กลุ่ม 83"/>
          <p:cNvGrpSpPr/>
          <p:nvPr/>
        </p:nvGrpSpPr>
        <p:grpSpPr>
          <a:xfrm>
            <a:off x="442080" y="2074547"/>
            <a:ext cx="3627624" cy="638298"/>
            <a:chOff x="442080" y="2074547"/>
            <a:chExt cx="3627624" cy="638298"/>
          </a:xfrm>
        </p:grpSpPr>
        <p:grpSp>
          <p:nvGrpSpPr>
            <p:cNvPr id="65" name="กลุ่ม 64"/>
            <p:cNvGrpSpPr/>
            <p:nvPr/>
          </p:nvGrpSpPr>
          <p:grpSpPr>
            <a:xfrm>
              <a:off x="442080" y="2074547"/>
              <a:ext cx="676603" cy="630887"/>
              <a:chOff x="442080" y="2074547"/>
              <a:chExt cx="676603" cy="630887"/>
            </a:xfrm>
          </p:grpSpPr>
          <p:pic>
            <p:nvPicPr>
              <p:cNvPr id="21" name="รูปภาพ 2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99700">
                <a:off x="442080" y="2074547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55" name="รูปภาพ 5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579" y="2075627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63" name="สี่เหลี่ยมผืนผ้า 62"/>
            <p:cNvSpPr/>
            <p:nvPr/>
          </p:nvSpPr>
          <p:spPr>
            <a:xfrm>
              <a:off x="1161536" y="2189625"/>
              <a:ext cx="290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แคมใหญ่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Labia </a:t>
              </a:r>
              <a:r>
                <a:rPr lang="en-US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Majora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)</a:t>
              </a:r>
              <a:endParaRPr lang="th-TH" dirty="0"/>
            </a:p>
          </p:txBody>
        </p:sp>
      </p:grpSp>
      <p:grpSp>
        <p:nvGrpSpPr>
          <p:cNvPr id="85" name="กลุ่ม 84"/>
          <p:cNvGrpSpPr/>
          <p:nvPr/>
        </p:nvGrpSpPr>
        <p:grpSpPr>
          <a:xfrm>
            <a:off x="634861" y="2786131"/>
            <a:ext cx="3357209" cy="643491"/>
            <a:chOff x="634861" y="2786131"/>
            <a:chExt cx="3357209" cy="643491"/>
          </a:xfrm>
        </p:grpSpPr>
        <p:grpSp>
          <p:nvGrpSpPr>
            <p:cNvPr id="66" name="กลุ่ม 65"/>
            <p:cNvGrpSpPr/>
            <p:nvPr/>
          </p:nvGrpSpPr>
          <p:grpSpPr>
            <a:xfrm>
              <a:off x="634861" y="2786131"/>
              <a:ext cx="676603" cy="643491"/>
              <a:chOff x="634861" y="2786131"/>
              <a:chExt cx="676603" cy="643491"/>
            </a:xfrm>
          </p:grpSpPr>
          <p:pic>
            <p:nvPicPr>
              <p:cNvPr id="22" name="รูปภาพ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56576">
                <a:off x="634861" y="2798735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56" name="รูปภาพ 5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851" y="2786131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74" name="สี่เหลี่ยมผืนผ้า 73"/>
            <p:cNvSpPr/>
            <p:nvPr/>
          </p:nvSpPr>
          <p:spPr>
            <a:xfrm>
              <a:off x="1229775" y="2858365"/>
              <a:ext cx="27622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แคมเล็ก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Labia </a:t>
              </a:r>
              <a:r>
                <a:rPr lang="en-US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Minora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)</a:t>
              </a:r>
              <a:endParaRPr lang="th-TH" dirty="0"/>
            </a:p>
          </p:txBody>
        </p:sp>
      </p:grpSp>
      <p:grpSp>
        <p:nvGrpSpPr>
          <p:cNvPr id="86" name="กลุ่ม 85"/>
          <p:cNvGrpSpPr/>
          <p:nvPr/>
        </p:nvGrpSpPr>
        <p:grpSpPr>
          <a:xfrm>
            <a:off x="634860" y="3458164"/>
            <a:ext cx="3025700" cy="648721"/>
            <a:chOff x="634860" y="3458164"/>
            <a:chExt cx="3025700" cy="648721"/>
          </a:xfrm>
        </p:grpSpPr>
        <p:grpSp>
          <p:nvGrpSpPr>
            <p:cNvPr id="67" name="กลุ่ม 66"/>
            <p:cNvGrpSpPr/>
            <p:nvPr/>
          </p:nvGrpSpPr>
          <p:grpSpPr>
            <a:xfrm>
              <a:off x="634860" y="3458164"/>
              <a:ext cx="676603" cy="648721"/>
              <a:chOff x="634860" y="3458164"/>
              <a:chExt cx="676603" cy="648721"/>
            </a:xfrm>
          </p:grpSpPr>
          <p:pic>
            <p:nvPicPr>
              <p:cNvPr id="23" name="รูปภาพ 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9778">
                <a:off x="634860" y="347599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57" name="รูปภาพ 5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940" y="3458164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75" name="สี่เหลี่ยมผืนผ้า 74"/>
            <p:cNvSpPr/>
            <p:nvPr/>
          </p:nvSpPr>
          <p:spPr>
            <a:xfrm>
              <a:off x="1420844" y="3554401"/>
              <a:ext cx="22397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คลิตอริส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Clitoris) </a:t>
              </a:r>
              <a:endParaRPr lang="th-TH" dirty="0"/>
            </a:p>
          </p:txBody>
        </p:sp>
      </p:grpSp>
      <p:grpSp>
        <p:nvGrpSpPr>
          <p:cNvPr id="87" name="กลุ่ม 86"/>
          <p:cNvGrpSpPr/>
          <p:nvPr/>
        </p:nvGrpSpPr>
        <p:grpSpPr>
          <a:xfrm>
            <a:off x="727598" y="4119528"/>
            <a:ext cx="2728341" cy="954107"/>
            <a:chOff x="727598" y="4119528"/>
            <a:chExt cx="2728341" cy="954107"/>
          </a:xfrm>
        </p:grpSpPr>
        <p:grpSp>
          <p:nvGrpSpPr>
            <p:cNvPr id="68" name="กลุ่ม 67"/>
            <p:cNvGrpSpPr/>
            <p:nvPr/>
          </p:nvGrpSpPr>
          <p:grpSpPr>
            <a:xfrm>
              <a:off x="727598" y="4153115"/>
              <a:ext cx="676603" cy="681810"/>
              <a:chOff x="727598" y="4153115"/>
              <a:chExt cx="676603" cy="681810"/>
            </a:xfrm>
          </p:grpSpPr>
          <p:pic>
            <p:nvPicPr>
              <p:cNvPr id="24" name="รูปภาพ 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98905">
                <a:off x="727598" y="420403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58" name="รูปภาพ 5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097" y="4153115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76" name="สี่เหลี่ยมผืนผ้า 75"/>
            <p:cNvSpPr/>
            <p:nvPr/>
          </p:nvSpPr>
          <p:spPr>
            <a:xfrm>
              <a:off x="1330036" y="4119528"/>
              <a:ext cx="212590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ปากท่อปัสสาวะ </a:t>
              </a:r>
              <a:endPara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Urithra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Opening)</a:t>
              </a:r>
              <a:endParaRPr lang="th-TH" dirty="0"/>
            </a:p>
          </p:txBody>
        </p:sp>
      </p:grpSp>
      <p:pic>
        <p:nvPicPr>
          <p:cNvPr id="77" name="รูปภาพ 7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0" y="645553"/>
            <a:ext cx="6078398" cy="703029"/>
          </a:xfrm>
          <a:prstGeom prst="rect">
            <a:avLst/>
          </a:prstGeom>
        </p:spPr>
      </p:pic>
      <p:grpSp>
        <p:nvGrpSpPr>
          <p:cNvPr id="88" name="กลุ่ม 87"/>
          <p:cNvGrpSpPr/>
          <p:nvPr/>
        </p:nvGrpSpPr>
        <p:grpSpPr>
          <a:xfrm>
            <a:off x="4716673" y="1438155"/>
            <a:ext cx="3384572" cy="649790"/>
            <a:chOff x="4716673" y="1438155"/>
            <a:chExt cx="3384572" cy="649790"/>
          </a:xfrm>
        </p:grpSpPr>
        <p:grpSp>
          <p:nvGrpSpPr>
            <p:cNvPr id="69" name="กลุ่ม 68"/>
            <p:cNvGrpSpPr/>
            <p:nvPr/>
          </p:nvGrpSpPr>
          <p:grpSpPr>
            <a:xfrm>
              <a:off x="4716673" y="1438155"/>
              <a:ext cx="676603" cy="649790"/>
              <a:chOff x="4930510" y="1438155"/>
              <a:chExt cx="676603" cy="649790"/>
            </a:xfrm>
          </p:grpSpPr>
          <p:pic>
            <p:nvPicPr>
              <p:cNvPr id="25" name="รูปภาพ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9778">
                <a:off x="4930510" y="145705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59" name="รูปภาพ 5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5925" y="1438155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78" name="สี่เหลี่ยมผืนผ้า 77"/>
            <p:cNvSpPr/>
            <p:nvPr/>
          </p:nvSpPr>
          <p:spPr>
            <a:xfrm>
              <a:off x="5436733" y="1522236"/>
              <a:ext cx="26645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ปากช่องคลอด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Vulva)</a:t>
              </a:r>
              <a:endParaRPr lang="th-TH" dirty="0"/>
            </a:p>
          </p:txBody>
        </p:sp>
      </p:grpSp>
      <p:grpSp>
        <p:nvGrpSpPr>
          <p:cNvPr id="89" name="กลุ่ม 88"/>
          <p:cNvGrpSpPr/>
          <p:nvPr/>
        </p:nvGrpSpPr>
        <p:grpSpPr>
          <a:xfrm>
            <a:off x="4499992" y="2074547"/>
            <a:ext cx="3341945" cy="630887"/>
            <a:chOff x="4499992" y="2074547"/>
            <a:chExt cx="3341945" cy="630887"/>
          </a:xfrm>
        </p:grpSpPr>
        <p:grpSp>
          <p:nvGrpSpPr>
            <p:cNvPr id="70" name="กลุ่ม 69"/>
            <p:cNvGrpSpPr/>
            <p:nvPr/>
          </p:nvGrpSpPr>
          <p:grpSpPr>
            <a:xfrm>
              <a:off x="4499992" y="2074547"/>
              <a:ext cx="676603" cy="630887"/>
              <a:chOff x="4713829" y="2074547"/>
              <a:chExt cx="676603" cy="630887"/>
            </a:xfrm>
          </p:grpSpPr>
          <p:pic>
            <p:nvPicPr>
              <p:cNvPr id="26" name="รูปภาพ 2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99700">
                <a:off x="4713829" y="2074547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60" name="รูปภาพ 59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9097" y="2075627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79" name="สี่เหลี่ยมผืนผ้า 78"/>
            <p:cNvSpPr/>
            <p:nvPr/>
          </p:nvSpPr>
          <p:spPr>
            <a:xfrm>
              <a:off x="5177425" y="2136385"/>
              <a:ext cx="26645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เยื่อพรหมจารี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Hymen)</a:t>
              </a:r>
              <a:endParaRPr lang="th-TH" dirty="0"/>
            </a:p>
          </p:txBody>
        </p:sp>
      </p:grpSp>
      <p:grpSp>
        <p:nvGrpSpPr>
          <p:cNvPr id="90" name="กลุ่ม 89"/>
          <p:cNvGrpSpPr/>
          <p:nvPr/>
        </p:nvGrpSpPr>
        <p:grpSpPr>
          <a:xfrm>
            <a:off x="4692773" y="2798735"/>
            <a:ext cx="4366801" cy="630887"/>
            <a:chOff x="4692773" y="2798735"/>
            <a:chExt cx="4366801" cy="630887"/>
          </a:xfrm>
        </p:grpSpPr>
        <p:grpSp>
          <p:nvGrpSpPr>
            <p:cNvPr id="71" name="กลุ่ม 70"/>
            <p:cNvGrpSpPr/>
            <p:nvPr/>
          </p:nvGrpSpPr>
          <p:grpSpPr>
            <a:xfrm>
              <a:off x="4692773" y="2798735"/>
              <a:ext cx="676603" cy="630887"/>
              <a:chOff x="4906610" y="2798735"/>
              <a:chExt cx="676603" cy="630887"/>
            </a:xfrm>
          </p:grpSpPr>
          <p:pic>
            <p:nvPicPr>
              <p:cNvPr id="27" name="รูปภาพ 2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56576">
                <a:off x="4906610" y="2798735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61" name="รูปภาพ 60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788" y="2808232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80" name="สี่เหลี่ยมผืนผ้า 79"/>
            <p:cNvSpPr/>
            <p:nvPr/>
          </p:nvSpPr>
          <p:spPr>
            <a:xfrm>
              <a:off x="5272960" y="2846068"/>
              <a:ext cx="3786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ต่อมบาร์โท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ลิน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(</a:t>
              </a:r>
              <a:r>
                <a:rPr lang="en-US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Bartholin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Gland) </a:t>
              </a:r>
              <a:endParaRPr lang="th-TH" dirty="0"/>
            </a:p>
          </p:txBody>
        </p:sp>
      </p:grpSp>
      <p:grpSp>
        <p:nvGrpSpPr>
          <p:cNvPr id="91" name="กลุ่ม 90"/>
          <p:cNvGrpSpPr/>
          <p:nvPr/>
        </p:nvGrpSpPr>
        <p:grpSpPr>
          <a:xfrm>
            <a:off x="4692772" y="3459114"/>
            <a:ext cx="2825715" cy="647771"/>
            <a:chOff x="4692772" y="3459114"/>
            <a:chExt cx="2825715" cy="647771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4692772" y="3459114"/>
              <a:ext cx="689166" cy="647771"/>
              <a:chOff x="4906609" y="3459114"/>
              <a:chExt cx="689166" cy="647771"/>
            </a:xfrm>
          </p:grpSpPr>
          <p:pic>
            <p:nvPicPr>
              <p:cNvPr id="28" name="รูปภาพ 2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9778">
                <a:off x="4906609" y="347599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62" name="รูปภาพ 6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9531" y="3459114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81" name="สี่เหลี่ยมผืนผ้า 80"/>
            <p:cNvSpPr/>
            <p:nvPr/>
          </p:nvSpPr>
          <p:spPr>
            <a:xfrm>
              <a:off x="5395790" y="3514808"/>
              <a:ext cx="21226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ฝีเย็บ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Perineum) </a:t>
              </a:r>
              <a:endParaRPr lang="th-TH" dirty="0"/>
            </a:p>
          </p:txBody>
        </p:sp>
      </p:grpSp>
      <p:grpSp>
        <p:nvGrpSpPr>
          <p:cNvPr id="92" name="กลุ่ม 91"/>
          <p:cNvGrpSpPr/>
          <p:nvPr/>
        </p:nvGrpSpPr>
        <p:grpSpPr>
          <a:xfrm>
            <a:off x="4785510" y="4191719"/>
            <a:ext cx="2556647" cy="643206"/>
            <a:chOff x="4785510" y="4191719"/>
            <a:chExt cx="2556647" cy="643206"/>
          </a:xfrm>
        </p:grpSpPr>
        <p:grpSp>
          <p:nvGrpSpPr>
            <p:cNvPr id="73" name="กลุ่ม 72"/>
            <p:cNvGrpSpPr/>
            <p:nvPr/>
          </p:nvGrpSpPr>
          <p:grpSpPr>
            <a:xfrm>
              <a:off x="4785510" y="4191719"/>
              <a:ext cx="676603" cy="643206"/>
              <a:chOff x="4999347" y="4191719"/>
              <a:chExt cx="676603" cy="643206"/>
            </a:xfrm>
          </p:grpSpPr>
          <p:pic>
            <p:nvPicPr>
              <p:cNvPr id="29" name="รูปภาพ 2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98905">
                <a:off x="4999347" y="420403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53" name="รูปภาพ 52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5925" y="4191719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82" name="สี่เหลี่ยมผืนผ้า 81"/>
            <p:cNvSpPr/>
            <p:nvPr/>
          </p:nvSpPr>
          <p:spPr>
            <a:xfrm>
              <a:off x="5395790" y="4251431"/>
              <a:ext cx="19463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เต้านม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Breast) </a:t>
              </a:r>
              <a:endParaRPr lang="th-TH" dirty="0"/>
            </a:p>
          </p:txBody>
        </p:sp>
      </p:grpSp>
      <p:pic>
        <p:nvPicPr>
          <p:cNvPr id="96" name="รูปภาพ 9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18" y="3205996"/>
            <a:ext cx="1055761" cy="3652004"/>
          </a:xfrm>
          <a:prstGeom prst="rect">
            <a:avLst/>
          </a:prstGeom>
        </p:spPr>
      </p:pic>
      <p:pic>
        <p:nvPicPr>
          <p:cNvPr id="97" name="รูปภาพ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0256">
            <a:off x="2355632" y="5035159"/>
            <a:ext cx="1469139" cy="1441707"/>
          </a:xfrm>
          <a:prstGeom prst="rect">
            <a:avLst/>
          </a:prstGeom>
        </p:spPr>
      </p:pic>
      <p:pic>
        <p:nvPicPr>
          <p:cNvPr id="99" name="รูปภาพ 9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56" y="4795761"/>
            <a:ext cx="686936" cy="833332"/>
          </a:xfrm>
          <a:prstGeom prst="rect">
            <a:avLst/>
          </a:prstGeom>
        </p:spPr>
      </p:pic>
      <p:grpSp>
        <p:nvGrpSpPr>
          <p:cNvPr id="103" name="กลุ่ม 102"/>
          <p:cNvGrpSpPr/>
          <p:nvPr/>
        </p:nvGrpSpPr>
        <p:grpSpPr>
          <a:xfrm>
            <a:off x="6465397" y="3469484"/>
            <a:ext cx="2420752" cy="2528299"/>
            <a:chOff x="6465397" y="3469484"/>
            <a:chExt cx="2420752" cy="2528299"/>
          </a:xfrm>
        </p:grpSpPr>
        <p:pic>
          <p:nvPicPr>
            <p:cNvPr id="101" name="รูปภาพ 10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712" y="3469484"/>
              <a:ext cx="1758437" cy="1758437"/>
            </a:xfrm>
            <a:prstGeom prst="rect">
              <a:avLst/>
            </a:prstGeom>
          </p:spPr>
        </p:pic>
        <p:pic>
          <p:nvPicPr>
            <p:cNvPr id="102" name="รูปภาพ 10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397" y="4749098"/>
              <a:ext cx="1248685" cy="1248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1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9532" y="158870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5790" y="2132971"/>
            <a:ext cx="54561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ประกอบด้วยอวัยวะทั้งภายนอกและภายในร่างกาย ระบบอวัยวะสืบพันธุ์ของเพศชายมีความเกี่ยวข้องกับระบบการขับถ่ายปัสสาวะและการขับถ่าย</a:t>
            </a:r>
            <a:r>
              <a:rPr lang="th-TH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นํ้า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อสุจิ เพราะการ</a:t>
            </a:r>
            <a:r>
              <a:rPr lang="th-TH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ขับนํ้า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อสุจิก็ออกมาทางท่อปัสสาวะเช่นเดียวกับปัสสาวะ อวัยวะสืบพันธุ์ของเพศชาย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ประกอบด้วยลึงค์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หรือ</a:t>
            </a:r>
            <a:r>
              <a:rPr lang="th-TH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องคชาต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ลูกอัณฑะ ซึ่งจะอยู่ภายนอกร่างกาย แต่ท่อนำตัวอสุจิ </a:t>
            </a:r>
            <a:r>
              <a:rPr lang="th-TH" b="1" dirty="0" err="1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ถุงนํ้า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อสุจิ ต่อมลูกหมาก และท่อปัสสาวะส่วนต้นจะอยู่ภายในร่างกาย</a:t>
            </a:r>
            <a:endParaRPr lang="th-TH" b="1" dirty="0">
              <a:solidFill>
                <a:srgbClr val="FF505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01" y="1378440"/>
            <a:ext cx="2856467" cy="4993856"/>
          </a:xfrm>
          <a:prstGeom prst="rect">
            <a:avLst/>
          </a:prstGeom>
        </p:spPr>
      </p:pic>
      <p:grpSp>
        <p:nvGrpSpPr>
          <p:cNvPr id="13" name="กลุ่ม 12"/>
          <p:cNvGrpSpPr/>
          <p:nvPr/>
        </p:nvGrpSpPr>
        <p:grpSpPr>
          <a:xfrm>
            <a:off x="1043608" y="1567446"/>
            <a:ext cx="4313444" cy="605815"/>
            <a:chOff x="1043608" y="1567446"/>
            <a:chExt cx="4313444" cy="605815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1590800"/>
              <a:ext cx="567685" cy="542171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604" y="1567446"/>
              <a:ext cx="3999448" cy="605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59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16" y="404664"/>
            <a:ext cx="6078997" cy="470287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22" y="757078"/>
            <a:ext cx="2097588" cy="106438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05" y="1110172"/>
            <a:ext cx="2462773" cy="110891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46" y="1583672"/>
            <a:ext cx="3153062" cy="694743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00" y="2469279"/>
            <a:ext cx="3473713" cy="48543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9" y="2643587"/>
            <a:ext cx="2632006" cy="48543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66" y="3277045"/>
            <a:ext cx="1874915" cy="926323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85" y="3909496"/>
            <a:ext cx="2373703" cy="1028753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16" y="4290268"/>
            <a:ext cx="979765" cy="129596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24" y="4631009"/>
            <a:ext cx="1897182" cy="659115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9" y="5648544"/>
            <a:ext cx="5903977" cy="7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5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00" y="1203986"/>
            <a:ext cx="4355119" cy="5654014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9532" y="158870"/>
            <a:ext cx="8316924" cy="15705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3" y="1291335"/>
            <a:ext cx="4622623" cy="1081648"/>
          </a:xfrm>
          <a:prstGeom prst="rect">
            <a:avLst/>
          </a:prstGeom>
        </p:spPr>
      </p:pic>
      <p:grpSp>
        <p:nvGrpSpPr>
          <p:cNvPr id="11" name="กลุ่ม 10"/>
          <p:cNvGrpSpPr/>
          <p:nvPr/>
        </p:nvGrpSpPr>
        <p:grpSpPr>
          <a:xfrm>
            <a:off x="472430" y="2276872"/>
            <a:ext cx="4083526" cy="656637"/>
            <a:chOff x="658761" y="1457058"/>
            <a:chExt cx="4083526" cy="656637"/>
          </a:xfrm>
        </p:grpSpPr>
        <p:sp>
          <p:nvSpPr>
            <p:cNvPr id="12" name="สี่เหลี่ยมผืนผ้า 11"/>
            <p:cNvSpPr/>
            <p:nvPr/>
          </p:nvSpPr>
          <p:spPr>
            <a:xfrm>
              <a:off x="1406117" y="1590475"/>
              <a:ext cx="33361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อาบนํ้า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อย่างน้อยวันละ 2 ครั้ง</a:t>
              </a:r>
              <a:endParaRPr lang="th-TH" dirty="0"/>
            </a:p>
          </p:txBody>
        </p:sp>
        <p:grpSp>
          <p:nvGrpSpPr>
            <p:cNvPr id="13" name="กลุ่ม 12"/>
            <p:cNvGrpSpPr/>
            <p:nvPr/>
          </p:nvGrpSpPr>
          <p:grpSpPr>
            <a:xfrm>
              <a:off x="658761" y="1457058"/>
              <a:ext cx="676603" cy="630887"/>
              <a:chOff x="658761" y="1457058"/>
              <a:chExt cx="676603" cy="630887"/>
            </a:xfrm>
          </p:grpSpPr>
          <p:pic>
            <p:nvPicPr>
              <p:cNvPr id="15" name="รูปภาพ 1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9778">
                <a:off x="658761" y="145705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17" name="รูปภาพ 1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792" y="1462298"/>
                <a:ext cx="576244" cy="570594"/>
              </a:xfrm>
              <a:prstGeom prst="rect">
                <a:avLst/>
              </a:prstGeom>
            </p:spPr>
          </p:pic>
        </p:grpSp>
      </p:grpSp>
      <p:grpSp>
        <p:nvGrpSpPr>
          <p:cNvPr id="18" name="กลุ่ม 17"/>
          <p:cNvGrpSpPr/>
          <p:nvPr/>
        </p:nvGrpSpPr>
        <p:grpSpPr>
          <a:xfrm>
            <a:off x="255749" y="2894361"/>
            <a:ext cx="3237638" cy="630887"/>
            <a:chOff x="442080" y="2074547"/>
            <a:chExt cx="3237638" cy="630887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442080" y="2074547"/>
              <a:ext cx="676603" cy="630887"/>
              <a:chOff x="442080" y="2074547"/>
              <a:chExt cx="676603" cy="630887"/>
            </a:xfrm>
          </p:grpSpPr>
          <p:pic>
            <p:nvPicPr>
              <p:cNvPr id="21" name="รูปภาพ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99700">
                <a:off x="442080" y="2074547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22" name="รูปภาพ 2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579" y="2075627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20" name="สี่เหลี่ยมผืนผ้า 19"/>
            <p:cNvSpPr/>
            <p:nvPr/>
          </p:nvSpPr>
          <p:spPr>
            <a:xfrm>
              <a:off x="1173904" y="2090698"/>
              <a:ext cx="2505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เช็ดอวัยวะเพศให้แห้ง</a:t>
              </a: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448530" y="3410893"/>
            <a:ext cx="5134402" cy="1384995"/>
            <a:chOff x="634861" y="2591079"/>
            <a:chExt cx="5134402" cy="1384995"/>
          </a:xfrm>
        </p:grpSpPr>
        <p:grpSp>
          <p:nvGrpSpPr>
            <p:cNvPr id="24" name="กลุ่ม 23"/>
            <p:cNvGrpSpPr/>
            <p:nvPr/>
          </p:nvGrpSpPr>
          <p:grpSpPr>
            <a:xfrm>
              <a:off x="634861" y="2786131"/>
              <a:ext cx="676603" cy="643491"/>
              <a:chOff x="634861" y="2786131"/>
              <a:chExt cx="676603" cy="643491"/>
            </a:xfrm>
          </p:grpSpPr>
          <p:pic>
            <p:nvPicPr>
              <p:cNvPr id="26" name="รูปภาพ 2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56576">
                <a:off x="634861" y="2798735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27" name="รูปภาพ 2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851" y="2786131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25" name="สี่เหลี่ยมผืนผ้า 24"/>
            <p:cNvSpPr/>
            <p:nvPr/>
          </p:nvSpPr>
          <p:spPr>
            <a:xfrm>
              <a:off x="1246871" y="2591079"/>
              <a:ext cx="4522392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สวมกางเกงชั้นใน เสื้อยกทรงที่สะอาด </a:t>
              </a:r>
              <a:endPara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เปียกชื้น และไม่ควรสวมกางเกงชั้นใน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เสื้อยกทรงที่คับหรือรัดจนเกินไป</a:t>
              </a:r>
              <a:endParaRPr lang="th-TH" dirty="0"/>
            </a:p>
          </p:txBody>
        </p:sp>
      </p:grpSp>
      <p:grpSp>
        <p:nvGrpSpPr>
          <p:cNvPr id="64" name="กลุ่ม 63"/>
          <p:cNvGrpSpPr/>
          <p:nvPr/>
        </p:nvGrpSpPr>
        <p:grpSpPr>
          <a:xfrm>
            <a:off x="251520" y="4590005"/>
            <a:ext cx="5418984" cy="1050344"/>
            <a:chOff x="634860" y="3458164"/>
            <a:chExt cx="5418984" cy="1050344"/>
          </a:xfrm>
        </p:grpSpPr>
        <p:grpSp>
          <p:nvGrpSpPr>
            <p:cNvPr id="65" name="กลุ่ม 64"/>
            <p:cNvGrpSpPr/>
            <p:nvPr/>
          </p:nvGrpSpPr>
          <p:grpSpPr>
            <a:xfrm>
              <a:off x="634860" y="3458164"/>
              <a:ext cx="676603" cy="648721"/>
              <a:chOff x="634860" y="3458164"/>
              <a:chExt cx="676603" cy="648721"/>
            </a:xfrm>
          </p:grpSpPr>
          <p:pic>
            <p:nvPicPr>
              <p:cNvPr id="67" name="รูปภาพ 6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9778">
                <a:off x="634860" y="347599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68" name="รูปภาพ 6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940" y="3458164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66" name="สี่เหลี่ยมผืนผ้า 65"/>
            <p:cNvSpPr/>
            <p:nvPr/>
          </p:nvSpPr>
          <p:spPr>
            <a:xfrm>
              <a:off x="1420844" y="3554401"/>
              <a:ext cx="463300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ระวังอย่าให้อวัยวะเพศถูกกระทบ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กระแทก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แรงๆ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เพราะจะทำ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ให้ชํ้า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และอักเสบ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ได้</a:t>
              </a:r>
              <a:endParaRPr lang="th-TH" dirty="0"/>
            </a:p>
          </p:txBody>
        </p:sp>
      </p:grpSp>
      <p:grpSp>
        <p:nvGrpSpPr>
          <p:cNvPr id="69" name="กลุ่ม 68"/>
          <p:cNvGrpSpPr/>
          <p:nvPr/>
        </p:nvGrpSpPr>
        <p:grpSpPr>
          <a:xfrm>
            <a:off x="492425" y="5555502"/>
            <a:ext cx="6918501" cy="681810"/>
            <a:chOff x="727598" y="4153115"/>
            <a:chExt cx="6918501" cy="681810"/>
          </a:xfrm>
        </p:grpSpPr>
        <p:grpSp>
          <p:nvGrpSpPr>
            <p:cNvPr id="70" name="กลุ่ม 69"/>
            <p:cNvGrpSpPr/>
            <p:nvPr/>
          </p:nvGrpSpPr>
          <p:grpSpPr>
            <a:xfrm>
              <a:off x="727598" y="4153115"/>
              <a:ext cx="676603" cy="681810"/>
              <a:chOff x="727598" y="4153115"/>
              <a:chExt cx="676603" cy="681810"/>
            </a:xfrm>
          </p:grpSpPr>
          <p:pic>
            <p:nvPicPr>
              <p:cNvPr id="72" name="รูปภาพ 7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98905">
                <a:off x="727598" y="4204038"/>
                <a:ext cx="676603" cy="630887"/>
              </a:xfrm>
              <a:prstGeom prst="rect">
                <a:avLst/>
              </a:prstGeom>
            </p:spPr>
          </p:pic>
          <p:pic>
            <p:nvPicPr>
              <p:cNvPr id="73" name="รูปภาพ 72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097" y="4153115"/>
                <a:ext cx="576244" cy="570594"/>
              </a:xfrm>
              <a:prstGeom prst="rect">
                <a:avLst/>
              </a:prstGeom>
            </p:spPr>
          </p:pic>
        </p:grpSp>
        <p:sp>
          <p:nvSpPr>
            <p:cNvPr id="71" name="สี่เหลี่ยมผืนผ้า 70"/>
            <p:cNvSpPr/>
            <p:nvPr/>
          </p:nvSpPr>
          <p:spPr>
            <a:xfrm>
              <a:off x="1329946" y="4244095"/>
              <a:ext cx="63161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ไม่คลุกคลีหรือใช้เสื้อผ้า ผ้าเช็ดตัว ร่วมกับผู้ที่เป็นกามโรค</a:t>
              </a:r>
              <a:endParaRPr lang="th-TH" dirty="0"/>
            </a:p>
          </p:txBody>
        </p:sp>
      </p:grpSp>
    </p:spTree>
    <p:extLst>
      <p:ext uri="{BB962C8B-B14F-4D97-AF65-F5344CB8AC3E}">
        <p14:creationId xmlns:p14="http://schemas.microsoft.com/office/powerpoint/2010/main" val="233980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15677</TotalTime>
  <Words>657</Words>
  <Application>Microsoft Office PowerPoint</Application>
  <PresentationFormat>นำเสนอทางหน้าจอ (4:3)</PresentationFormat>
  <Paragraphs>91</Paragraphs>
  <Slides>15</Slides>
  <Notes>15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2" baseType="lpstr">
      <vt:lpstr>SimSun</vt:lpstr>
      <vt:lpstr>Angsana New</vt:lpstr>
      <vt:lpstr>Arial</vt:lpstr>
      <vt:lpstr>Browallia New</vt:lpstr>
      <vt:lpstr>Calibri</vt:lpstr>
      <vt:lpstr>Cordia New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NBACER</cp:lastModifiedBy>
  <cp:revision>1122</cp:revision>
  <cp:lastPrinted>2013-12-18T04:28:54Z</cp:lastPrinted>
  <dcterms:created xsi:type="dcterms:W3CDTF">2013-09-10T05:06:28Z</dcterms:created>
  <dcterms:modified xsi:type="dcterms:W3CDTF">2019-09-09T12:56:36Z</dcterms:modified>
</cp:coreProperties>
</file>