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80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</p:sldIdLst>
  <p:sldSz cx="9144000" cy="6858000" type="screen4x3"/>
  <p:notesSz cx="10236200" cy="70993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CCB8"/>
    <a:srgbClr val="FF0066"/>
    <a:srgbClr val="10D7D2"/>
    <a:srgbClr val="12E6E6"/>
    <a:srgbClr val="82C650"/>
    <a:srgbClr val="F6F8A6"/>
    <a:srgbClr val="FF5050"/>
    <a:srgbClr val="FFCCFF"/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ลักษณะ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" autoAdjust="0"/>
    <p:restoredTop sz="77751" autoAdjust="0"/>
  </p:normalViewPr>
  <p:slideViewPr>
    <p:cSldViewPr>
      <p:cViewPr varScale="1">
        <p:scale>
          <a:sx n="72" d="100"/>
          <a:sy n="72" d="100"/>
        </p:scale>
        <p:origin x="1512" y="72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08F9F69-5906-4296-A45C-6086FAFB5D67}" type="datetimeFigureOut">
              <a:rPr lang="en-US"/>
              <a:pPr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BE68269-F950-4A5E-A3C7-139ACD06C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9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5EDBCC5A-BEA2-4542-9952-57A0112F01C0}" type="datetimeFigureOut">
              <a:rPr lang="th-TH"/>
              <a:pPr/>
              <a:t>09/09/62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th-TH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8325" cy="3195638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7063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F6F6251-91AB-4103-9F45-B64002FCBA33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0375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185348" name="ตัวยึดวันที่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D5212679-2CB9-40FC-BDBE-5644869A727E}" type="datetime1">
              <a:rPr lang="th-TH" sz="1300"/>
              <a:pPr/>
              <a:t>09/09/62</a:t>
            </a:fld>
            <a:endParaRPr lang="th-TH" sz="1300"/>
          </a:p>
        </p:txBody>
      </p:sp>
      <p:sp>
        <p:nvSpPr>
          <p:cNvPr id="185349" name="ตัวยึดหมายเลขภาพนิ่ง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35BD894F-AA85-47DB-8258-1FF41DA3448F}" type="slidenum">
              <a:rPr lang="th-TH" sz="1300"/>
              <a:pPr/>
              <a:t>1</a:t>
            </a:fld>
            <a:endParaRPr lang="th-TH" sz="1300"/>
          </a:p>
        </p:txBody>
      </p:sp>
    </p:spTree>
    <p:extLst>
      <p:ext uri="{BB962C8B-B14F-4D97-AF65-F5344CB8AC3E}">
        <p14:creationId xmlns:p14="http://schemas.microsoft.com/office/powerpoint/2010/main" val="189565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6963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85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913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914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04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412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15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2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608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287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762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64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66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46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526B2-5D29-4902-A5D8-101D42417CE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74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DE804-84CC-4C08-972E-7FB3F299B9D9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01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866AA-C5D2-438A-989D-3A928B66214A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075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65126-524D-49F2-87CC-CC10277E475B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650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4FE0E-3F1D-4BD4-82A8-177430B62F1F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55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74D35-2E20-4E8A-9A6D-9123FB829E36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636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02730-C1F7-4FCA-9BC4-DCA0346D9C8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454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C5B14-6E1C-4880-B216-C0682FC88D74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636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AC347-C6C0-4FA8-9956-9F4F72AE09CE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928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0752-48B7-4579-9332-603BDBA861C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02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DCBA2-8A5E-4267-9C2A-5F0B9EBB9BA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41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7B5DF8-0625-4964-A9F8-0151CBD39D97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powerpoint-00.pptx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62.png"/><Relationship Id="rId10" Type="http://schemas.openxmlformats.org/officeDocument/2006/relationships/image" Target="../media/image4.png"/><Relationship Id="rId4" Type="http://schemas.openxmlformats.org/officeDocument/2006/relationships/image" Target="../media/image61.png"/><Relationship Id="rId9" Type="http://schemas.openxmlformats.org/officeDocument/2006/relationships/hyperlink" Target="powerpoint-00.pptx" TargetMode="Externa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3" Type="http://schemas.openxmlformats.org/officeDocument/2006/relationships/image" Target="../media/image6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74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6.png"/><Relationship Id="rId10" Type="http://schemas.openxmlformats.org/officeDocument/2006/relationships/image" Target="../media/image81.png"/><Relationship Id="rId4" Type="http://schemas.openxmlformats.org/officeDocument/2006/relationships/image" Target="../media/image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21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image" Target="../media/image37.png"/><Relationship Id="rId21" Type="http://schemas.openxmlformats.org/officeDocument/2006/relationships/image" Target="../media/image47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5" Type="http://schemas.openxmlformats.org/officeDocument/2006/relationships/image" Target="../media/image42.png"/><Relationship Id="rId10" Type="http://schemas.openxmlformats.org/officeDocument/2006/relationships/image" Target="../media/image4.png"/><Relationship Id="rId19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hyperlink" Target="powerpoint-00.pptx" TargetMode="Externa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hyperlink" Target="powerpoint-00.pptx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openxmlformats.org/officeDocument/2006/relationships/image" Target="../media/image49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5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59.pn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165304"/>
            <a:ext cx="586057" cy="548862"/>
          </a:xfrm>
          <a:prstGeom prst="rect">
            <a:avLst/>
          </a:prstGeom>
        </p:spPr>
      </p:pic>
      <p:pic>
        <p:nvPicPr>
          <p:cNvPr id="6" name="รูปภาพ 5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89" y="6021288"/>
            <a:ext cx="729095" cy="68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กลุ่ม 31"/>
          <p:cNvGrpSpPr/>
          <p:nvPr/>
        </p:nvGrpSpPr>
        <p:grpSpPr>
          <a:xfrm>
            <a:off x="5364088" y="1939795"/>
            <a:ext cx="3931171" cy="4761385"/>
            <a:chOff x="5364088" y="1939795"/>
            <a:chExt cx="3931171" cy="4761385"/>
          </a:xfrm>
        </p:grpSpPr>
        <p:pic>
          <p:nvPicPr>
            <p:cNvPr id="30" name="รูปภาพ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134" y="1939795"/>
              <a:ext cx="2321390" cy="2321390"/>
            </a:xfrm>
            <a:prstGeom prst="rect">
              <a:avLst/>
            </a:prstGeom>
          </p:spPr>
        </p:pic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130" y="2060486"/>
              <a:ext cx="1648444" cy="1648444"/>
            </a:xfrm>
            <a:prstGeom prst="rect">
              <a:avLst/>
            </a:prstGeom>
          </p:spPr>
        </p:pic>
        <p:pic>
          <p:nvPicPr>
            <p:cNvPr id="29" name="รูปภาพ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2949925"/>
              <a:ext cx="3931171" cy="3751255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8" y="620688"/>
            <a:ext cx="8505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ความสัมพันธ์แบบโรแมน</a:t>
            </a:r>
            <a:r>
              <a:rPr lang="th-TH" b="1" spc="-60" dirty="0" err="1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ในวัยรุ่นเป็นภาพ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สะท้อนของบทบาทและตัวตนอันสืบ</a:t>
            </a:r>
            <a:r>
              <a:rPr lang="th-TH" b="1" spc="-60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เนื่องมาจากอัต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ลักษณ์ทางเพศของตน ผ่านกระบวนการพัฒนาความสัมพันธ์แบบโรแมน</a:t>
            </a:r>
            <a:r>
              <a:rPr lang="th-TH" b="1" spc="-60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ในวัยรุ่นทั้งเพศชายและเพศหญิง 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ซึ่ง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จะมีขั้นตอนดังนี้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1132448" y="2050816"/>
            <a:ext cx="4927238" cy="678506"/>
            <a:chOff x="1132448" y="2050816"/>
            <a:chExt cx="4927238" cy="678506"/>
          </a:xfrm>
        </p:grpSpPr>
        <p:sp>
          <p:nvSpPr>
            <p:cNvPr id="10" name="Rounded Rectangle 42">
              <a:extLst>
                <a:ext uri="{FF2B5EF4-FFF2-40B4-BE49-F238E27FC236}">
                  <a16:creationId xmlns:a16="http://schemas.microsoft.com/office/drawing/2014/main" xmlns="" id="{571E98C6-075A-4706-B659-776F38E400C0}"/>
                </a:ext>
              </a:extLst>
            </p:cNvPr>
            <p:cNvSpPr/>
            <p:nvPr/>
          </p:nvSpPr>
          <p:spPr>
            <a:xfrm rot="18900000">
              <a:off x="1132448" y="2066069"/>
              <a:ext cx="648000" cy="648000"/>
            </a:xfrm>
            <a:prstGeom prst="roundRect">
              <a:avLst>
                <a:gd name="adj" fmla="val 15614"/>
              </a:avLst>
            </a:pr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319" y="2050816"/>
              <a:ext cx="685224" cy="678506"/>
            </a:xfrm>
            <a:prstGeom prst="rect">
              <a:avLst/>
            </a:prstGeom>
          </p:spPr>
        </p:pic>
        <p:sp>
          <p:nvSpPr>
            <p:cNvPr id="21" name="สี่เหลี่ยมผืนผ้า 20"/>
            <p:cNvSpPr/>
            <p:nvPr/>
          </p:nvSpPr>
          <p:spPr>
            <a:xfrm>
              <a:off x="1916885" y="2162355"/>
              <a:ext cx="41428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60" dirty="0">
                  <a:solidFill>
                    <a:srgbClr val="FFC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ขั้นตอนแรก ระยะลุ่มหลง (</a:t>
              </a:r>
              <a:r>
                <a:rPr lang="en-US" b="1" spc="-60" dirty="0">
                  <a:solidFill>
                    <a:srgbClr val="FFC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infatuation) </a:t>
              </a:r>
              <a:endParaRPr lang="th-TH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6" name="กลุ่ม 25"/>
          <p:cNvGrpSpPr/>
          <p:nvPr/>
        </p:nvGrpSpPr>
        <p:grpSpPr>
          <a:xfrm>
            <a:off x="1132448" y="2917127"/>
            <a:ext cx="4582913" cy="707327"/>
            <a:chOff x="1132448" y="2917127"/>
            <a:chExt cx="4582913" cy="707327"/>
          </a:xfrm>
        </p:grpSpPr>
        <p:sp>
          <p:nvSpPr>
            <p:cNvPr id="11" name="Rounded Rectangle 43">
              <a:extLst>
                <a:ext uri="{FF2B5EF4-FFF2-40B4-BE49-F238E27FC236}">
                  <a16:creationId xmlns:a16="http://schemas.microsoft.com/office/drawing/2014/main" xmlns="" id="{B7352B1F-7FB7-48DB-8A17-50C84A374063}"/>
                </a:ext>
              </a:extLst>
            </p:cNvPr>
            <p:cNvSpPr/>
            <p:nvPr/>
          </p:nvSpPr>
          <p:spPr>
            <a:xfrm rot="18900000">
              <a:off x="1132448" y="2976454"/>
              <a:ext cx="648000" cy="648000"/>
            </a:xfrm>
            <a:prstGeom prst="roundRect">
              <a:avLst>
                <a:gd name="adj" fmla="val 15614"/>
              </a:avLst>
            </a:prstGeom>
            <a:solidFill>
              <a:srgbClr val="90C2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319" y="2917127"/>
              <a:ext cx="685224" cy="678506"/>
            </a:xfrm>
            <a:prstGeom prst="rect">
              <a:avLst/>
            </a:prstGeom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1916885" y="3036998"/>
              <a:ext cx="37984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60" dirty="0">
                  <a:solidFill>
                    <a:srgbClr val="00B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ขั้นตอนที่สอง  ระยะสถานะ (</a:t>
              </a:r>
              <a:r>
                <a:rPr lang="en-US" b="1" spc="-60" dirty="0">
                  <a:solidFill>
                    <a:srgbClr val="00B05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status)</a:t>
              </a:r>
              <a:endParaRPr lang="th-TH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1113836" y="3833006"/>
            <a:ext cx="4333516" cy="954107"/>
            <a:chOff x="1113836" y="3833006"/>
            <a:chExt cx="4333516" cy="954107"/>
          </a:xfrm>
        </p:grpSpPr>
        <p:sp>
          <p:nvSpPr>
            <p:cNvPr id="12" name="Rounded Rectangle 44">
              <a:extLst>
                <a:ext uri="{FF2B5EF4-FFF2-40B4-BE49-F238E27FC236}">
                  <a16:creationId xmlns:a16="http://schemas.microsoft.com/office/drawing/2014/main" xmlns="" id="{5146EFA1-A60E-4921-AED3-871A23462430}"/>
                </a:ext>
              </a:extLst>
            </p:cNvPr>
            <p:cNvSpPr/>
            <p:nvPr/>
          </p:nvSpPr>
          <p:spPr>
            <a:xfrm rot="18900000">
              <a:off x="1132448" y="3886839"/>
              <a:ext cx="648000" cy="648000"/>
            </a:xfrm>
            <a:prstGeom prst="roundRect">
              <a:avLst>
                <a:gd name="adj" fmla="val 15614"/>
              </a:avLst>
            </a:prstGeom>
            <a:solidFill>
              <a:srgbClr val="07A39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36" y="3871586"/>
              <a:ext cx="685224" cy="678506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1914654" y="3833006"/>
              <a:ext cx="353269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60" dirty="0">
                  <a:solidFill>
                    <a:srgbClr val="24CCB8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ขั้นตอนที่สาม  ระยะสาน</a:t>
              </a:r>
              <a:r>
                <a:rPr lang="th-TH" b="1" spc="-60" dirty="0" smtClean="0">
                  <a:solidFill>
                    <a:srgbClr val="24CCB8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สัมพันธ์</a:t>
              </a:r>
            </a:p>
            <a:p>
              <a:r>
                <a:rPr lang="th-TH" b="1" spc="-60" dirty="0" smtClean="0">
                  <a:solidFill>
                    <a:srgbClr val="24CCB8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</a:t>
              </a:r>
              <a:r>
                <a:rPr lang="th-TH" b="1" spc="-60" dirty="0">
                  <a:solidFill>
                    <a:srgbClr val="24CCB8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(</a:t>
              </a:r>
              <a:r>
                <a:rPr lang="en-US" b="1" spc="-60" dirty="0">
                  <a:solidFill>
                    <a:srgbClr val="24CCB8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intimacy)</a:t>
              </a:r>
              <a:endParaRPr lang="th-TH" dirty="0">
                <a:solidFill>
                  <a:srgbClr val="24CCB8"/>
                </a:solidFill>
              </a:endParaRP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1113836" y="4784984"/>
            <a:ext cx="4951942" cy="710052"/>
            <a:chOff x="1113836" y="4784984"/>
            <a:chExt cx="4951942" cy="710052"/>
          </a:xfrm>
        </p:grpSpPr>
        <p:sp>
          <p:nvSpPr>
            <p:cNvPr id="9" name="Rounded Rectangle 45">
              <a:extLst>
                <a:ext uri="{FF2B5EF4-FFF2-40B4-BE49-F238E27FC236}">
                  <a16:creationId xmlns:a16="http://schemas.microsoft.com/office/drawing/2014/main" xmlns="" id="{4086C254-7D8C-45A2-8B8B-92BEF741B4F4}"/>
                </a:ext>
              </a:extLst>
            </p:cNvPr>
            <p:cNvSpPr/>
            <p:nvPr/>
          </p:nvSpPr>
          <p:spPr>
            <a:xfrm rot="18900000">
              <a:off x="1132448" y="4797224"/>
              <a:ext cx="648000" cy="648000"/>
            </a:xfrm>
            <a:prstGeom prst="roundRect">
              <a:avLst>
                <a:gd name="adj" fmla="val 15614"/>
              </a:avLst>
            </a:prstGeom>
            <a:solidFill>
              <a:srgbClr val="0680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36" y="4784984"/>
              <a:ext cx="685224" cy="678506"/>
            </a:xfrm>
            <a:prstGeom prst="rect">
              <a:avLst/>
            </a:prstGeom>
          </p:spPr>
        </p:pic>
        <p:sp>
          <p:nvSpPr>
            <p:cNvPr id="25" name="สี่เหลี่ยมผืนผ้า 24"/>
            <p:cNvSpPr/>
            <p:nvPr/>
          </p:nvSpPr>
          <p:spPr>
            <a:xfrm>
              <a:off x="1916885" y="4971816"/>
              <a:ext cx="41488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60" dirty="0">
                  <a:solidFill>
                    <a:schemeClr val="accent6">
                      <a:lumMod val="75000"/>
                    </a:schemeClr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ขั้นตอนสุดท้าย ระยะผูกพัน (</a:t>
              </a:r>
              <a:r>
                <a:rPr lang="en-US" b="1" spc="-60" dirty="0">
                  <a:solidFill>
                    <a:schemeClr val="accent6">
                      <a:lumMod val="75000"/>
                    </a:schemeClr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bonding) </a:t>
              </a:r>
              <a:endParaRPr lang="th-TH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4" y="4041601"/>
            <a:ext cx="7928296" cy="114531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9" y="5244442"/>
            <a:ext cx="7881230" cy="103026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3906"/>
            <a:ext cx="6796548" cy="1152128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323528" y="1484784"/>
            <a:ext cx="85053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การยุติความสัมพันธ์แบบโรแมน</a:t>
            </a:r>
            <a:r>
              <a:rPr lang="th-TH" b="1" spc="-60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ในวัยรุ่นสามารถสร้างประสบการณ์ทางอารมณ์ทั้งทางบวกและทางลบอย่างเข้มข้น เป็นความท้าทายที่ช่วยให้วัยรุ่นรู้จักวิธีการควบคุมและจัดการอารมณ์ของ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ตน เมื่อ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เผชิญกับอารมณ์ที่ท่วมท้น โดยเฉพาะเมื่อมีความขัดแย้งหรือเลิกรากับคู่รัก ความขัดแย้งที่เกิดขึ้นระหว่างวัยรุ่นชายและ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หญิงใน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ความสัมพันธ์แบบโรแมน</a:t>
            </a:r>
            <a:r>
              <a:rPr lang="th-TH" b="1" spc="-60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มักมีสาเหตุมาจากความ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แตกต่างของ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ความสัมพันธ์ในอุดมคติ</a:t>
            </a:r>
          </a:p>
        </p:txBody>
      </p:sp>
    </p:spTree>
    <p:extLst>
      <p:ext uri="{BB962C8B-B14F-4D97-AF65-F5344CB8AC3E}">
        <p14:creationId xmlns:p14="http://schemas.microsoft.com/office/powerpoint/2010/main" val="38887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323400"/>
            <a:ext cx="415051" cy="388709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94" y="6325457"/>
            <a:ext cx="415051" cy="388709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40" y="6223464"/>
            <a:ext cx="516351" cy="483580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8" y="260648"/>
            <a:ext cx="8316924" cy="15705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32207" y="1585975"/>
            <a:ext cx="84995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อารมณ์และความต้องการทางเพศเป็นเรื่องที่สามารถเกิดขึ้นได้กับบุคคลทุกคน ความรู้สึกทางเพศหรืออารมณ์ทางเพศจึงเป็นเรื่องปกติอย่างหนึ่ง เช่น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เดียว</a:t>
            </a:r>
            <a:b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กับ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อารมณ์ต่างๆ ที่เกิดขึ้นกับมนุษย์ แต่เนื่องจากอารมณ์ทางเพศเป็นสิ่งที่เกิดเมื่อ</a:t>
            </a:r>
            <a:r>
              <a:rPr lang="th-TH" b="1" spc="-10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เข้าสู่วัยรุ่น และเป็นสิ่งแปลกใหม่ที่วัยรุ่นอยากรู้อยากเห็นและมีความสนใจเป็นพิเศษ</a:t>
            </a:r>
          </a:p>
          <a:p>
            <a:pPr algn="thaiDist" fontAlgn="ctr">
              <a:tabLst>
                <a:tab pos="914400" algn="l"/>
              </a:tabLst>
            </a:pPr>
            <a:endParaRPr lang="th-TH" b="1" spc="-60" dirty="0"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" y="3235161"/>
            <a:ext cx="5655147" cy="1146393"/>
          </a:xfrm>
          <a:prstGeom prst="rect">
            <a:avLst/>
          </a:prstGeom>
        </p:spPr>
      </p:pic>
      <p:grpSp>
        <p:nvGrpSpPr>
          <p:cNvPr id="18" name="กลุ่ม 17"/>
          <p:cNvGrpSpPr/>
          <p:nvPr/>
        </p:nvGrpSpPr>
        <p:grpSpPr>
          <a:xfrm>
            <a:off x="462218" y="4359641"/>
            <a:ext cx="8430262" cy="1493042"/>
            <a:chOff x="462218" y="4359641"/>
            <a:chExt cx="8430262" cy="1493042"/>
          </a:xfrm>
        </p:grpSpPr>
        <p:sp>
          <p:nvSpPr>
            <p:cNvPr id="11" name="สี่เหลี่ยมผืนผ้า 10"/>
            <p:cNvSpPr/>
            <p:nvPr/>
          </p:nvSpPr>
          <p:spPr>
            <a:xfrm>
              <a:off x="462218" y="4467688"/>
              <a:ext cx="843026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spc="-6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ในเพศชาย </a:t>
              </a:r>
              <a:r>
                <a:rPr lang="th-TH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ฮอร์โมน</a:t>
              </a:r>
              <a:r>
                <a:rPr lang="th-TH" b="1" spc="-60" dirty="0" err="1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เทสโทสเตอโรน</a:t>
              </a:r>
              <a:r>
                <a:rPr lang="th-TH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(</a:t>
              </a:r>
              <a:r>
                <a:rPr lang="en-US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Testosterone) </a:t>
              </a:r>
              <a:r>
                <a:rPr lang="th-TH" b="1" spc="-6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มีบทบาทสำคัญที่ทำให้เกิดลักษณะ</a:t>
              </a:r>
              <a:r>
                <a:rPr lang="th-TH" b="1" spc="-6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ของความ</a:t>
              </a:r>
              <a:r>
                <a:rPr lang="th-TH" b="1" spc="-6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เป็นชายอย่างชัดเจน และทำให้เกิดอารมณ์ทางเพศด้วย</a:t>
              </a:r>
            </a:p>
            <a:p>
              <a:pPr algn="thaiDist" fontAlgn="ctr">
                <a:tabLst>
                  <a:tab pos="914400" algn="l"/>
                </a:tabLst>
              </a:pPr>
              <a:endPara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4359641"/>
              <a:ext cx="588017" cy="561589"/>
            </a:xfrm>
            <a:prstGeom prst="rect">
              <a:avLst/>
            </a:prstGeom>
          </p:spPr>
        </p:pic>
      </p:grpSp>
      <p:grpSp>
        <p:nvGrpSpPr>
          <p:cNvPr id="17" name="กลุ่ม 16"/>
          <p:cNvGrpSpPr/>
          <p:nvPr/>
        </p:nvGrpSpPr>
        <p:grpSpPr>
          <a:xfrm>
            <a:off x="462218" y="5346355"/>
            <a:ext cx="8430262" cy="980968"/>
            <a:chOff x="462218" y="5346355"/>
            <a:chExt cx="8430262" cy="980968"/>
          </a:xfrm>
        </p:grpSpPr>
        <p:sp>
          <p:nvSpPr>
            <p:cNvPr id="15" name="สี่เหลี่ยมผืนผ้า 14"/>
            <p:cNvSpPr/>
            <p:nvPr/>
          </p:nvSpPr>
          <p:spPr>
            <a:xfrm>
              <a:off x="462218" y="5373216"/>
              <a:ext cx="84302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spc="-6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ในเพศหญิง </a:t>
              </a:r>
              <a:r>
                <a:rPr lang="th-TH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ฮอร์โมน</a:t>
              </a:r>
              <a:r>
                <a:rPr lang="th-TH" b="1" spc="-60" dirty="0" err="1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เอส</a:t>
              </a:r>
              <a:r>
                <a:rPr lang="th-TH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โต</a:t>
              </a:r>
              <a:r>
                <a:rPr lang="th-TH" b="1" spc="-60" dirty="0" err="1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รเจน</a:t>
              </a:r>
              <a:r>
                <a:rPr lang="th-TH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(</a:t>
              </a:r>
              <a:r>
                <a:rPr lang="en-US" b="1" spc="-6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Estrogen) </a:t>
              </a:r>
              <a:r>
                <a:rPr lang="th-TH" b="1" spc="-6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มีบทบาทสำคัญที่ทำให้เกิดลักษณะของความเป็นหญิงอย่างชัดเจน และทำให้เกิดอารมณ์ทางเพศด้วย</a:t>
              </a:r>
            </a:p>
          </p:txBody>
        </p:sp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42" y="5346355"/>
              <a:ext cx="374900" cy="572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98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6546729" cy="1080120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477883" y="1689588"/>
            <a:ext cx="7695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การเกิดอารมณ์ และความต้องการทางเพศสามารถระบุสาเหตุได้ 2 ประการ ดังนี้</a:t>
            </a:r>
          </a:p>
        </p:txBody>
      </p:sp>
      <p:grpSp>
        <p:nvGrpSpPr>
          <p:cNvPr id="22" name="กลุ่ม 21"/>
          <p:cNvGrpSpPr/>
          <p:nvPr/>
        </p:nvGrpSpPr>
        <p:grpSpPr>
          <a:xfrm>
            <a:off x="1102442" y="3263519"/>
            <a:ext cx="5420947" cy="666182"/>
            <a:chOff x="1104320" y="3591930"/>
            <a:chExt cx="5420947" cy="666182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0781">
              <a:off x="1104320" y="3601084"/>
              <a:ext cx="704639" cy="657028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675" y="3591930"/>
              <a:ext cx="606136" cy="600194"/>
            </a:xfrm>
            <a:prstGeom prst="rect">
              <a:avLst/>
            </a:prstGeom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493" y="3629942"/>
              <a:ext cx="4648774" cy="486556"/>
            </a:xfrm>
            <a:prstGeom prst="rect">
              <a:avLst/>
            </a:prstGeom>
          </p:spPr>
        </p:pic>
      </p:grpSp>
      <p:grpSp>
        <p:nvGrpSpPr>
          <p:cNvPr id="23" name="กลุ่ม 22"/>
          <p:cNvGrpSpPr/>
          <p:nvPr/>
        </p:nvGrpSpPr>
        <p:grpSpPr>
          <a:xfrm>
            <a:off x="1163608" y="2565213"/>
            <a:ext cx="5244677" cy="681705"/>
            <a:chOff x="1187624" y="2826311"/>
            <a:chExt cx="5244677" cy="681705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3443">
              <a:off x="1187624" y="2850988"/>
              <a:ext cx="704639" cy="657028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357" y="2826311"/>
              <a:ext cx="606136" cy="600194"/>
            </a:xfrm>
            <a:prstGeom prst="rect">
              <a:avLst/>
            </a:prstGeom>
          </p:spPr>
        </p:pic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527" y="2918422"/>
              <a:ext cx="4648774" cy="486556"/>
            </a:xfrm>
            <a:prstGeom prst="rect">
              <a:avLst/>
            </a:prstGeom>
          </p:spPr>
        </p:pic>
      </p:grpSp>
      <p:sp>
        <p:nvSpPr>
          <p:cNvPr id="25" name="สี่เหลี่ยมผืนผ้า 24"/>
          <p:cNvSpPr/>
          <p:nvPr/>
        </p:nvSpPr>
        <p:spPr>
          <a:xfrm>
            <a:off x="1001574" y="3776695"/>
            <a:ext cx="76958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 fontAlgn="ctr">
              <a:tabLst>
                <a:tab pos="914400" algn="l"/>
                <a:tab pos="1431925" algn="l"/>
              </a:tabLst>
            </a:pP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2.1 	สิ่ง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ต่างๆ ที่ยั่วยุอารมณ์ทางเพศ </a:t>
            </a:r>
          </a:p>
          <a:p>
            <a:pPr algn="thaiDist" fontAlgn="ctr">
              <a:tabLst>
                <a:tab pos="914400" algn="l"/>
                <a:tab pos="1431925" algn="l"/>
              </a:tabLst>
            </a:pP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2.2 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กลิ่น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บางอย่าง</a:t>
            </a:r>
          </a:p>
          <a:p>
            <a:pPr algn="thaiDist" fontAlgn="ctr">
              <a:tabLst>
                <a:tab pos="914400" algn="l"/>
                <a:tab pos="1431925" algn="l"/>
              </a:tabLst>
            </a:pP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2.3	 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การอ่าน หรือการฟัง เรื่องยั่วยุอารมณ์ทางเพศ</a:t>
            </a:r>
          </a:p>
          <a:p>
            <a:pPr algn="thaiDist" fontAlgn="ctr">
              <a:tabLst>
                <a:tab pos="914400" algn="l"/>
                <a:tab pos="1431925" algn="l"/>
              </a:tabLst>
            </a:pP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2.4	 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การคิด และจินตนาการ ในเรื่องที่ยั่วยุอารมณ์ทางเพศ</a:t>
            </a:r>
          </a:p>
          <a:p>
            <a:pPr algn="thaiDist" fontAlgn="ctr">
              <a:tabLst>
                <a:tab pos="914400" algn="l"/>
                <a:tab pos="1431925" algn="l"/>
              </a:tabLst>
            </a:pP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2.5	 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การได้เห็นร่างกายของเพศตรงข้าม การแต่งกายยั่วยุอารมณ์ทางเพศ </a:t>
            </a:r>
          </a:p>
          <a:p>
            <a:pPr fontAlgn="ctr">
              <a:tabLst>
                <a:tab pos="914400" algn="l"/>
                <a:tab pos="1431925" algn="l"/>
              </a:tabLst>
            </a:pP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2.6 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การ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สัมผัส ลูบไล้ร่างกายของเพศตรงข้าม หรือสัมผัสจุดที่ไว</a:t>
            </a:r>
            <a:r>
              <a:rPr lang="th-TH" sz="2400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ต่อ			ความรู้สึก</a:t>
            </a:r>
            <a:r>
              <a:rPr lang="th-TH" sz="2400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ทางเพศของตนเอง </a:t>
            </a: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71" y="1877486"/>
            <a:ext cx="3039684" cy="30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3" y="3567563"/>
            <a:ext cx="7884755" cy="3148837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42" y="6415224"/>
            <a:ext cx="466144" cy="436559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44" y="6418129"/>
            <a:ext cx="466144" cy="436559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41" y="6301523"/>
            <a:ext cx="579914" cy="543109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13349" y="103516"/>
            <a:ext cx="8316924" cy="157057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5" y="1294210"/>
            <a:ext cx="7724357" cy="22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9353379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532" y="158870"/>
            <a:ext cx="8316924" cy="15705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70552" y="1470263"/>
            <a:ext cx="556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ในการสร้างสัมพันธภาพที่ดีนั้น ควรเริ่ม</a:t>
            </a:r>
            <a:r>
              <a:rPr lang="th-TH" b="1" spc="-5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จากการทำความเข้าใจ</a:t>
            </a:r>
            <a:r>
              <a:rPr lang="th-TH" b="1" spc="-5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ตนเองและ</a:t>
            </a:r>
            <a:r>
              <a:rPr lang="th-TH" b="1" spc="-5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ปรับปรุง</a:t>
            </a:r>
            <a:r>
              <a:rPr lang="th-TH" b="1" spc="-5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ข้อบกพร่อง</a:t>
            </a:r>
            <a:br>
              <a:rPr lang="th-TH" b="1" spc="-5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ของตนเอง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ก่อน วิธีปฏิบัติเพื่อให้เกิด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สัมพันธภาพ</a:t>
            </a:r>
            <a:b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ที่ดีต่อ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กัน มีดังนี้</a:t>
            </a:r>
          </a:p>
        </p:txBody>
      </p:sp>
      <p:grpSp>
        <p:nvGrpSpPr>
          <p:cNvPr id="9" name="กลุ่ม 8"/>
          <p:cNvGrpSpPr/>
          <p:nvPr/>
        </p:nvGrpSpPr>
        <p:grpSpPr>
          <a:xfrm>
            <a:off x="413831" y="3189227"/>
            <a:ext cx="8316338" cy="1087524"/>
            <a:chOff x="658761" y="1457058"/>
            <a:chExt cx="8316338" cy="1087524"/>
          </a:xfrm>
        </p:grpSpPr>
        <p:sp>
          <p:nvSpPr>
            <p:cNvPr id="10" name="สี่เหลี่ยมผืนผ้า 9"/>
            <p:cNvSpPr/>
            <p:nvPr/>
          </p:nvSpPr>
          <p:spPr>
            <a:xfrm>
              <a:off x="1406117" y="1590475"/>
              <a:ext cx="756898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การรู้จักและไว้วางใจกัน ซึ่งเกิด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จาก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เปิดเผย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ตนเอง</a:t>
              </a:r>
              <a:endPara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  <p:grpSp>
          <p:nvGrpSpPr>
            <p:cNvPr id="11" name="กลุ่ม 10"/>
            <p:cNvGrpSpPr/>
            <p:nvPr/>
          </p:nvGrpSpPr>
          <p:grpSpPr>
            <a:xfrm>
              <a:off x="658761" y="1457058"/>
              <a:ext cx="676603" cy="630887"/>
              <a:chOff x="658761" y="1457058"/>
              <a:chExt cx="676603" cy="630887"/>
            </a:xfrm>
          </p:grpSpPr>
          <p:pic>
            <p:nvPicPr>
              <p:cNvPr id="12" name="รูปภาพ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9778">
                <a:off x="658761" y="1457058"/>
                <a:ext cx="676603" cy="630887"/>
              </a:xfrm>
              <a:prstGeom prst="rect">
                <a:avLst/>
              </a:prstGeom>
            </p:spPr>
          </p:pic>
          <p:pic>
            <p:nvPicPr>
              <p:cNvPr id="13" name="รูปภาพ 1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92" y="1462298"/>
                <a:ext cx="576244" cy="570594"/>
              </a:xfrm>
              <a:prstGeom prst="rect">
                <a:avLst/>
              </a:prstGeom>
            </p:spPr>
          </p:pic>
        </p:grpSp>
      </p:grpSp>
      <p:grpSp>
        <p:nvGrpSpPr>
          <p:cNvPr id="15" name="กลุ่ม 14"/>
          <p:cNvGrpSpPr/>
          <p:nvPr/>
        </p:nvGrpSpPr>
        <p:grpSpPr>
          <a:xfrm>
            <a:off x="370552" y="4336824"/>
            <a:ext cx="5738323" cy="630887"/>
            <a:chOff x="442080" y="2074547"/>
            <a:chExt cx="5738323" cy="630887"/>
          </a:xfrm>
        </p:grpSpPr>
        <p:grpSp>
          <p:nvGrpSpPr>
            <p:cNvPr id="17" name="กลุ่ม 16"/>
            <p:cNvGrpSpPr/>
            <p:nvPr/>
          </p:nvGrpSpPr>
          <p:grpSpPr>
            <a:xfrm>
              <a:off x="442080" y="2074547"/>
              <a:ext cx="676603" cy="630887"/>
              <a:chOff x="442080" y="2074547"/>
              <a:chExt cx="676603" cy="630887"/>
            </a:xfrm>
          </p:grpSpPr>
          <p:pic>
            <p:nvPicPr>
              <p:cNvPr id="19" name="รูปภาพ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99700">
                <a:off x="442080" y="2074547"/>
                <a:ext cx="676603" cy="630887"/>
              </a:xfrm>
              <a:prstGeom prst="rect">
                <a:avLst/>
              </a:prstGeom>
            </p:spPr>
          </p:pic>
          <p:pic>
            <p:nvPicPr>
              <p:cNvPr id="20" name="รูปภาพ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579" y="2075627"/>
                <a:ext cx="576244" cy="570594"/>
              </a:xfrm>
              <a:prstGeom prst="rect">
                <a:avLst/>
              </a:prstGeom>
            </p:spPr>
          </p:pic>
        </p:grpSp>
        <p:sp>
          <p:nvSpPr>
            <p:cNvPr id="18" name="สี่เหลี่ยมผืนผ้า 17"/>
            <p:cNvSpPr/>
            <p:nvPr/>
          </p:nvSpPr>
          <p:spPr>
            <a:xfrm>
              <a:off x="1173904" y="2090698"/>
              <a:ext cx="50064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การสื่อสารกันอย่างเปิดเผยและตรงไปตรงมา</a:t>
              </a:r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544531" y="5089454"/>
            <a:ext cx="8455824" cy="954107"/>
            <a:chOff x="634861" y="2591079"/>
            <a:chExt cx="8455824" cy="954107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634861" y="2786131"/>
              <a:ext cx="676603" cy="643491"/>
              <a:chOff x="634861" y="2786131"/>
              <a:chExt cx="676603" cy="643491"/>
            </a:xfrm>
          </p:grpSpPr>
          <p:pic>
            <p:nvPicPr>
              <p:cNvPr id="24" name="รูปภาพ 2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56576">
                <a:off x="634861" y="2798735"/>
                <a:ext cx="676603" cy="630887"/>
              </a:xfrm>
              <a:prstGeom prst="rect">
                <a:avLst/>
              </a:prstGeom>
            </p:spPr>
          </p:pic>
          <p:pic>
            <p:nvPicPr>
              <p:cNvPr id="25" name="รูปภาพ 2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851" y="2786131"/>
                <a:ext cx="576244" cy="570594"/>
              </a:xfrm>
              <a:prstGeom prst="rect">
                <a:avLst/>
              </a:prstGeom>
            </p:spPr>
          </p:pic>
        </p:grpSp>
        <p:sp>
          <p:nvSpPr>
            <p:cNvPr id="23" name="สี่เหลี่ยมผืนผ้า 22"/>
            <p:cNvSpPr/>
            <p:nvPr/>
          </p:nvSpPr>
          <p:spPr>
            <a:xfrm>
              <a:off x="1246871" y="2591079"/>
              <a:ext cx="784381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การยอมรับและสนับสนุนกัน ช่วยเหลือเมื่อผู้อื่นมีปัญหา และ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ขจัด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ขัดแย้ง จะช่วยให้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บุคคลมี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ความใกล้ชิด และสนิทสนมกันมากยิ่งขึ้น</a:t>
              </a:r>
              <a:endParaRPr lang="th-TH" dirty="0"/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06" y="1052736"/>
            <a:ext cx="3523495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กลุ่ม 67"/>
          <p:cNvGrpSpPr/>
          <p:nvPr/>
        </p:nvGrpSpPr>
        <p:grpSpPr>
          <a:xfrm>
            <a:off x="5868144" y="2660037"/>
            <a:ext cx="3425924" cy="4234154"/>
            <a:chOff x="5868144" y="2660037"/>
            <a:chExt cx="3425924" cy="4234154"/>
          </a:xfrm>
        </p:grpSpPr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3441728"/>
              <a:ext cx="1748137" cy="3452463"/>
            </a:xfrm>
            <a:prstGeom prst="rect">
              <a:avLst/>
            </a:prstGeom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407" y="2660037"/>
              <a:ext cx="2240661" cy="4197260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8" y="519102"/>
            <a:ext cx="5486744" cy="1401955"/>
          </a:xfrm>
          <a:prstGeom prst="rect">
            <a:avLst/>
          </a:prstGeom>
        </p:spPr>
      </p:pic>
      <p:grpSp>
        <p:nvGrpSpPr>
          <p:cNvPr id="58" name="กลุ่ม 57"/>
          <p:cNvGrpSpPr/>
          <p:nvPr/>
        </p:nvGrpSpPr>
        <p:grpSpPr>
          <a:xfrm>
            <a:off x="748965" y="1673336"/>
            <a:ext cx="5870315" cy="657028"/>
            <a:chOff x="748965" y="1673336"/>
            <a:chExt cx="5870315" cy="657028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3443">
              <a:off x="748965" y="1673336"/>
              <a:ext cx="704639" cy="657028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67" y="1709416"/>
              <a:ext cx="521742" cy="516627"/>
            </a:xfrm>
            <a:prstGeom prst="rect">
              <a:avLst/>
            </a:prstGeom>
          </p:spPr>
        </p:pic>
        <p:pic>
          <p:nvPicPr>
            <p:cNvPr id="50" name="รูปภาพ 4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933" y="1673403"/>
              <a:ext cx="5363347" cy="561346"/>
            </a:xfrm>
            <a:prstGeom prst="rect">
              <a:avLst/>
            </a:prstGeom>
          </p:spPr>
        </p:pic>
      </p:grpSp>
      <p:grpSp>
        <p:nvGrpSpPr>
          <p:cNvPr id="59" name="กลุ่ม 58"/>
          <p:cNvGrpSpPr/>
          <p:nvPr/>
        </p:nvGrpSpPr>
        <p:grpSpPr>
          <a:xfrm>
            <a:off x="665661" y="2295494"/>
            <a:ext cx="7899541" cy="693057"/>
            <a:chOff x="665661" y="2295494"/>
            <a:chExt cx="7899541" cy="693057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0781">
              <a:off x="665661" y="2331523"/>
              <a:ext cx="704639" cy="657028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74" y="2348880"/>
              <a:ext cx="521742" cy="516627"/>
            </a:xfrm>
            <a:prstGeom prst="rect">
              <a:avLst/>
            </a:prstGeom>
          </p:spPr>
        </p:pic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716" y="2295494"/>
              <a:ext cx="7297486" cy="628040"/>
            </a:xfrm>
            <a:prstGeom prst="rect">
              <a:avLst/>
            </a:prstGeom>
          </p:spPr>
        </p:pic>
      </p:grpSp>
      <p:grpSp>
        <p:nvGrpSpPr>
          <p:cNvPr id="60" name="กลุ่ม 59"/>
          <p:cNvGrpSpPr/>
          <p:nvPr/>
        </p:nvGrpSpPr>
        <p:grpSpPr>
          <a:xfrm>
            <a:off x="738086" y="2917276"/>
            <a:ext cx="6686322" cy="701565"/>
            <a:chOff x="738086" y="2917276"/>
            <a:chExt cx="6686322" cy="701565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8367">
              <a:off x="738086" y="2961813"/>
              <a:ext cx="704639" cy="657028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13" y="3001134"/>
              <a:ext cx="521742" cy="516627"/>
            </a:xfrm>
            <a:prstGeom prst="rect">
              <a:avLst/>
            </a:prstGeom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096" y="2917276"/>
              <a:ext cx="6080312" cy="561346"/>
            </a:xfrm>
            <a:prstGeom prst="rect">
              <a:avLst/>
            </a:prstGeom>
          </p:spPr>
        </p:pic>
      </p:grpSp>
      <p:grpSp>
        <p:nvGrpSpPr>
          <p:cNvPr id="61" name="กลุ่ม 60"/>
          <p:cNvGrpSpPr/>
          <p:nvPr/>
        </p:nvGrpSpPr>
        <p:grpSpPr>
          <a:xfrm>
            <a:off x="642559" y="3545193"/>
            <a:ext cx="6047860" cy="725917"/>
            <a:chOff x="642559" y="3545193"/>
            <a:chExt cx="6047860" cy="725917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341">
              <a:off x="642559" y="3614082"/>
              <a:ext cx="704639" cy="657028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74" y="3625211"/>
              <a:ext cx="521742" cy="516627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072" y="3545193"/>
              <a:ext cx="5363347" cy="561346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/>
        </p:nvGrpSpPr>
        <p:grpSpPr>
          <a:xfrm>
            <a:off x="774007" y="3994400"/>
            <a:ext cx="5972179" cy="906441"/>
            <a:chOff x="774007" y="3994400"/>
            <a:chExt cx="5972179" cy="906441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3346">
              <a:off x="774007" y="4243813"/>
              <a:ext cx="704639" cy="657028"/>
            </a:xfrm>
            <a:prstGeom prst="rect">
              <a:avLst/>
            </a:prstGeom>
          </p:spPr>
        </p:pic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45" y="4292728"/>
              <a:ext cx="521742" cy="516627"/>
            </a:xfrm>
            <a:prstGeom prst="rect">
              <a:avLst/>
            </a:prstGeom>
          </p:spPr>
        </p:pic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839" y="3994400"/>
              <a:ext cx="5363347" cy="872587"/>
            </a:xfrm>
            <a:prstGeom prst="rect">
              <a:avLst/>
            </a:prstGeom>
          </p:spPr>
        </p:pic>
      </p:grpSp>
      <p:grpSp>
        <p:nvGrpSpPr>
          <p:cNvPr id="63" name="กลุ่ม 62"/>
          <p:cNvGrpSpPr/>
          <p:nvPr/>
        </p:nvGrpSpPr>
        <p:grpSpPr>
          <a:xfrm>
            <a:off x="615263" y="4869798"/>
            <a:ext cx="6075156" cy="670555"/>
            <a:chOff x="615263" y="4869798"/>
            <a:chExt cx="6075156" cy="670555"/>
          </a:xfrm>
        </p:grpSpPr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341">
              <a:off x="615263" y="4883325"/>
              <a:ext cx="704639" cy="657028"/>
            </a:xfrm>
            <a:prstGeom prst="rect">
              <a:avLst/>
            </a:prstGeom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274" y="4908393"/>
              <a:ext cx="521742" cy="516627"/>
            </a:xfrm>
            <a:prstGeom prst="rect">
              <a:avLst/>
            </a:prstGeom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072" y="4869798"/>
              <a:ext cx="5363347" cy="561346"/>
            </a:xfrm>
            <a:prstGeom prst="rect">
              <a:avLst/>
            </a:prstGeom>
          </p:spPr>
        </p:pic>
      </p:grpSp>
      <p:grpSp>
        <p:nvGrpSpPr>
          <p:cNvPr id="64" name="กลุ่ม 63"/>
          <p:cNvGrpSpPr/>
          <p:nvPr/>
        </p:nvGrpSpPr>
        <p:grpSpPr>
          <a:xfrm>
            <a:off x="705768" y="5540350"/>
            <a:ext cx="5872442" cy="657383"/>
            <a:chOff x="705768" y="5540350"/>
            <a:chExt cx="5872442" cy="657383"/>
          </a:xfrm>
        </p:grpSpPr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3346">
              <a:off x="705768" y="5540350"/>
              <a:ext cx="704639" cy="657028"/>
            </a:xfrm>
            <a:prstGeom prst="rect">
              <a:avLst/>
            </a:prstGeom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65" y="5590261"/>
              <a:ext cx="521742" cy="516627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863" y="5636387"/>
              <a:ext cx="5363347" cy="561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8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5"/>
            <a:ext cx="6104786" cy="1389707"/>
          </a:xfrm>
          <a:prstGeom prst="rect">
            <a:avLst/>
          </a:prstGeom>
        </p:spPr>
      </p:pic>
      <p:grpSp>
        <p:nvGrpSpPr>
          <p:cNvPr id="27" name="กลุ่ม 26"/>
          <p:cNvGrpSpPr/>
          <p:nvPr/>
        </p:nvGrpSpPr>
        <p:grpSpPr>
          <a:xfrm>
            <a:off x="748965" y="2132856"/>
            <a:ext cx="6165866" cy="657028"/>
            <a:chOff x="748965" y="1673336"/>
            <a:chExt cx="6165866" cy="657028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3443">
              <a:off x="748965" y="1673336"/>
              <a:ext cx="704639" cy="657028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67" y="1709416"/>
              <a:ext cx="521742" cy="516627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923" y="1693333"/>
              <a:ext cx="5667908" cy="593222"/>
            </a:xfrm>
            <a:prstGeom prst="rect">
              <a:avLst/>
            </a:prstGeom>
          </p:spPr>
        </p:pic>
      </p:grpSp>
      <p:grpSp>
        <p:nvGrpSpPr>
          <p:cNvPr id="32" name="กลุ่ม 31"/>
          <p:cNvGrpSpPr/>
          <p:nvPr/>
        </p:nvGrpSpPr>
        <p:grpSpPr>
          <a:xfrm>
            <a:off x="665661" y="2859510"/>
            <a:ext cx="6249170" cy="680470"/>
            <a:chOff x="665661" y="2308081"/>
            <a:chExt cx="6249170" cy="680470"/>
          </a:xfrm>
        </p:grpSpPr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0781">
              <a:off x="665661" y="2331523"/>
              <a:ext cx="704639" cy="657028"/>
            </a:xfrm>
            <a:prstGeom prst="rect">
              <a:avLst/>
            </a:prstGeom>
          </p:spPr>
        </p:pic>
        <p:grpSp>
          <p:nvGrpSpPr>
            <p:cNvPr id="28" name="กลุ่ม 27"/>
            <p:cNvGrpSpPr/>
            <p:nvPr/>
          </p:nvGrpSpPr>
          <p:grpSpPr>
            <a:xfrm>
              <a:off x="764274" y="2308081"/>
              <a:ext cx="6150557" cy="593222"/>
              <a:chOff x="764274" y="2308081"/>
              <a:chExt cx="6150557" cy="593222"/>
            </a:xfrm>
          </p:grpSpPr>
          <p:pic>
            <p:nvPicPr>
              <p:cNvPr id="15" name="รูปภาพ 1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274" y="2348880"/>
                <a:ext cx="521742" cy="516627"/>
              </a:xfrm>
              <a:prstGeom prst="rect">
                <a:avLst/>
              </a:prstGeom>
            </p:spPr>
          </p:pic>
          <p:pic>
            <p:nvPicPr>
              <p:cNvPr id="6" name="รูปภาพ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23" y="2308081"/>
                <a:ext cx="5667908" cy="593222"/>
              </a:xfrm>
              <a:prstGeom prst="rect">
                <a:avLst/>
              </a:prstGeom>
            </p:spPr>
          </p:pic>
        </p:grpSp>
      </p:grpSp>
      <p:grpSp>
        <p:nvGrpSpPr>
          <p:cNvPr id="31" name="กลุ่ม 30"/>
          <p:cNvGrpSpPr/>
          <p:nvPr/>
        </p:nvGrpSpPr>
        <p:grpSpPr>
          <a:xfrm>
            <a:off x="738086" y="3607026"/>
            <a:ext cx="6176745" cy="697553"/>
            <a:chOff x="738086" y="2921288"/>
            <a:chExt cx="6176745" cy="697553"/>
          </a:xfrm>
        </p:grpSpPr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8367">
              <a:off x="738086" y="2961813"/>
              <a:ext cx="704639" cy="657028"/>
            </a:xfrm>
            <a:prstGeom prst="rect">
              <a:avLst/>
            </a:prstGeom>
          </p:spPr>
        </p:pic>
        <p:grpSp>
          <p:nvGrpSpPr>
            <p:cNvPr id="29" name="กลุ่ม 28"/>
            <p:cNvGrpSpPr/>
            <p:nvPr/>
          </p:nvGrpSpPr>
          <p:grpSpPr>
            <a:xfrm>
              <a:off x="840413" y="2921288"/>
              <a:ext cx="6074418" cy="596473"/>
              <a:chOff x="840413" y="2921288"/>
              <a:chExt cx="6074418" cy="596473"/>
            </a:xfrm>
          </p:grpSpPr>
          <p:pic>
            <p:nvPicPr>
              <p:cNvPr id="20" name="รูปภาพ 1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413" y="3001134"/>
                <a:ext cx="521742" cy="516627"/>
              </a:xfrm>
              <a:prstGeom prst="rect">
                <a:avLst/>
              </a:prstGeom>
            </p:spPr>
          </p:pic>
          <p:pic>
            <p:nvPicPr>
              <p:cNvPr id="7" name="รูปภาพ 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23" y="2921288"/>
                <a:ext cx="5667908" cy="593222"/>
              </a:xfrm>
              <a:prstGeom prst="rect">
                <a:avLst/>
              </a:prstGeom>
            </p:spPr>
          </p:pic>
        </p:grpSp>
      </p:grpSp>
      <p:grpSp>
        <p:nvGrpSpPr>
          <p:cNvPr id="30" name="กลุ่ม 29"/>
          <p:cNvGrpSpPr/>
          <p:nvPr/>
        </p:nvGrpSpPr>
        <p:grpSpPr>
          <a:xfrm>
            <a:off x="539552" y="4369803"/>
            <a:ext cx="6293065" cy="679547"/>
            <a:chOff x="642559" y="3614082"/>
            <a:chExt cx="6293065" cy="679547"/>
          </a:xfrm>
        </p:grpSpPr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341">
              <a:off x="642559" y="3614082"/>
              <a:ext cx="704639" cy="657028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74" y="3625211"/>
              <a:ext cx="521742" cy="516627"/>
            </a:xfrm>
            <a:prstGeom prst="rect">
              <a:avLst/>
            </a:prstGeom>
          </p:spPr>
        </p:pic>
        <p:pic>
          <p:nvPicPr>
            <p:cNvPr id="26" name="รูปภาพ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716" y="3700407"/>
              <a:ext cx="5667908" cy="593222"/>
            </a:xfrm>
            <a:prstGeom prst="rect">
              <a:avLst/>
            </a:prstGeom>
          </p:spPr>
        </p:pic>
      </p:grpSp>
      <p:pic>
        <p:nvPicPr>
          <p:cNvPr id="33" name="รูปภาพ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60" y="1454106"/>
            <a:ext cx="3203802" cy="33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/>
        </p:nvGrpSpPr>
        <p:grpSpPr>
          <a:xfrm>
            <a:off x="2505401" y="1921831"/>
            <a:ext cx="2512973" cy="4224876"/>
            <a:chOff x="2505401" y="1921831"/>
            <a:chExt cx="2512973" cy="4224876"/>
          </a:xfrm>
        </p:grpSpPr>
        <p:grpSp>
          <p:nvGrpSpPr>
            <p:cNvPr id="26" name="กลุ่ม 25"/>
            <p:cNvGrpSpPr/>
            <p:nvPr/>
          </p:nvGrpSpPr>
          <p:grpSpPr>
            <a:xfrm>
              <a:off x="2505401" y="1921831"/>
              <a:ext cx="2512973" cy="4224876"/>
              <a:chOff x="2505401" y="1921831"/>
              <a:chExt cx="2512973" cy="4224876"/>
            </a:xfrm>
          </p:grpSpPr>
          <p:sp>
            <p:nvSpPr>
              <p:cNvPr id="9" name="Block Arc 3">
                <a:extLst>
                  <a:ext uri="{FF2B5EF4-FFF2-40B4-BE49-F238E27FC236}">
                    <a16:creationId xmlns:a16="http://schemas.microsoft.com/office/drawing/2014/main" xmlns="" id="{48FA02DB-51A9-4AA2-AEC4-0B854BFAF060}"/>
                  </a:ext>
                </a:extLst>
              </p:cNvPr>
              <p:cNvSpPr/>
              <p:nvPr/>
            </p:nvSpPr>
            <p:spPr>
              <a:xfrm rot="16200000" flipH="1">
                <a:off x="2717146" y="3263371"/>
                <a:ext cx="2274646" cy="2327810"/>
              </a:xfrm>
              <a:prstGeom prst="blockArc">
                <a:avLst>
                  <a:gd name="adj1" fmla="val 10735117"/>
                  <a:gd name="adj2" fmla="val 16074287"/>
                  <a:gd name="adj3" fmla="val 25807"/>
                </a:avLst>
              </a:prstGeom>
              <a:gradFill flip="none" rotWithShape="1">
                <a:gsLst>
                  <a:gs pos="0">
                    <a:srgbClr val="1ED0A6"/>
                  </a:gs>
                  <a:gs pos="100000">
                    <a:srgbClr val="1ED0A6">
                      <a:lumMod val="7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xmlns="" id="{E88DBC53-7E2A-4244-91DE-C6E7B8F6A09D}"/>
                  </a:ext>
                </a:extLst>
              </p:cNvPr>
              <p:cNvSpPr/>
              <p:nvPr/>
            </p:nvSpPr>
            <p:spPr>
              <a:xfrm flipH="1">
                <a:off x="2685533" y="4367563"/>
                <a:ext cx="605677" cy="1779144"/>
              </a:xfrm>
              <a:prstGeom prst="rect">
                <a:avLst/>
              </a:prstGeom>
              <a:gradFill flip="none" rotWithShape="1">
                <a:gsLst>
                  <a:gs pos="37500">
                    <a:srgbClr val="1ED0A6"/>
                  </a:gs>
                  <a:gs pos="0">
                    <a:srgbClr val="1ED0A6"/>
                  </a:gs>
                  <a:gs pos="100000">
                    <a:srgbClr val="1ED0A6">
                      <a:lumMod val="75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" name="Block Arc 3">
                <a:extLst>
                  <a:ext uri="{FF2B5EF4-FFF2-40B4-BE49-F238E27FC236}">
                    <a16:creationId xmlns:a16="http://schemas.microsoft.com/office/drawing/2014/main" xmlns="" id="{C22DDE9D-086F-4DF1-8F13-F5AB9BFB022F}"/>
                  </a:ext>
                </a:extLst>
              </p:cNvPr>
              <p:cNvSpPr/>
              <p:nvPr/>
            </p:nvSpPr>
            <p:spPr>
              <a:xfrm rot="10800000" flipH="1">
                <a:off x="2505401" y="1921831"/>
                <a:ext cx="1632467" cy="3637236"/>
              </a:xfrm>
              <a:custGeom>
                <a:avLst/>
                <a:gdLst/>
                <a:ahLst/>
                <a:cxnLst/>
                <a:rect l="l" t="t" r="r" b="b"/>
                <a:pathLst>
                  <a:path w="2105549" h="4800940">
                    <a:moveTo>
                      <a:pt x="1010388" y="1501213"/>
                    </a:moveTo>
                    <a:lnTo>
                      <a:pt x="232767" y="1501213"/>
                    </a:lnTo>
                    <a:cubicBezTo>
                      <a:pt x="232767" y="1037585"/>
                      <a:pt x="446990" y="599968"/>
                      <a:pt x="813157" y="315587"/>
                    </a:cubicBezTo>
                    <a:cubicBezTo>
                      <a:pt x="1179324" y="31205"/>
                      <a:pt x="1656348" y="-68031"/>
                      <a:pt x="2105549" y="46728"/>
                    </a:cubicBezTo>
                    <a:lnTo>
                      <a:pt x="1913069" y="800151"/>
                    </a:lnTo>
                    <a:cubicBezTo>
                      <a:pt x="1696554" y="744837"/>
                      <a:pt x="1466629" y="792669"/>
                      <a:pt x="1290136" y="929741"/>
                    </a:cubicBezTo>
                    <a:cubicBezTo>
                      <a:pt x="1113644" y="1066813"/>
                      <a:pt x="1010388" y="1277744"/>
                      <a:pt x="1010388" y="1501213"/>
                    </a:cubicBezTo>
                    <a:close/>
                    <a:moveTo>
                      <a:pt x="1013533" y="3726917"/>
                    </a:moveTo>
                    <a:lnTo>
                      <a:pt x="232333" y="3726917"/>
                    </a:lnTo>
                    <a:lnTo>
                      <a:pt x="232333" y="1501328"/>
                    </a:lnTo>
                    <a:lnTo>
                      <a:pt x="1013533" y="1501328"/>
                    </a:lnTo>
                    <a:close/>
                    <a:moveTo>
                      <a:pt x="622933" y="4800940"/>
                    </a:moveTo>
                    <a:lnTo>
                      <a:pt x="0" y="3726918"/>
                    </a:lnTo>
                    <a:lnTo>
                      <a:pt x="1245866" y="3726918"/>
                    </a:lnTo>
                    <a:close/>
                  </a:path>
                </a:pathLst>
              </a:custGeom>
              <a:solidFill>
                <a:srgbClr val="00BDF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" name="Block Arc 6">
                <a:extLst>
                  <a:ext uri="{FF2B5EF4-FFF2-40B4-BE49-F238E27FC236}">
                    <a16:creationId xmlns:a16="http://schemas.microsoft.com/office/drawing/2014/main" xmlns="" id="{EB4DCDAB-6738-4BE1-96B0-7E5EEB96939C}"/>
                  </a:ext>
                </a:extLst>
              </p:cNvPr>
              <p:cNvSpPr/>
              <p:nvPr/>
            </p:nvSpPr>
            <p:spPr>
              <a:xfrm rot="4500000" flipH="1">
                <a:off x="2717146" y="3263371"/>
                <a:ext cx="2274646" cy="2327810"/>
              </a:xfrm>
              <a:prstGeom prst="blockArc">
                <a:avLst>
                  <a:gd name="adj1" fmla="val 10815410"/>
                  <a:gd name="adj2" fmla="val 13831376"/>
                  <a:gd name="adj3" fmla="val 26044"/>
                </a:avLst>
              </a:prstGeom>
              <a:solidFill>
                <a:srgbClr val="1ED0A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3" name="Block Arc 7">
                <a:extLst>
                  <a:ext uri="{FF2B5EF4-FFF2-40B4-BE49-F238E27FC236}">
                    <a16:creationId xmlns:a16="http://schemas.microsoft.com/office/drawing/2014/main" xmlns="" id="{A0964684-128F-419F-9096-CE258D4C2FDD}"/>
                  </a:ext>
                </a:extLst>
              </p:cNvPr>
              <p:cNvSpPr/>
              <p:nvPr/>
            </p:nvSpPr>
            <p:spPr>
              <a:xfrm rot="1380602" flipH="1">
                <a:off x="2690564" y="3289952"/>
                <a:ext cx="2327810" cy="2274646"/>
              </a:xfrm>
              <a:prstGeom prst="blockArc">
                <a:avLst>
                  <a:gd name="adj1" fmla="val 10804147"/>
                  <a:gd name="adj2" fmla="val 14189823"/>
                  <a:gd name="adj3" fmla="val 26226"/>
                </a:avLst>
              </a:prstGeom>
              <a:solidFill>
                <a:srgbClr val="1C82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sp>
          <p:nvSpPr>
            <p:cNvPr id="15" name="Block Arc 8">
              <a:extLst>
                <a:ext uri="{FF2B5EF4-FFF2-40B4-BE49-F238E27FC236}">
                  <a16:creationId xmlns:a16="http://schemas.microsoft.com/office/drawing/2014/main" xmlns="" id="{50192236-3AAD-4196-8FAB-BD7793553E48}"/>
                </a:ext>
              </a:extLst>
            </p:cNvPr>
            <p:cNvSpPr/>
            <p:nvPr/>
          </p:nvSpPr>
          <p:spPr>
            <a:xfrm rot="19438454" flipH="1">
              <a:off x="2689105" y="3289953"/>
              <a:ext cx="2327810" cy="2274646"/>
            </a:xfrm>
            <a:prstGeom prst="blockArc">
              <a:avLst>
                <a:gd name="adj1" fmla="val 10735117"/>
                <a:gd name="adj2" fmla="val 13869755"/>
                <a:gd name="adj3" fmla="val 25921"/>
              </a:avLst>
            </a:prstGeom>
            <a:solidFill>
              <a:srgbClr val="5658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</p:grp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66" y="1904440"/>
            <a:ext cx="1349153" cy="1740544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6" y="2530839"/>
            <a:ext cx="2027786" cy="4187299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0" y="4296327"/>
            <a:ext cx="4617729" cy="2868174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532" y="476672"/>
            <a:ext cx="8316924" cy="157057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5" name="กลุ่ม 24"/>
          <p:cNvGrpSpPr/>
          <p:nvPr/>
        </p:nvGrpSpPr>
        <p:grpSpPr>
          <a:xfrm>
            <a:off x="4103998" y="4671874"/>
            <a:ext cx="2913504" cy="1388441"/>
            <a:chOff x="4103998" y="4671874"/>
            <a:chExt cx="2913504" cy="1388441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998" y="4671874"/>
              <a:ext cx="691267" cy="684490"/>
            </a:xfrm>
            <a:prstGeom prst="rect">
              <a:avLst/>
            </a:prstGeom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721" y="4846044"/>
              <a:ext cx="2350781" cy="1214271"/>
            </a:xfrm>
            <a:prstGeom prst="rect">
              <a:avLst/>
            </a:prstGeom>
          </p:spPr>
        </p:pic>
      </p:grpSp>
      <p:grpSp>
        <p:nvGrpSpPr>
          <p:cNvPr id="24" name="กลุ่ม 23"/>
          <p:cNvGrpSpPr/>
          <p:nvPr/>
        </p:nvGrpSpPr>
        <p:grpSpPr>
          <a:xfrm>
            <a:off x="4411627" y="3526893"/>
            <a:ext cx="2849627" cy="1214271"/>
            <a:chOff x="4411627" y="3526893"/>
            <a:chExt cx="2849627" cy="1214271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627" y="3987384"/>
              <a:ext cx="691267" cy="684490"/>
            </a:xfrm>
            <a:prstGeom prst="rect">
              <a:avLst/>
            </a:prstGeom>
          </p:spPr>
        </p:pic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473" y="3526893"/>
              <a:ext cx="2350781" cy="1214271"/>
            </a:xfrm>
            <a:prstGeom prst="rect">
              <a:avLst/>
            </a:prstGeom>
          </p:spPr>
        </p:pic>
      </p:grpSp>
      <p:grpSp>
        <p:nvGrpSpPr>
          <p:cNvPr id="23" name="กลุ่ม 22"/>
          <p:cNvGrpSpPr/>
          <p:nvPr/>
        </p:nvGrpSpPr>
        <p:grpSpPr>
          <a:xfrm>
            <a:off x="4011464" y="2144094"/>
            <a:ext cx="2350781" cy="1845776"/>
            <a:chOff x="4011464" y="2144094"/>
            <a:chExt cx="2350781" cy="1845776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734" y="3305380"/>
              <a:ext cx="691267" cy="68449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64" y="2144094"/>
              <a:ext cx="2350781" cy="1214271"/>
            </a:xfrm>
            <a:prstGeom prst="rect">
              <a:avLst/>
            </a:prstGeom>
          </p:spPr>
        </p:pic>
      </p:grp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49" y="4134028"/>
            <a:ext cx="672364" cy="631531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91" y="4101678"/>
            <a:ext cx="495425" cy="705029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03" y="1631897"/>
            <a:ext cx="1988929" cy="198892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13" y="3526893"/>
            <a:ext cx="1412360" cy="14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กลุ่ม 52"/>
          <p:cNvGrpSpPr/>
          <p:nvPr/>
        </p:nvGrpSpPr>
        <p:grpSpPr>
          <a:xfrm>
            <a:off x="910940" y="644988"/>
            <a:ext cx="2357017" cy="1278767"/>
            <a:chOff x="437488" y="761440"/>
            <a:chExt cx="2357017" cy="1278767"/>
          </a:xfrm>
        </p:grpSpPr>
        <p:sp>
          <p:nvSpPr>
            <p:cNvPr id="29" name="คำบรรยายภาพแบบเมฆ 28"/>
            <p:cNvSpPr/>
            <p:nvPr/>
          </p:nvSpPr>
          <p:spPr>
            <a:xfrm>
              <a:off x="437488" y="761440"/>
              <a:ext cx="2357017" cy="1278767"/>
            </a:xfrm>
            <a:prstGeom prst="cloudCallout">
              <a:avLst>
                <a:gd name="adj1" fmla="val 52068"/>
                <a:gd name="adj2" fmla="val 63476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สี่เหลี่ยมผืนผ้า 30"/>
            <p:cNvSpPr/>
            <p:nvPr/>
          </p:nvSpPr>
          <p:spPr>
            <a:xfrm>
              <a:off x="1132139" y="900095"/>
              <a:ext cx="157181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อารมณ์</a:t>
              </a:r>
              <a:r>
                <a:rPr lang="th-TH" b="1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รัก</a:t>
              </a:r>
            </a:p>
            <a:p>
              <a:r>
                <a:rPr lang="th-TH" b="1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passion)</a:t>
              </a:r>
              <a:endParaRPr lang="th-TH" i="1" dirty="0">
                <a:solidFill>
                  <a:schemeClr val="bg1"/>
                </a:solidFill>
              </a:endParaRPr>
            </a:p>
          </p:txBody>
        </p:sp>
        <p:pic>
          <p:nvPicPr>
            <p:cNvPr id="45" name="รูปภาพ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91" y="1000345"/>
              <a:ext cx="792684" cy="784912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0" name="กลุ่ม 39"/>
          <p:cNvGrpSpPr/>
          <p:nvPr/>
        </p:nvGrpSpPr>
        <p:grpSpPr>
          <a:xfrm>
            <a:off x="5970208" y="524464"/>
            <a:ext cx="2892668" cy="1494897"/>
            <a:chOff x="5921068" y="658573"/>
            <a:chExt cx="2892668" cy="1494897"/>
          </a:xfrm>
        </p:grpSpPr>
        <p:sp>
          <p:nvSpPr>
            <p:cNvPr id="8" name="คำบรรยายภาพแบบเมฆ 7"/>
            <p:cNvSpPr/>
            <p:nvPr/>
          </p:nvSpPr>
          <p:spPr>
            <a:xfrm>
              <a:off x="5921068" y="658573"/>
              <a:ext cx="2755387" cy="1494897"/>
            </a:xfrm>
            <a:prstGeom prst="cloudCallout">
              <a:avLst>
                <a:gd name="adj1" fmla="val -80993"/>
                <a:gd name="adj2" fmla="val 4276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437" y="1084976"/>
              <a:ext cx="734209" cy="727010"/>
            </a:xfrm>
            <a:prstGeom prst="rect">
              <a:avLst/>
            </a:prstGeom>
          </p:spPr>
        </p:pic>
        <p:sp>
          <p:nvSpPr>
            <p:cNvPr id="17" name="สี่เหลี่ยมผืนผ้า 16"/>
            <p:cNvSpPr/>
            <p:nvPr/>
          </p:nvSpPr>
          <p:spPr>
            <a:xfrm>
              <a:off x="6390443" y="970417"/>
              <a:ext cx="2423293" cy="868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การอุทิศตัวต่อกัน (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commitment) 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กลุ่ม 38"/>
          <p:cNvGrpSpPr/>
          <p:nvPr/>
        </p:nvGrpSpPr>
        <p:grpSpPr>
          <a:xfrm>
            <a:off x="6349671" y="2033722"/>
            <a:ext cx="2603115" cy="1249447"/>
            <a:chOff x="6117778" y="2631477"/>
            <a:chExt cx="2603115" cy="1249447"/>
          </a:xfrm>
        </p:grpSpPr>
        <p:sp>
          <p:nvSpPr>
            <p:cNvPr id="12" name="คำบรรยายภาพแบบเมฆ 11"/>
            <p:cNvSpPr/>
            <p:nvPr/>
          </p:nvSpPr>
          <p:spPr>
            <a:xfrm>
              <a:off x="6149222" y="2631477"/>
              <a:ext cx="2302974" cy="1249447"/>
            </a:xfrm>
            <a:prstGeom prst="cloudCallout">
              <a:avLst>
                <a:gd name="adj1" fmla="val -91415"/>
                <a:gd name="adj2" fmla="val -17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778" y="2915985"/>
              <a:ext cx="734209" cy="727010"/>
            </a:xfrm>
            <a:prstGeom prst="rect">
              <a:avLst/>
            </a:prstGeom>
          </p:spPr>
        </p:pic>
        <p:sp>
          <p:nvSpPr>
            <p:cNvPr id="19" name="สี่เหลี่ยมผืนผ้า 18"/>
            <p:cNvSpPr/>
            <p:nvPr/>
          </p:nvSpPr>
          <p:spPr>
            <a:xfrm>
              <a:off x="6641252" y="2721193"/>
              <a:ext cx="2079641" cy="980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ความผูกพัน (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attachment)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5432460" y="3398703"/>
            <a:ext cx="3331470" cy="1390264"/>
            <a:chOff x="5432460" y="3398703"/>
            <a:chExt cx="3331470" cy="1390264"/>
          </a:xfrm>
        </p:grpSpPr>
        <p:sp>
          <p:nvSpPr>
            <p:cNvPr id="13" name="คำบรรยายภาพแบบเมฆ 12"/>
            <p:cNvSpPr/>
            <p:nvPr/>
          </p:nvSpPr>
          <p:spPr>
            <a:xfrm rot="262417">
              <a:off x="5432460" y="3398703"/>
              <a:ext cx="3135232" cy="1390264"/>
            </a:xfrm>
            <a:prstGeom prst="cloudCallout">
              <a:avLst>
                <a:gd name="adj1" fmla="val -47529"/>
                <a:gd name="adj2" fmla="val -7264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048" y="3730330"/>
              <a:ext cx="734208" cy="727010"/>
            </a:xfrm>
            <a:prstGeom prst="rect">
              <a:avLst/>
            </a:prstGeom>
          </p:spPr>
        </p:pic>
        <p:sp>
          <p:nvSpPr>
            <p:cNvPr id="20" name="สี่เหลี่ยมผืนผ้า 19"/>
            <p:cNvSpPr/>
            <p:nvPr/>
          </p:nvSpPr>
          <p:spPr>
            <a:xfrm>
              <a:off x="5874091" y="3585030"/>
              <a:ext cx="28898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spc="-60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ความสนิทสนม</a:t>
              </a:r>
              <a:r>
                <a:rPr lang="th-TH" b="1" spc="-60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กัน</a:t>
              </a:r>
              <a:br>
                <a:rPr lang="th-TH" b="1" spc="-60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b="1" spc="-60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อย่าง</a:t>
              </a:r>
              <a:r>
                <a:rPr lang="th-TH" b="1" spc="-60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ลึกซึ้ง (</a:t>
              </a:r>
              <a:r>
                <a:rPr lang="en-US" b="1" spc="-60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intimacy)</a:t>
              </a:r>
              <a:endParaRPr lang="th-T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กลุ่ม 41"/>
          <p:cNvGrpSpPr/>
          <p:nvPr/>
        </p:nvGrpSpPr>
        <p:grpSpPr>
          <a:xfrm>
            <a:off x="2625207" y="4457340"/>
            <a:ext cx="3625618" cy="1842367"/>
            <a:chOff x="1491865" y="4913501"/>
            <a:chExt cx="3625618" cy="1842367"/>
          </a:xfrm>
        </p:grpSpPr>
        <p:sp>
          <p:nvSpPr>
            <p:cNvPr id="25" name="คำบรรยายภาพแบบเมฆ 24"/>
            <p:cNvSpPr/>
            <p:nvPr/>
          </p:nvSpPr>
          <p:spPr>
            <a:xfrm>
              <a:off x="1528441" y="4913501"/>
              <a:ext cx="3589042" cy="1842367"/>
            </a:xfrm>
            <a:prstGeom prst="cloudCallout">
              <a:avLst>
                <a:gd name="adj1" fmla="val 6715"/>
                <a:gd name="adj2" fmla="val -8948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สี่เหลี่ยมผืนผ้า 26"/>
            <p:cNvSpPr/>
            <p:nvPr/>
          </p:nvSpPr>
          <p:spPr>
            <a:xfrm>
              <a:off x="2134615" y="5129092"/>
              <a:ext cx="2709863" cy="1408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การมองเห็นคุณค่าและส่วนที่ดีของอีกฝ่ายหนึ่ง (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worth of the other) 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pic>
          <p:nvPicPr>
            <p:cNvPr id="36" name="รูปภาพ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1865" y="5450118"/>
              <a:ext cx="833969" cy="825793"/>
            </a:xfrm>
            <a:prstGeom prst="rect">
              <a:avLst/>
            </a:prstGeom>
          </p:spPr>
        </p:pic>
      </p:grpSp>
      <p:grpSp>
        <p:nvGrpSpPr>
          <p:cNvPr id="44" name="กลุ่ม 43"/>
          <p:cNvGrpSpPr/>
          <p:nvPr/>
        </p:nvGrpSpPr>
        <p:grpSpPr>
          <a:xfrm>
            <a:off x="749313" y="3768488"/>
            <a:ext cx="2379026" cy="1377703"/>
            <a:chOff x="695478" y="3707481"/>
            <a:chExt cx="2379026" cy="1377703"/>
          </a:xfrm>
        </p:grpSpPr>
        <p:sp>
          <p:nvSpPr>
            <p:cNvPr id="33" name="คำบรรยายภาพแบบเมฆ 32"/>
            <p:cNvSpPr/>
            <p:nvPr/>
          </p:nvSpPr>
          <p:spPr>
            <a:xfrm>
              <a:off x="695478" y="3707481"/>
              <a:ext cx="2379026" cy="1377703"/>
            </a:xfrm>
            <a:prstGeom prst="cloudCallout">
              <a:avLst>
                <a:gd name="adj1" fmla="val 69658"/>
                <a:gd name="adj2" fmla="val -5082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สี่เหลี่ยมผืนผ้า 34"/>
            <p:cNvSpPr/>
            <p:nvPr/>
          </p:nvSpPr>
          <p:spPr>
            <a:xfrm>
              <a:off x="1332813" y="3890059"/>
              <a:ext cx="1700397" cy="980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ความอดทน </a:t>
              </a:r>
              <a:endParaRPr lang="th-TH" b="1" dirty="0" smtClean="0">
                <a:solidFill>
                  <a:schemeClr val="bg1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  <a:p>
              <a:r>
                <a:rPr lang="th-TH" b="1" dirty="0" smtClean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to </a:t>
              </a:r>
              <a:r>
                <a:rPr lang="en-US" b="1" dirty="0" err="1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lerance</a:t>
              </a:r>
              <a:r>
                <a:rPr lang="en-US" b="1" dirty="0">
                  <a:solidFill>
                    <a:schemeClr val="bg1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)</a:t>
              </a:r>
              <a:endParaRPr lang="th-TH" dirty="0">
                <a:solidFill>
                  <a:schemeClr val="bg1"/>
                </a:solidFill>
              </a:endParaRPr>
            </a:p>
          </p:txBody>
        </p:sp>
        <p:pic>
          <p:nvPicPr>
            <p:cNvPr id="43" name="รูปภาพ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72" y="3961867"/>
              <a:ext cx="844751" cy="836469"/>
            </a:xfrm>
            <a:prstGeom prst="rect">
              <a:avLst/>
            </a:prstGeom>
          </p:spPr>
        </p:pic>
      </p:grpSp>
      <p:grpSp>
        <p:nvGrpSpPr>
          <p:cNvPr id="9" name="กลุ่ม 8"/>
          <p:cNvGrpSpPr/>
          <p:nvPr/>
        </p:nvGrpSpPr>
        <p:grpSpPr>
          <a:xfrm>
            <a:off x="3181105" y="1473399"/>
            <a:ext cx="2691416" cy="2420620"/>
            <a:chOff x="356478" y="908720"/>
            <a:chExt cx="3342859" cy="3006518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908720"/>
              <a:ext cx="3264745" cy="3006518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78" y="1340768"/>
              <a:ext cx="3342859" cy="2306697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/>
        </p:nvGrpSpPr>
        <p:grpSpPr>
          <a:xfrm>
            <a:off x="52617" y="2255715"/>
            <a:ext cx="2668062" cy="1377703"/>
            <a:chOff x="52617" y="2255715"/>
            <a:chExt cx="2668062" cy="1377703"/>
          </a:xfrm>
        </p:grpSpPr>
        <p:grpSp>
          <p:nvGrpSpPr>
            <p:cNvPr id="48" name="กลุ่ม 47"/>
            <p:cNvGrpSpPr/>
            <p:nvPr/>
          </p:nvGrpSpPr>
          <p:grpSpPr>
            <a:xfrm>
              <a:off x="52617" y="2255715"/>
              <a:ext cx="2668062" cy="1377703"/>
              <a:chOff x="695478" y="3707481"/>
              <a:chExt cx="2379026" cy="1377703"/>
            </a:xfrm>
          </p:grpSpPr>
          <p:sp>
            <p:nvSpPr>
              <p:cNvPr id="49" name="คำบรรยายภาพแบบเมฆ 48"/>
              <p:cNvSpPr/>
              <p:nvPr/>
            </p:nvSpPr>
            <p:spPr>
              <a:xfrm>
                <a:off x="695478" y="3707481"/>
                <a:ext cx="2379026" cy="1377703"/>
              </a:xfrm>
              <a:prstGeom prst="cloudCallout">
                <a:avLst>
                  <a:gd name="adj1" fmla="val 82852"/>
                  <a:gd name="adj2" fmla="val -2281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ี่เหลี่ยมผืนผ้า 49"/>
              <p:cNvSpPr/>
              <p:nvPr/>
            </p:nvSpPr>
            <p:spPr>
              <a:xfrm>
                <a:off x="1276675" y="3887114"/>
                <a:ext cx="1700397" cy="980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solidFill>
                      <a:schemeClr val="bg1"/>
                    </a:solidFill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การให้อภัย (</a:t>
                </a:r>
                <a:r>
                  <a:rPr lang="en-US" b="1" dirty="0">
                    <a:solidFill>
                      <a:schemeClr val="bg1"/>
                    </a:solidFill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forgiveness)</a:t>
                </a:r>
                <a:endParaRPr lang="th-TH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603" y="2502996"/>
              <a:ext cx="794061" cy="786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1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รูปภาพ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44" y="1570137"/>
            <a:ext cx="1547604" cy="1547604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59" y="764927"/>
            <a:ext cx="1757754" cy="1757754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13" y="618777"/>
            <a:ext cx="1547604" cy="1547604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1" y="600017"/>
            <a:ext cx="4744814" cy="1080120"/>
          </a:xfrm>
          <a:prstGeom prst="rect">
            <a:avLst/>
          </a:prstGeom>
        </p:spPr>
      </p:pic>
      <p:grpSp>
        <p:nvGrpSpPr>
          <p:cNvPr id="26" name="กลุ่ม 25"/>
          <p:cNvGrpSpPr/>
          <p:nvPr/>
        </p:nvGrpSpPr>
        <p:grpSpPr>
          <a:xfrm>
            <a:off x="5055142" y="2349673"/>
            <a:ext cx="4088859" cy="622462"/>
            <a:chOff x="5055142" y="2349673"/>
            <a:chExt cx="4088859" cy="622462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xmlns="" id="{E2759A52-EE6C-414D-BD66-1596FD17A365}"/>
                </a:ext>
              </a:extLst>
            </p:cNvPr>
            <p:cNvSpPr/>
            <p:nvPr/>
          </p:nvSpPr>
          <p:spPr>
            <a:xfrm>
              <a:off x="5055142" y="2382922"/>
              <a:ext cx="1876617" cy="540000"/>
            </a:xfrm>
            <a:prstGeom prst="roundRect">
              <a:avLst>
                <a:gd name="adj" fmla="val 50000"/>
              </a:avLst>
            </a:prstGeom>
            <a:solidFill>
              <a:srgbClr val="FBA20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7" name="Oval 27">
              <a:extLst>
                <a:ext uri="{FF2B5EF4-FFF2-40B4-BE49-F238E27FC236}">
                  <a16:creationId xmlns:a16="http://schemas.microsoft.com/office/drawing/2014/main" xmlns="" id="{0CC881A4-C344-411C-80F3-5328EACD669D}"/>
                </a:ext>
              </a:extLst>
            </p:cNvPr>
            <p:cNvSpPr/>
            <p:nvPr/>
          </p:nvSpPr>
          <p:spPr>
            <a:xfrm>
              <a:off x="6397127" y="2382922"/>
              <a:ext cx="540000" cy="540000"/>
            </a:xfrm>
            <a:prstGeom prst="ellipse">
              <a:avLst/>
            </a:prstGeom>
            <a:solidFill>
              <a:srgbClr val="FBA200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127" y="2349673"/>
              <a:ext cx="612503" cy="606498"/>
            </a:xfrm>
            <a:prstGeom prst="rect">
              <a:avLst/>
            </a:prstGeom>
          </p:spPr>
        </p:pic>
        <p:sp>
          <p:nvSpPr>
            <p:cNvPr id="21" name="สี่เหลี่ยมผืนผ้า 20"/>
            <p:cNvSpPr/>
            <p:nvPr/>
          </p:nvSpPr>
          <p:spPr>
            <a:xfrm>
              <a:off x="7020273" y="2448915"/>
              <a:ext cx="21237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ความรักตนเอง</a:t>
              </a: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3715618" y="2382922"/>
            <a:ext cx="4587478" cy="1769570"/>
            <a:chOff x="3715618" y="2382922"/>
            <a:chExt cx="4587478" cy="1769570"/>
          </a:xfrm>
        </p:grpSpPr>
        <p:sp>
          <p:nvSpPr>
            <p:cNvPr id="12" name="Rounded Rectangle 7">
              <a:extLst>
                <a:ext uri="{FF2B5EF4-FFF2-40B4-BE49-F238E27FC236}">
                  <a16:creationId xmlns:a16="http://schemas.microsoft.com/office/drawing/2014/main" xmlns="" id="{8BFE5822-65DD-4995-9E6E-56091C4C97BE}"/>
                </a:ext>
              </a:extLst>
            </p:cNvPr>
            <p:cNvSpPr/>
            <p:nvPr/>
          </p:nvSpPr>
          <p:spPr>
            <a:xfrm>
              <a:off x="3715618" y="3429181"/>
              <a:ext cx="1879523" cy="540000"/>
            </a:xfrm>
            <a:prstGeom prst="roundRect">
              <a:avLst>
                <a:gd name="adj" fmla="val 50000"/>
              </a:avLst>
            </a:prstGeom>
            <a:solidFill>
              <a:srgbClr val="0680C3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3" name="Rounded Rectangle 8">
              <a:extLst>
                <a:ext uri="{FF2B5EF4-FFF2-40B4-BE49-F238E27FC236}">
                  <a16:creationId xmlns:a16="http://schemas.microsoft.com/office/drawing/2014/main" xmlns="" id="{6FBF36A7-EB31-44B7-99C0-908EBB7B6968}"/>
                </a:ext>
              </a:extLst>
            </p:cNvPr>
            <p:cNvSpPr/>
            <p:nvPr/>
          </p:nvSpPr>
          <p:spPr>
            <a:xfrm>
              <a:off x="5055142" y="2382922"/>
              <a:ext cx="540000" cy="1586259"/>
            </a:xfrm>
            <a:prstGeom prst="roundRect">
              <a:avLst>
                <a:gd name="adj" fmla="val 50000"/>
              </a:avLst>
            </a:prstGeom>
            <a:solidFill>
              <a:srgbClr val="0680C3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890" y="3379541"/>
              <a:ext cx="612503" cy="606498"/>
            </a:xfrm>
            <a:prstGeom prst="rect">
              <a:avLst/>
            </a:prstGeom>
          </p:spPr>
        </p:pic>
        <p:sp>
          <p:nvSpPr>
            <p:cNvPr id="22" name="สี่เหลี่ยมผืนผ้า 21"/>
            <p:cNvSpPr/>
            <p:nvPr/>
          </p:nvSpPr>
          <p:spPr>
            <a:xfrm>
              <a:off x="5706470" y="3198385"/>
              <a:ext cx="259662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ความรักเพื่อนในช่วงวัยแรกรุ่น</a:t>
              </a: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2379001" y="3429181"/>
            <a:ext cx="5068507" cy="1829623"/>
            <a:chOff x="2379001" y="3429181"/>
            <a:chExt cx="5068507" cy="1829623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xmlns="" id="{70640E4E-D80E-498D-8ACA-F9A183724A38}"/>
                </a:ext>
              </a:extLst>
            </p:cNvPr>
            <p:cNvSpPr/>
            <p:nvPr/>
          </p:nvSpPr>
          <p:spPr>
            <a:xfrm>
              <a:off x="2379001" y="4475440"/>
              <a:ext cx="1879525" cy="540000"/>
            </a:xfrm>
            <a:prstGeom prst="roundRect">
              <a:avLst>
                <a:gd name="adj" fmla="val 50000"/>
              </a:avLst>
            </a:prstGeom>
            <a:solidFill>
              <a:srgbClr val="07A398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xmlns="" id="{757252D5-8FFC-4F39-B37B-6FC7AED1E677}"/>
                </a:ext>
              </a:extLst>
            </p:cNvPr>
            <p:cNvSpPr/>
            <p:nvPr/>
          </p:nvSpPr>
          <p:spPr>
            <a:xfrm>
              <a:off x="3717072" y="3429181"/>
              <a:ext cx="540000" cy="1586258"/>
            </a:xfrm>
            <a:prstGeom prst="roundRect">
              <a:avLst>
                <a:gd name="adj" fmla="val 50000"/>
              </a:avLst>
            </a:prstGeom>
            <a:solidFill>
              <a:srgbClr val="07A398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863" y="4475440"/>
              <a:ext cx="612503" cy="606498"/>
            </a:xfrm>
            <a:prstGeom prst="rect">
              <a:avLst/>
            </a:prstGeom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4346432" y="4304697"/>
              <a:ext cx="31010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ความรักที่มีต่อบุคคลที่ตนชื่นชมเป็นพิเศษ</a:t>
              </a:r>
            </a:p>
          </p:txBody>
        </p:sp>
      </p:grpSp>
      <p:grpSp>
        <p:nvGrpSpPr>
          <p:cNvPr id="29" name="กลุ่ม 28"/>
          <p:cNvGrpSpPr/>
          <p:nvPr/>
        </p:nvGrpSpPr>
        <p:grpSpPr>
          <a:xfrm>
            <a:off x="695167" y="4475440"/>
            <a:ext cx="4960329" cy="1619507"/>
            <a:chOff x="695167" y="4475440"/>
            <a:chExt cx="4960329" cy="1619507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xmlns="" id="{FE3368F2-89D3-4D43-834D-D432194622BC}"/>
                </a:ext>
              </a:extLst>
            </p:cNvPr>
            <p:cNvSpPr/>
            <p:nvPr/>
          </p:nvSpPr>
          <p:spPr>
            <a:xfrm>
              <a:off x="695167" y="5521698"/>
              <a:ext cx="2226743" cy="540000"/>
            </a:xfrm>
            <a:prstGeom prst="roundRect">
              <a:avLst>
                <a:gd name="adj" fmla="val 50000"/>
              </a:avLst>
            </a:prstGeom>
            <a:solidFill>
              <a:srgbClr val="90C22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xmlns="" id="{49B6D397-BC13-4809-9F43-7A956D7AC760}"/>
                </a:ext>
              </a:extLst>
            </p:cNvPr>
            <p:cNvSpPr/>
            <p:nvPr/>
          </p:nvSpPr>
          <p:spPr>
            <a:xfrm>
              <a:off x="2379001" y="4475440"/>
              <a:ext cx="540000" cy="1586258"/>
            </a:xfrm>
            <a:prstGeom prst="roundRect">
              <a:avLst>
                <a:gd name="adj" fmla="val 50000"/>
              </a:avLst>
            </a:prstGeom>
            <a:solidFill>
              <a:srgbClr val="90C22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695" y="5488449"/>
              <a:ext cx="612503" cy="606498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2966887" y="5560605"/>
              <a:ext cx="26886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ความรักเพื่อนต่างเพศ</a:t>
              </a:r>
            </a:p>
          </p:txBody>
        </p:sp>
      </p:grp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8" y="1426804"/>
            <a:ext cx="2256549" cy="4713774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99" y="1638740"/>
            <a:ext cx="1202314" cy="1551107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44" y="4794992"/>
            <a:ext cx="1547604" cy="1547604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09" y="3431436"/>
            <a:ext cx="1757754" cy="17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กลุ่ม 27"/>
          <p:cNvGrpSpPr/>
          <p:nvPr/>
        </p:nvGrpSpPr>
        <p:grpSpPr>
          <a:xfrm>
            <a:off x="1193887" y="1021090"/>
            <a:ext cx="5794260" cy="5316814"/>
            <a:chOff x="1193887" y="1021090"/>
            <a:chExt cx="5794260" cy="5316814"/>
          </a:xfrm>
        </p:grpSpPr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87" y="1021090"/>
              <a:ext cx="5794260" cy="3858776"/>
            </a:xfrm>
            <a:prstGeom prst="rect">
              <a:avLst/>
            </a:prstGeom>
          </p:spPr>
        </p:pic>
        <p:grpSp>
          <p:nvGrpSpPr>
            <p:cNvPr id="8" name="กลุ่ม 7"/>
            <p:cNvGrpSpPr/>
            <p:nvPr/>
          </p:nvGrpSpPr>
          <p:grpSpPr>
            <a:xfrm>
              <a:off x="2167578" y="1556792"/>
              <a:ext cx="3992888" cy="4781112"/>
              <a:chOff x="2167578" y="1556792"/>
              <a:chExt cx="3992888" cy="4781112"/>
            </a:xfrm>
          </p:grpSpPr>
          <p:pic>
            <p:nvPicPr>
              <p:cNvPr id="4" name="รูปภาพ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7578" y="3765387"/>
                <a:ext cx="3992888" cy="2572517"/>
              </a:xfrm>
              <a:prstGeom prst="rect">
                <a:avLst/>
              </a:prstGeom>
            </p:spPr>
          </p:pic>
          <p:grpSp>
            <p:nvGrpSpPr>
              <p:cNvPr id="7" name="กลุ่ม 6"/>
              <p:cNvGrpSpPr/>
              <p:nvPr/>
            </p:nvGrpSpPr>
            <p:grpSpPr>
              <a:xfrm>
                <a:off x="2412569" y="1556792"/>
                <a:ext cx="3391817" cy="3162640"/>
                <a:chOff x="2412569" y="1556792"/>
                <a:chExt cx="3391817" cy="3162640"/>
              </a:xfrm>
            </p:grpSpPr>
            <p:pic>
              <p:nvPicPr>
                <p:cNvPr id="5" name="รูปภาพ 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2569" y="1556792"/>
                  <a:ext cx="3391817" cy="3162640"/>
                </a:xfrm>
                <a:prstGeom prst="rect">
                  <a:avLst/>
                </a:prstGeom>
              </p:spPr>
            </p:pic>
            <p:sp>
              <p:nvSpPr>
                <p:cNvPr id="6" name="สี่เหลี่ยมผืนผ้า 5"/>
                <p:cNvSpPr/>
                <p:nvPr/>
              </p:nvSpPr>
              <p:spPr>
                <a:xfrm>
                  <a:off x="2761079" y="2197192"/>
                  <a:ext cx="2694796" cy="15696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3200" b="1" dirty="0">
                      <a:solidFill>
                        <a:schemeClr val="bg1"/>
                      </a:solidFill>
                      <a:latin typeface="Browallia New" panose="020B0604020202020204" pitchFamily="34" charset="-34"/>
                      <a:ea typeface="SimSun" pitchFamily="2" charset="-122"/>
                      <a:cs typeface="Browallia New" panose="020B0604020202020204" pitchFamily="34" charset="-34"/>
                    </a:rPr>
                    <a:t>ความรักในช่วงวัยรุ่นนี้จะมีหลายรูปแบบ ได้แก่</a:t>
                  </a:r>
                </a:p>
              </p:txBody>
            </p:sp>
          </p:grpSp>
        </p:grpSp>
      </p:grpSp>
      <p:grpSp>
        <p:nvGrpSpPr>
          <p:cNvPr id="29" name="กลุ่ม 28"/>
          <p:cNvGrpSpPr/>
          <p:nvPr/>
        </p:nvGrpSpPr>
        <p:grpSpPr>
          <a:xfrm>
            <a:off x="3545050" y="499364"/>
            <a:ext cx="4406663" cy="1292618"/>
            <a:chOff x="3545050" y="499364"/>
            <a:chExt cx="4406663" cy="1292618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91035">
              <a:off x="3545050" y="554039"/>
              <a:ext cx="1237943" cy="1237943"/>
            </a:xfrm>
            <a:prstGeom prst="rect">
              <a:avLst/>
            </a:prstGeom>
          </p:spPr>
        </p:pic>
        <p:grpSp>
          <p:nvGrpSpPr>
            <p:cNvPr id="22" name="กลุ่ม 21"/>
            <p:cNvGrpSpPr/>
            <p:nvPr/>
          </p:nvGrpSpPr>
          <p:grpSpPr>
            <a:xfrm>
              <a:off x="4720504" y="499364"/>
              <a:ext cx="3231209" cy="954107"/>
              <a:chOff x="4720504" y="499364"/>
              <a:chExt cx="3231209" cy="954107"/>
            </a:xfrm>
          </p:grpSpPr>
          <p:sp>
            <p:nvSpPr>
              <p:cNvPr id="21" name="สี่เหลี่ยมผืนผ้า 20"/>
              <p:cNvSpPr/>
              <p:nvPr/>
            </p:nvSpPr>
            <p:spPr>
              <a:xfrm>
                <a:off x="5223411" y="499364"/>
                <a:ext cx="27283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ความรักแบบเด็กๆ (</a:t>
                </a:r>
                <a:r>
                  <a:rPr lang="en-US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puppy love)</a:t>
                </a:r>
                <a:endPara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endParaRPr>
              </a:p>
            </p:txBody>
          </p:sp>
          <p:pic>
            <p:nvPicPr>
              <p:cNvPr id="10" name="รูปภาพ 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0504" y="555445"/>
                <a:ext cx="804158" cy="796274"/>
              </a:xfrm>
              <a:prstGeom prst="rect">
                <a:avLst/>
              </a:prstGeom>
            </p:spPr>
          </p:pic>
        </p:grpSp>
      </p:grpSp>
      <p:grpSp>
        <p:nvGrpSpPr>
          <p:cNvPr id="30" name="กลุ่ม 29"/>
          <p:cNvGrpSpPr/>
          <p:nvPr/>
        </p:nvGrpSpPr>
        <p:grpSpPr>
          <a:xfrm>
            <a:off x="5536482" y="2110519"/>
            <a:ext cx="2728302" cy="2700352"/>
            <a:chOff x="5536482" y="2110519"/>
            <a:chExt cx="2728302" cy="2700352"/>
          </a:xfrm>
        </p:grpSpPr>
        <p:pic>
          <p:nvPicPr>
            <p:cNvPr id="13" name="รูปภาพ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55718">
              <a:off x="5817171" y="2110519"/>
              <a:ext cx="1237943" cy="1237943"/>
            </a:xfrm>
            <a:prstGeom prst="rect">
              <a:avLst/>
            </a:prstGeom>
          </p:spPr>
        </p:pic>
        <p:grpSp>
          <p:nvGrpSpPr>
            <p:cNvPr id="23" name="กลุ่ม 22"/>
            <p:cNvGrpSpPr/>
            <p:nvPr/>
          </p:nvGrpSpPr>
          <p:grpSpPr>
            <a:xfrm>
              <a:off x="5536482" y="3243887"/>
              <a:ext cx="2728302" cy="1566984"/>
              <a:chOff x="5892562" y="3465949"/>
              <a:chExt cx="2728302" cy="1566984"/>
            </a:xfrm>
          </p:grpSpPr>
          <p:pic>
            <p:nvPicPr>
              <p:cNvPr id="11" name="รูปภาพ 1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3554" y="3465949"/>
                <a:ext cx="804158" cy="796274"/>
              </a:xfrm>
              <a:prstGeom prst="rect">
                <a:avLst/>
              </a:prstGeom>
            </p:spPr>
          </p:pic>
          <p:sp>
            <p:nvSpPr>
              <p:cNvPr id="24" name="สี่เหลี่ยมผืนผ้า 23"/>
              <p:cNvSpPr/>
              <p:nvPr/>
            </p:nvSpPr>
            <p:spPr>
              <a:xfrm>
                <a:off x="5892562" y="4078826"/>
                <a:ext cx="272830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ความรักแบบชื่นชมบูชา (</a:t>
                </a:r>
                <a:r>
                  <a:rPr lang="en-US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hero worshipping)</a:t>
                </a:r>
                <a:endPara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endParaRPr>
              </a:p>
            </p:txBody>
          </p:sp>
        </p:grpSp>
      </p:grpSp>
      <p:grpSp>
        <p:nvGrpSpPr>
          <p:cNvPr id="31" name="กลุ่ม 30"/>
          <p:cNvGrpSpPr/>
          <p:nvPr/>
        </p:nvGrpSpPr>
        <p:grpSpPr>
          <a:xfrm>
            <a:off x="451291" y="1983205"/>
            <a:ext cx="2232429" cy="2325852"/>
            <a:chOff x="451291" y="1983205"/>
            <a:chExt cx="2232429" cy="2325852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83494">
              <a:off x="1445777" y="3071114"/>
              <a:ext cx="1237943" cy="1237943"/>
            </a:xfrm>
            <a:prstGeom prst="rect">
              <a:avLst/>
            </a:prstGeom>
          </p:spPr>
        </p:pic>
        <p:grpSp>
          <p:nvGrpSpPr>
            <p:cNvPr id="25" name="กลุ่ม 24"/>
            <p:cNvGrpSpPr/>
            <p:nvPr/>
          </p:nvGrpSpPr>
          <p:grpSpPr>
            <a:xfrm>
              <a:off x="451291" y="1983205"/>
              <a:ext cx="1864228" cy="1667486"/>
              <a:chOff x="451291" y="1983205"/>
              <a:chExt cx="1864228" cy="1667486"/>
            </a:xfrm>
          </p:grpSpPr>
          <p:pic>
            <p:nvPicPr>
              <p:cNvPr id="12" name="รูปภาพ 1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224" y="1983205"/>
                <a:ext cx="804158" cy="796274"/>
              </a:xfrm>
              <a:prstGeom prst="rect">
                <a:avLst/>
              </a:prstGeom>
            </p:spPr>
          </p:pic>
          <p:sp>
            <p:nvSpPr>
              <p:cNvPr id="26" name="สี่เหลี่ยมผืนผ้า 25"/>
              <p:cNvSpPr/>
              <p:nvPr/>
            </p:nvSpPr>
            <p:spPr>
              <a:xfrm>
                <a:off x="451291" y="2696584"/>
                <a:ext cx="186422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latin typeface="Browallia New" panose="020B0604020202020204" pitchFamily="34" charset="-34"/>
                    <a:ea typeface="SimSun" pitchFamily="2" charset="-122"/>
                    <a:cs typeface="Browallia New" panose="020B0604020202020204" pitchFamily="34" charset="-34"/>
                  </a:rPr>
                  <a:t>ความรักในเพศเดียวกัน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65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653930" y="1686001"/>
            <a:ext cx="3611086" cy="3267366"/>
            <a:chOff x="653930" y="1686001"/>
            <a:chExt cx="3611086" cy="3267366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30" y="1686001"/>
              <a:ext cx="3267366" cy="3267366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327" y="2204864"/>
              <a:ext cx="1069689" cy="1380007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6726750" cy="115212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67" y="2486134"/>
            <a:ext cx="6096236" cy="4064158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329100" y="1686001"/>
            <a:ext cx="44728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spc="-60" dirty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โรแมน</a:t>
            </a:r>
            <a:r>
              <a:rPr lang="th-TH" b="1" spc="-60" dirty="0" err="1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 (</a:t>
            </a:r>
            <a:r>
              <a:rPr lang="en-US" b="1" spc="-60" dirty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romantic</a:t>
            </a:r>
            <a:r>
              <a:rPr lang="en-US" b="1" spc="-60" dirty="0" smtClean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)</a:t>
            </a:r>
            <a:r>
              <a:rPr lang="th-TH" b="1" spc="-60" dirty="0" smtClean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 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หมายถึง 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ความรู้สึกพึงพอใจที่แสดงออกจากอารมณ์อันเกิดขึ้นเพราะแรงดึงดูดทางเพศ เกิดความปรารถนาอย่างแรงกล้าที่จะเชื่อมสัมพันธ์กับคนรักอย่างใกล้ชิด ดังนั้น</a:t>
            </a:r>
            <a:r>
              <a:rPr lang="th-TH" b="1" spc="-6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ความสัมพันธ์แบบ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โรแมน</a:t>
            </a:r>
            <a:r>
              <a:rPr lang="th-TH" b="1" spc="-60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ติก</a:t>
            </a:r>
            <a:r>
              <a:rPr lang="th-TH" b="1" spc="-6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ได้มุ่งเน้นไปสู่ความสัมพันธ์ทางเพศ</a:t>
            </a:r>
          </a:p>
        </p:txBody>
      </p:sp>
    </p:spTree>
    <p:extLst>
      <p:ext uri="{BB962C8B-B14F-4D97-AF65-F5344CB8AC3E}">
        <p14:creationId xmlns:p14="http://schemas.microsoft.com/office/powerpoint/2010/main" val="539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15539</TotalTime>
  <Words>219</Words>
  <Application>Microsoft Office PowerPoint</Application>
  <PresentationFormat>นำเสนอทางหน้าจอ (4:3)</PresentationFormat>
  <Paragraphs>71</Paragraphs>
  <Slides>15</Slides>
  <Notes>15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3" baseType="lpstr">
      <vt:lpstr>Arial Unicode MS</vt:lpstr>
      <vt:lpstr>SimSun</vt:lpstr>
      <vt:lpstr>Angsana New</vt:lpstr>
      <vt:lpstr>Arial</vt:lpstr>
      <vt:lpstr>Browallia New</vt:lpstr>
      <vt:lpstr>Calibri</vt:lpstr>
      <vt:lpstr>Cordia New</vt:lpstr>
      <vt:lpstr>Default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nu-keaw</dc:creator>
  <cp:lastModifiedBy>NBACER</cp:lastModifiedBy>
  <cp:revision>1122</cp:revision>
  <cp:lastPrinted>2013-12-18T04:28:54Z</cp:lastPrinted>
  <dcterms:created xsi:type="dcterms:W3CDTF">2013-09-10T05:06:28Z</dcterms:created>
  <dcterms:modified xsi:type="dcterms:W3CDTF">2019-09-09T12:51:46Z</dcterms:modified>
</cp:coreProperties>
</file>