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80" r:id="rId2"/>
    <p:sldId id="496" r:id="rId3"/>
    <p:sldId id="497" r:id="rId4"/>
    <p:sldId id="498" r:id="rId5"/>
    <p:sldId id="499" r:id="rId6"/>
    <p:sldId id="500" r:id="rId7"/>
    <p:sldId id="501" r:id="rId8"/>
    <p:sldId id="502" r:id="rId9"/>
    <p:sldId id="503" r:id="rId10"/>
    <p:sldId id="504" r:id="rId11"/>
    <p:sldId id="505" r:id="rId12"/>
    <p:sldId id="506" r:id="rId13"/>
    <p:sldId id="507" r:id="rId14"/>
    <p:sldId id="508" r:id="rId15"/>
    <p:sldId id="509" r:id="rId16"/>
    <p:sldId id="510" r:id="rId17"/>
    <p:sldId id="511" r:id="rId18"/>
    <p:sldId id="512" r:id="rId19"/>
    <p:sldId id="513" r:id="rId20"/>
    <p:sldId id="514" r:id="rId21"/>
    <p:sldId id="515" r:id="rId22"/>
    <p:sldId id="516" r:id="rId23"/>
  </p:sldIdLst>
  <p:sldSz cx="9144000" cy="6858000" type="screen4x3"/>
  <p:notesSz cx="10236200" cy="7099300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347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6F8A6"/>
    <a:srgbClr val="FFCCFF"/>
    <a:srgbClr val="10D7D2"/>
    <a:srgbClr val="12E6E6"/>
    <a:srgbClr val="82C650"/>
    <a:srgbClr val="FF5050"/>
    <a:srgbClr val="FF9966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ลักษณะ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ลักษณะสีอ่อน 3 - เน้น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ลักษณะชุดรูปแบบ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ลักษณะสีเข้ม 1 - เน้น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ลักษณะชุดรูปแบบ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71" autoAdjust="0"/>
    <p:restoredTop sz="77751" autoAdjust="0"/>
  </p:normalViewPr>
  <p:slideViewPr>
    <p:cSldViewPr>
      <p:cViewPr varScale="1">
        <p:scale>
          <a:sx n="72" d="100"/>
          <a:sy n="72" d="100"/>
        </p:scale>
        <p:origin x="1512" y="72"/>
      </p:cViewPr>
      <p:guideLst>
        <p:guide orient="horz" pos="3475"/>
        <p:guide pos="2880"/>
      </p:guideLst>
    </p:cSldViewPr>
  </p:slideViewPr>
  <p:outlineViewPr>
    <p:cViewPr>
      <p:scale>
        <a:sx n="33" d="100"/>
        <a:sy n="33" d="100"/>
      </p:scale>
      <p:origin x="0" y="30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550" y="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08F9F69-5906-4296-A45C-6086FAFB5D67}" type="datetimeFigureOut">
              <a:rPr lang="en-US"/>
              <a:pPr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370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550" y="674370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BE68269-F950-4A5E-A3C7-139ACD06CA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95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5EDBCC5A-BEA2-4542-9952-57A0112F01C0}" type="datetimeFigureOut">
              <a:rPr lang="th-TH"/>
              <a:pPr/>
              <a:t>09/09/62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531813"/>
            <a:ext cx="3549650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pPr lvl="0"/>
            <a:endParaRPr lang="th-TH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938" y="3371850"/>
            <a:ext cx="8188325" cy="3195638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550" y="6743700"/>
            <a:ext cx="4437063" cy="354013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CF6F6251-91AB-4103-9F45-B64002FCBA33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0375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Cordia New" pitchFamily="34" charset="-34"/>
            </a:endParaRPr>
          </a:p>
        </p:txBody>
      </p:sp>
      <p:sp>
        <p:nvSpPr>
          <p:cNvPr id="185348" name="ตัวยึดวันที่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D5212679-2CB9-40FC-BDBE-5644869A727E}" type="datetime1">
              <a:rPr lang="th-TH" sz="1300"/>
              <a:pPr/>
              <a:t>09/09/62</a:t>
            </a:fld>
            <a:endParaRPr lang="th-TH" sz="1300"/>
          </a:p>
        </p:txBody>
      </p:sp>
      <p:sp>
        <p:nvSpPr>
          <p:cNvPr id="185349" name="ตัวยึดหมายเลขภาพนิ่ง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35BD894F-AA85-47DB-8258-1FF41DA3448F}" type="slidenum">
              <a:rPr lang="th-TH" sz="1300"/>
              <a:pPr/>
              <a:t>1</a:t>
            </a:fld>
            <a:endParaRPr lang="th-TH" sz="1300"/>
          </a:p>
        </p:txBody>
      </p:sp>
    </p:spTree>
    <p:extLst>
      <p:ext uri="{BB962C8B-B14F-4D97-AF65-F5344CB8AC3E}">
        <p14:creationId xmlns:p14="http://schemas.microsoft.com/office/powerpoint/2010/main" val="1895659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6963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851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9133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5914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3041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41206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8743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1533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30336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3855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11528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05456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44037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580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3220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6080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2287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7626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4642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7665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5467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526B2-5D29-4902-A5D8-101D42417CE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8740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DE804-84CC-4C08-972E-7FB3F299B9D9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501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B866AA-C5D2-438A-989D-3A928B66214A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075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65126-524D-49F2-87CC-CC10277E475B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650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4FE0E-3F1D-4BD4-82A8-177430B62F1F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455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74D35-2E20-4E8A-9A6D-9123FB829E36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636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02730-C1F7-4FCA-9BC4-DCA0346D9C88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4542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C5B14-6E1C-4880-B216-C0682FC88D74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636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AC347-C6C0-4FA8-9956-9F4F72AE09CE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928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FD0752-48B7-4579-9332-603BDBA861C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802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6DCBA2-8A5E-4267-9C2A-5F0B9EBB9BA8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341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07B5DF8-0625-4964-A9F8-0151CBD39D97}" type="slidenum">
              <a:rPr lang="en-US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powerpoint-00.pptx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openxmlformats.org/officeDocument/2006/relationships/hyperlink" Target="powerpoint-00.ppt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39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41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3.png"/><Relationship Id="rId7" Type="http://schemas.openxmlformats.org/officeDocument/2006/relationships/hyperlink" Target="powerpoint-00.pptx" TargetMode="External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46.png"/><Relationship Id="rId5" Type="http://schemas.openxmlformats.org/officeDocument/2006/relationships/image" Target="../media/image6.png"/><Relationship Id="rId10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55.png"/><Relationship Id="rId3" Type="http://schemas.openxmlformats.org/officeDocument/2006/relationships/image" Target="../media/image48.png"/><Relationship Id="rId7" Type="http://schemas.openxmlformats.org/officeDocument/2006/relationships/image" Target="../media/image5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3.png"/><Relationship Id="rId5" Type="http://schemas.openxmlformats.org/officeDocument/2006/relationships/image" Target="../media/image50.png"/><Relationship Id="rId15" Type="http://schemas.openxmlformats.org/officeDocument/2006/relationships/image" Target="../media/image57.png"/><Relationship Id="rId10" Type="http://schemas.openxmlformats.org/officeDocument/2006/relationships/hyperlink" Target="powerpoint-00.pptx" TargetMode="External"/><Relationship Id="rId4" Type="http://schemas.openxmlformats.org/officeDocument/2006/relationships/image" Target="../media/image49.png"/><Relationship Id="rId9" Type="http://schemas.openxmlformats.org/officeDocument/2006/relationships/image" Target="../media/image52.png"/><Relationship Id="rId1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8.png"/><Relationship Id="rId7" Type="http://schemas.openxmlformats.org/officeDocument/2006/relationships/hyperlink" Target="powerpoint-00.ppt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60.png"/><Relationship Id="rId4" Type="http://schemas.openxmlformats.org/officeDocument/2006/relationships/image" Target="../media/image5.png"/><Relationship Id="rId9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1.png"/><Relationship Id="rId7" Type="http://schemas.openxmlformats.org/officeDocument/2006/relationships/hyperlink" Target="powerpoint-00.pptx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3.png"/><Relationship Id="rId7" Type="http://schemas.openxmlformats.org/officeDocument/2006/relationships/hyperlink" Target="powerpoint-00.ppt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65.png"/><Relationship Id="rId4" Type="http://schemas.openxmlformats.org/officeDocument/2006/relationships/image" Target="../media/image5.png"/><Relationship Id="rId9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50.png"/><Relationship Id="rId5" Type="http://schemas.openxmlformats.org/officeDocument/2006/relationships/image" Target="../media/image3.png"/><Relationship Id="rId15" Type="http://schemas.openxmlformats.org/officeDocument/2006/relationships/image" Target="../media/image70.png"/><Relationship Id="rId10" Type="http://schemas.openxmlformats.org/officeDocument/2006/relationships/image" Target="../media/image51.png"/><Relationship Id="rId4" Type="http://schemas.openxmlformats.org/officeDocument/2006/relationships/image" Target="../media/image6.png"/><Relationship Id="rId9" Type="http://schemas.openxmlformats.org/officeDocument/2006/relationships/image" Target="../media/image54.png"/><Relationship Id="rId1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77.png"/><Relationship Id="rId5" Type="http://schemas.openxmlformats.org/officeDocument/2006/relationships/image" Target="../media/image3.png"/><Relationship Id="rId10" Type="http://schemas.openxmlformats.org/officeDocument/2006/relationships/image" Target="../media/image76.png"/><Relationship Id="rId4" Type="http://schemas.openxmlformats.org/officeDocument/2006/relationships/image" Target="../media/image6.png"/><Relationship Id="rId9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12" Type="http://schemas.openxmlformats.org/officeDocument/2006/relationships/image" Target="../media/image8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81.png"/><Relationship Id="rId5" Type="http://schemas.openxmlformats.org/officeDocument/2006/relationships/image" Target="../media/image3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4" Type="http://schemas.openxmlformats.org/officeDocument/2006/relationships/image" Target="../media/image6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hyperlink" Target="powerpoint-00.pptx" TargetMode="External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3.png"/><Relationship Id="rId3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3.png"/><Relationship Id="rId5" Type="http://schemas.openxmlformats.org/officeDocument/2006/relationships/image" Target="../media/image22.png"/><Relationship Id="rId15" Type="http://schemas.openxmlformats.org/officeDocument/2006/relationships/image" Target="../media/image15.png"/><Relationship Id="rId10" Type="http://schemas.openxmlformats.org/officeDocument/2006/relationships/image" Target="../media/image4.png"/><Relationship Id="rId4" Type="http://schemas.openxmlformats.org/officeDocument/2006/relationships/image" Target="../media/image21.png"/><Relationship Id="rId9" Type="http://schemas.openxmlformats.org/officeDocument/2006/relationships/hyperlink" Target="powerpoint-00.pptx" TargetMode="External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26.png"/><Relationship Id="rId5" Type="http://schemas.openxmlformats.org/officeDocument/2006/relationships/image" Target="../media/image3.png"/><Relationship Id="rId10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29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31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openxmlformats.org/officeDocument/2006/relationships/hyperlink" Target="powerpoint-00.ppt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openxmlformats.org/officeDocument/2006/relationships/hyperlink" Target="powerpoint-00.ppt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34.png"/><Relationship Id="rId4" Type="http://schemas.openxmlformats.org/officeDocument/2006/relationships/image" Target="../media/image5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รูปภาพ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165304"/>
            <a:ext cx="586057" cy="548862"/>
          </a:xfrm>
          <a:prstGeom prst="rect">
            <a:avLst/>
          </a:prstGeom>
        </p:spPr>
      </p:pic>
      <p:pic>
        <p:nvPicPr>
          <p:cNvPr id="6" name="รูปภาพ 5">
            <a:hlinkClick r:id="rId5" action="ppaction://hlinkpres?slideindex=1&amp;slidetitle=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689" y="6021288"/>
            <a:ext cx="729095" cy="682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สี่เหลี่ยมผืนผ้ามุมมน 20"/>
          <p:cNvSpPr/>
          <p:nvPr/>
        </p:nvSpPr>
        <p:spPr>
          <a:xfrm>
            <a:off x="397294" y="1961500"/>
            <a:ext cx="8102150" cy="4252730"/>
          </a:xfrm>
          <a:prstGeom prst="roundRect">
            <a:avLst>
              <a:gd name="adj" fmla="val 7967"/>
            </a:avLst>
          </a:prstGeom>
          <a:solidFill>
            <a:srgbClr val="F6F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87" y="480153"/>
            <a:ext cx="8325644" cy="1152128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89" y="780004"/>
            <a:ext cx="7380216" cy="1691948"/>
          </a:xfrm>
          <a:prstGeom prst="rect">
            <a:avLst/>
          </a:prstGeom>
        </p:spPr>
      </p:pic>
      <p:grpSp>
        <p:nvGrpSpPr>
          <p:cNvPr id="28" name="กลุ่ม 27"/>
          <p:cNvGrpSpPr/>
          <p:nvPr/>
        </p:nvGrpSpPr>
        <p:grpSpPr>
          <a:xfrm>
            <a:off x="636594" y="2474031"/>
            <a:ext cx="7697387" cy="573112"/>
            <a:chOff x="1804360" y="4566262"/>
            <a:chExt cx="7697387" cy="573112"/>
          </a:xfrm>
        </p:grpSpPr>
        <p:sp>
          <p:nvSpPr>
            <p:cNvPr id="29" name="สี่เหลี่ยมผืนผ้า 28"/>
            <p:cNvSpPr/>
            <p:nvPr/>
          </p:nvSpPr>
          <p:spPr>
            <a:xfrm>
              <a:off x="2293853" y="4616154"/>
              <a:ext cx="720789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เป็นโรคที่รักษาได้ยาก</a:t>
              </a:r>
            </a:p>
          </p:txBody>
        </p:sp>
        <p:pic>
          <p:nvPicPr>
            <p:cNvPr id="30" name="รูปภาพ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1988">
              <a:off x="1804360" y="4566262"/>
              <a:ext cx="587216" cy="547540"/>
            </a:xfrm>
            <a:prstGeom prst="rect">
              <a:avLst/>
            </a:prstGeom>
          </p:spPr>
        </p:pic>
      </p:grpSp>
      <p:grpSp>
        <p:nvGrpSpPr>
          <p:cNvPr id="31" name="กลุ่ม 30"/>
          <p:cNvGrpSpPr/>
          <p:nvPr/>
        </p:nvGrpSpPr>
        <p:grpSpPr>
          <a:xfrm>
            <a:off x="628585" y="3047931"/>
            <a:ext cx="7705396" cy="564028"/>
            <a:chOff x="1796351" y="4511887"/>
            <a:chExt cx="7705396" cy="564028"/>
          </a:xfrm>
        </p:grpSpPr>
        <p:sp>
          <p:nvSpPr>
            <p:cNvPr id="32" name="สี่เหลี่ยมผืนผ้า 31"/>
            <p:cNvSpPr/>
            <p:nvPr/>
          </p:nvSpPr>
          <p:spPr>
            <a:xfrm>
              <a:off x="2293853" y="4511887"/>
              <a:ext cx="720789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ติดต่อโดยการร่วมเพศทางอวัยวะเพศ  ทวารหนัก และปาก</a:t>
              </a:r>
            </a:p>
          </p:txBody>
        </p:sp>
        <p:pic>
          <p:nvPicPr>
            <p:cNvPr id="33" name="รูปภาพ 3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1988">
              <a:off x="1796351" y="4528375"/>
              <a:ext cx="587216" cy="547540"/>
            </a:xfrm>
            <a:prstGeom prst="rect">
              <a:avLst/>
            </a:prstGeom>
          </p:spPr>
        </p:pic>
      </p:grpSp>
      <p:grpSp>
        <p:nvGrpSpPr>
          <p:cNvPr id="34" name="กลุ่ม 33"/>
          <p:cNvGrpSpPr/>
          <p:nvPr/>
        </p:nvGrpSpPr>
        <p:grpSpPr>
          <a:xfrm>
            <a:off x="683568" y="3581029"/>
            <a:ext cx="7488832" cy="954107"/>
            <a:chOff x="1796351" y="4339461"/>
            <a:chExt cx="7488832" cy="954107"/>
          </a:xfrm>
        </p:grpSpPr>
        <p:sp>
          <p:nvSpPr>
            <p:cNvPr id="35" name="สี่เหลี่ยมผืนผ้า 34"/>
            <p:cNvSpPr/>
            <p:nvPr/>
          </p:nvSpPr>
          <p:spPr>
            <a:xfrm>
              <a:off x="2293853" y="4339461"/>
              <a:ext cx="699133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อาการทั่วไปของโรคหูดที่เห็นได้ชัดเจน คือ เป็นติ่งเนื้อคล้ายหงอนไก่  พบได้ที่ช่องคลอด 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อวัยวะ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เพศ ทวารหนัก และปาก</a:t>
              </a:r>
            </a:p>
          </p:txBody>
        </p:sp>
        <p:pic>
          <p:nvPicPr>
            <p:cNvPr id="36" name="รูปภาพ 3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1988">
              <a:off x="1796351" y="4528375"/>
              <a:ext cx="587216" cy="547540"/>
            </a:xfrm>
            <a:prstGeom prst="rect">
              <a:avLst/>
            </a:prstGeom>
          </p:spPr>
        </p:pic>
      </p:grpSp>
      <p:grpSp>
        <p:nvGrpSpPr>
          <p:cNvPr id="37" name="กลุ่ม 36"/>
          <p:cNvGrpSpPr/>
          <p:nvPr/>
        </p:nvGrpSpPr>
        <p:grpSpPr>
          <a:xfrm>
            <a:off x="683568" y="4482028"/>
            <a:ext cx="7488832" cy="954107"/>
            <a:chOff x="1796351" y="4339461"/>
            <a:chExt cx="7488832" cy="954107"/>
          </a:xfrm>
        </p:grpSpPr>
        <p:sp>
          <p:nvSpPr>
            <p:cNvPr id="38" name="สี่เหลี่ยมผืนผ้า 37"/>
            <p:cNvSpPr/>
            <p:nvPr/>
          </p:nvSpPr>
          <p:spPr>
            <a:xfrm>
              <a:off x="2293853" y="4339461"/>
              <a:ext cx="699133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ทารกที่คลอดผ่านทางช่องคลอดของมารดาที่ติดเชื้อหูดหงอนไก่ อาจติดเชื้อจากมารดา</a:t>
              </a:r>
            </a:p>
          </p:txBody>
        </p:sp>
        <p:pic>
          <p:nvPicPr>
            <p:cNvPr id="39" name="รูปภาพ 3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1988">
              <a:off x="1796351" y="4528375"/>
              <a:ext cx="587216" cy="547540"/>
            </a:xfrm>
            <a:prstGeom prst="rect">
              <a:avLst/>
            </a:prstGeom>
          </p:spPr>
        </p:pic>
      </p:grpSp>
      <p:grpSp>
        <p:nvGrpSpPr>
          <p:cNvPr id="40" name="กลุ่ม 39"/>
          <p:cNvGrpSpPr/>
          <p:nvPr/>
        </p:nvGrpSpPr>
        <p:grpSpPr>
          <a:xfrm>
            <a:off x="683568" y="5330167"/>
            <a:ext cx="7488832" cy="954107"/>
            <a:chOff x="1796351" y="4339461"/>
            <a:chExt cx="7488832" cy="954107"/>
          </a:xfrm>
        </p:grpSpPr>
        <p:sp>
          <p:nvSpPr>
            <p:cNvPr id="41" name="สี่เหลี่ยมผืนผ้า 40"/>
            <p:cNvSpPr/>
            <p:nvPr/>
          </p:nvSpPr>
          <p:spPr>
            <a:xfrm>
              <a:off x="2293853" y="4339461"/>
              <a:ext cx="699133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ผู้หญิงที่เป็นโรคหูดหงอนไก่ จะมีโอกาสเกิดโรคมะเร็งปากมดลูกได้มากกว่าคนทั่วไป</a:t>
              </a:r>
            </a:p>
          </p:txBody>
        </p:sp>
        <p:pic>
          <p:nvPicPr>
            <p:cNvPr id="42" name="รูปภาพ 4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1988">
              <a:off x="1796351" y="4528375"/>
              <a:ext cx="587216" cy="547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692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มุมมน 7"/>
          <p:cNvSpPr/>
          <p:nvPr/>
        </p:nvSpPr>
        <p:spPr>
          <a:xfrm>
            <a:off x="397294" y="1410482"/>
            <a:ext cx="8102150" cy="4538120"/>
          </a:xfrm>
          <a:prstGeom prst="roundRect">
            <a:avLst>
              <a:gd name="adj" fmla="val 7967"/>
            </a:avLst>
          </a:prstGeom>
          <a:solidFill>
            <a:srgbClr val="F6F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9" name="กลุ่ม 8"/>
          <p:cNvGrpSpPr/>
          <p:nvPr/>
        </p:nvGrpSpPr>
        <p:grpSpPr>
          <a:xfrm>
            <a:off x="636594" y="1923013"/>
            <a:ext cx="7697387" cy="573112"/>
            <a:chOff x="1804360" y="4566262"/>
            <a:chExt cx="7697387" cy="573112"/>
          </a:xfrm>
        </p:grpSpPr>
        <p:sp>
          <p:nvSpPr>
            <p:cNvPr id="10" name="สี่เหลี่ยมผืนผ้า 9"/>
            <p:cNvSpPr/>
            <p:nvPr/>
          </p:nvSpPr>
          <p:spPr>
            <a:xfrm>
              <a:off x="2293853" y="4616154"/>
              <a:ext cx="720789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เป็นโรคที่รักษาไม่หายขาด</a:t>
              </a:r>
            </a:p>
          </p:txBody>
        </p:sp>
        <p:pic>
          <p:nvPicPr>
            <p:cNvPr id="11" name="รูปภาพ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1988">
              <a:off x="1804360" y="4566262"/>
              <a:ext cx="587216" cy="547540"/>
            </a:xfrm>
            <a:prstGeom prst="rect">
              <a:avLst/>
            </a:prstGeom>
          </p:spPr>
        </p:pic>
      </p:grpSp>
      <p:grpSp>
        <p:nvGrpSpPr>
          <p:cNvPr id="12" name="กลุ่ม 11"/>
          <p:cNvGrpSpPr/>
          <p:nvPr/>
        </p:nvGrpSpPr>
        <p:grpSpPr>
          <a:xfrm>
            <a:off x="628585" y="2496913"/>
            <a:ext cx="7705396" cy="564028"/>
            <a:chOff x="1796351" y="4511887"/>
            <a:chExt cx="7705396" cy="564028"/>
          </a:xfrm>
        </p:grpSpPr>
        <p:sp>
          <p:nvSpPr>
            <p:cNvPr id="13" name="สี่เหลี่ยมผืนผ้า 12"/>
            <p:cNvSpPr/>
            <p:nvPr/>
          </p:nvSpPr>
          <p:spPr>
            <a:xfrm>
              <a:off x="2293853" y="4511887"/>
              <a:ext cx="720789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ติดต่อโดยการร่วมเพศ</a:t>
              </a:r>
            </a:p>
          </p:txBody>
        </p:sp>
        <p:pic>
          <p:nvPicPr>
            <p:cNvPr id="15" name="รูปภาพ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1988">
              <a:off x="1796351" y="4528375"/>
              <a:ext cx="587216" cy="547540"/>
            </a:xfrm>
            <a:prstGeom prst="rect">
              <a:avLst/>
            </a:prstGeom>
          </p:spPr>
        </p:pic>
      </p:grpSp>
      <p:grpSp>
        <p:nvGrpSpPr>
          <p:cNvPr id="17" name="กลุ่ม 16"/>
          <p:cNvGrpSpPr/>
          <p:nvPr/>
        </p:nvGrpSpPr>
        <p:grpSpPr>
          <a:xfrm>
            <a:off x="683568" y="3188648"/>
            <a:ext cx="7488832" cy="577817"/>
            <a:chOff x="1796351" y="4498098"/>
            <a:chExt cx="7488832" cy="577817"/>
          </a:xfrm>
        </p:grpSpPr>
        <p:sp>
          <p:nvSpPr>
            <p:cNvPr id="18" name="สี่เหลี่ยมผืนผ้า 17"/>
            <p:cNvSpPr/>
            <p:nvPr/>
          </p:nvSpPr>
          <p:spPr>
            <a:xfrm>
              <a:off x="2293853" y="4498098"/>
              <a:ext cx="699133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ผู้ที่ติดเชื้อจะไม่รู้ว่าตัวเองเป็นโรค เพราะยังไม่แสดงอาการ</a:t>
              </a:r>
            </a:p>
          </p:txBody>
        </p:sp>
        <p:pic>
          <p:nvPicPr>
            <p:cNvPr id="19" name="รูปภาพ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1988">
              <a:off x="1796351" y="4528375"/>
              <a:ext cx="587216" cy="547540"/>
            </a:xfrm>
            <a:prstGeom prst="rect">
              <a:avLst/>
            </a:prstGeom>
          </p:spPr>
        </p:pic>
      </p:grpSp>
      <p:grpSp>
        <p:nvGrpSpPr>
          <p:cNvPr id="20" name="กลุ่ม 19"/>
          <p:cNvGrpSpPr/>
          <p:nvPr/>
        </p:nvGrpSpPr>
        <p:grpSpPr>
          <a:xfrm>
            <a:off x="683568" y="4110682"/>
            <a:ext cx="7488832" cy="556782"/>
            <a:chOff x="1796351" y="4519133"/>
            <a:chExt cx="7488832" cy="556782"/>
          </a:xfrm>
        </p:grpSpPr>
        <p:sp>
          <p:nvSpPr>
            <p:cNvPr id="21" name="สี่เหลี่ยมผืนผ้า 20"/>
            <p:cNvSpPr/>
            <p:nvPr/>
          </p:nvSpPr>
          <p:spPr>
            <a:xfrm>
              <a:off x="2293853" y="4519133"/>
              <a:ext cx="699133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ผู้ติดเชื้อจะแสบๆ คันๆ และมีตุ่ม</a:t>
              </a:r>
              <a:r>
                <a:rPr lang="th-TH" b="1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นํ้า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ใสๆ ปวดแสบปวดร้อน เ</a:t>
              </a:r>
            </a:p>
          </p:txBody>
        </p:sp>
        <p:pic>
          <p:nvPicPr>
            <p:cNvPr id="22" name="รูปภาพ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1988">
              <a:off x="1796351" y="4528375"/>
              <a:ext cx="587216" cy="547540"/>
            </a:xfrm>
            <a:prstGeom prst="rect">
              <a:avLst/>
            </a:prstGeom>
          </p:spPr>
        </p:pic>
      </p:grpSp>
      <p:grpSp>
        <p:nvGrpSpPr>
          <p:cNvPr id="23" name="กลุ่ม 22"/>
          <p:cNvGrpSpPr/>
          <p:nvPr/>
        </p:nvGrpSpPr>
        <p:grpSpPr>
          <a:xfrm>
            <a:off x="683568" y="4779149"/>
            <a:ext cx="7488832" cy="954107"/>
            <a:chOff x="1796351" y="4339461"/>
            <a:chExt cx="7488832" cy="954107"/>
          </a:xfrm>
        </p:grpSpPr>
        <p:sp>
          <p:nvSpPr>
            <p:cNvPr id="24" name="สี่เหลี่ยมผืนผ้า 23"/>
            <p:cNvSpPr/>
            <p:nvPr/>
          </p:nvSpPr>
          <p:spPr>
            <a:xfrm>
              <a:off x="2293853" y="4339461"/>
              <a:ext cx="699133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ถ้ามารดาเป็นเริม ทารกที่คลอดผ่านทางช่องคลอดอาจติดเชื้อจากมารดาได้ และถ้า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เชื้อเข้า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ตาอาจทำให้ทารกตาบอดได้</a:t>
              </a:r>
            </a:p>
          </p:txBody>
        </p:sp>
        <p:pic>
          <p:nvPicPr>
            <p:cNvPr id="25" name="รูปภาพ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1988">
              <a:off x="1796351" y="4528375"/>
              <a:ext cx="587216" cy="547540"/>
            </a:xfrm>
            <a:prstGeom prst="rect">
              <a:avLst/>
            </a:prstGeom>
          </p:spPr>
        </p:pic>
      </p:grpSp>
      <p:pic>
        <p:nvPicPr>
          <p:cNvPr id="46" name="รูปภาพ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6" y="0"/>
            <a:ext cx="6316261" cy="168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7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412979" y="2679241"/>
            <a:ext cx="8102150" cy="3483157"/>
          </a:xfrm>
          <a:prstGeom prst="roundRect">
            <a:avLst>
              <a:gd name="adj" fmla="val 7967"/>
            </a:avLst>
          </a:prstGeom>
          <a:solidFill>
            <a:srgbClr val="F6F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764704"/>
            <a:ext cx="8218769" cy="1008112"/>
          </a:xfrm>
          <a:prstGeom prst="rect">
            <a:avLst/>
          </a:prstGeom>
        </p:spPr>
      </p:pic>
      <p:grpSp>
        <p:nvGrpSpPr>
          <p:cNvPr id="10" name="กลุ่ม 9"/>
          <p:cNvGrpSpPr/>
          <p:nvPr/>
        </p:nvGrpSpPr>
        <p:grpSpPr>
          <a:xfrm>
            <a:off x="652279" y="2913748"/>
            <a:ext cx="7697387" cy="573112"/>
            <a:chOff x="1804360" y="4566262"/>
            <a:chExt cx="7697387" cy="573112"/>
          </a:xfrm>
        </p:grpSpPr>
        <p:sp>
          <p:nvSpPr>
            <p:cNvPr id="11" name="สี่เหลี่ยมผืนผ้า 10"/>
            <p:cNvSpPr/>
            <p:nvPr/>
          </p:nvSpPr>
          <p:spPr>
            <a:xfrm>
              <a:off x="2293853" y="4616154"/>
              <a:ext cx="720789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เกิดจากการติดเชื้อราชนิดหนึ่ง</a:t>
              </a:r>
            </a:p>
          </p:txBody>
        </p:sp>
        <p:pic>
          <p:nvPicPr>
            <p:cNvPr id="12" name="รูปภาพ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1988">
              <a:off x="1804360" y="4566262"/>
              <a:ext cx="587216" cy="547540"/>
            </a:xfrm>
            <a:prstGeom prst="rect">
              <a:avLst/>
            </a:prstGeom>
          </p:spPr>
        </p:pic>
      </p:grpSp>
      <p:grpSp>
        <p:nvGrpSpPr>
          <p:cNvPr id="13" name="กลุ่ม 12"/>
          <p:cNvGrpSpPr/>
          <p:nvPr/>
        </p:nvGrpSpPr>
        <p:grpSpPr>
          <a:xfrm>
            <a:off x="644270" y="3487648"/>
            <a:ext cx="7705396" cy="2677656"/>
            <a:chOff x="1796351" y="4511887"/>
            <a:chExt cx="7705396" cy="2677656"/>
          </a:xfrm>
        </p:grpSpPr>
        <p:sp>
          <p:nvSpPr>
            <p:cNvPr id="15" name="สี่เหลี่ยมผืนผ้า 14"/>
            <p:cNvSpPr/>
            <p:nvPr/>
          </p:nvSpPr>
          <p:spPr>
            <a:xfrm>
              <a:off x="2293853" y="4511887"/>
              <a:ext cx="7207894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ผู้หญิงจะมีอาการคันบริเวณอวัยวะเพศและช่องคลอด อาจมีอาการอักเสบบวมแดง ตกขาว ลักษณะขาวข้นคล้ายนมบูดร่วมด้วย และมักเป็นก่อนการมีรอบเดือน หากมีอาการมากอาจทำให้เกิดการอักเสบและเป็นฝีที่ปีกมดลูก ส่วนผู้ชายมักมีอาการคันระคายเคืองและปวดแสบปวดร้อนบริเวณ</a:t>
              </a:r>
              <a:r>
                <a:rPr lang="th-TH" b="1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องคชาต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บางคนอาจไม่มีอาการหรืออาการแสดง แต่สามารถแพร่เชื้อสู่ผู้อื่นได้</a:t>
              </a:r>
            </a:p>
          </p:txBody>
        </p:sp>
        <p:pic>
          <p:nvPicPr>
            <p:cNvPr id="17" name="รูปภาพ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1988">
              <a:off x="1796351" y="4528375"/>
              <a:ext cx="587216" cy="547540"/>
            </a:xfrm>
            <a:prstGeom prst="rect">
              <a:avLst/>
            </a:prstGeom>
          </p:spPr>
        </p:pic>
      </p:grpSp>
      <p:pic>
        <p:nvPicPr>
          <p:cNvPr id="6" name="รูปภาพ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08" y="1268760"/>
            <a:ext cx="8320636" cy="165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0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มุมมน 7"/>
          <p:cNvSpPr/>
          <p:nvPr/>
        </p:nvSpPr>
        <p:spPr>
          <a:xfrm>
            <a:off x="440601" y="1714163"/>
            <a:ext cx="8102150" cy="4091101"/>
          </a:xfrm>
          <a:prstGeom prst="roundRect">
            <a:avLst>
              <a:gd name="adj" fmla="val 7967"/>
            </a:avLst>
          </a:prstGeom>
          <a:solidFill>
            <a:srgbClr val="F6F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01" y="260648"/>
            <a:ext cx="7733137" cy="1686758"/>
          </a:xfrm>
          <a:prstGeom prst="rect">
            <a:avLst/>
          </a:prstGeom>
        </p:spPr>
      </p:pic>
      <p:grpSp>
        <p:nvGrpSpPr>
          <p:cNvPr id="9" name="กลุ่ม 8"/>
          <p:cNvGrpSpPr/>
          <p:nvPr/>
        </p:nvGrpSpPr>
        <p:grpSpPr>
          <a:xfrm>
            <a:off x="679901" y="2007323"/>
            <a:ext cx="7697387" cy="1003999"/>
            <a:chOff x="1804360" y="4566262"/>
            <a:chExt cx="7697387" cy="1003999"/>
          </a:xfrm>
        </p:grpSpPr>
        <p:sp>
          <p:nvSpPr>
            <p:cNvPr id="10" name="สี่เหลี่ยมผืนผ้า 9"/>
            <p:cNvSpPr/>
            <p:nvPr/>
          </p:nvSpPr>
          <p:spPr>
            <a:xfrm>
              <a:off x="2293853" y="4616154"/>
              <a:ext cx="720789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โรคพยาธิในช่องคลอด เกิดจากการติดเชื้อ</a:t>
              </a:r>
              <a:r>
                <a:rPr lang="th-TH" b="1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โปร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โต</a:t>
              </a:r>
              <a:r>
                <a:rPr lang="th-TH" b="1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ซัว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มีระยะฟักตัว 7-20 วัน</a:t>
              </a:r>
            </a:p>
          </p:txBody>
        </p:sp>
        <p:pic>
          <p:nvPicPr>
            <p:cNvPr id="11" name="รูปภาพ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1988">
              <a:off x="1804360" y="4566262"/>
              <a:ext cx="587216" cy="547540"/>
            </a:xfrm>
            <a:prstGeom prst="rect">
              <a:avLst/>
            </a:prstGeom>
          </p:spPr>
        </p:pic>
      </p:grpSp>
      <p:grpSp>
        <p:nvGrpSpPr>
          <p:cNvPr id="12" name="กลุ่ม 11"/>
          <p:cNvGrpSpPr/>
          <p:nvPr/>
        </p:nvGrpSpPr>
        <p:grpSpPr>
          <a:xfrm>
            <a:off x="671892" y="3067408"/>
            <a:ext cx="4764204" cy="2677656"/>
            <a:chOff x="1796351" y="4511886"/>
            <a:chExt cx="4764204" cy="2677656"/>
          </a:xfrm>
        </p:grpSpPr>
        <p:sp>
          <p:nvSpPr>
            <p:cNvPr id="13" name="สี่เหลี่ยมผืนผ้า 12"/>
            <p:cNvSpPr/>
            <p:nvPr/>
          </p:nvSpPr>
          <p:spPr>
            <a:xfrm>
              <a:off x="2293853" y="4511886"/>
              <a:ext cx="4266702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ผู้หญิงพบอาการตกขาว ลักษณะสีขาวปนเทา  คันและมีกลิ่นเหม็น ส่วนผู้ชายมักไม่มีอาการหรืออาจมีอาการคัน เจ็บในท่อปัสสาวะ มีเมือกปนหนองไหลจากท่อปัสสาวะ ถ้าไม่รักษาอาจทำให้เป็นหมันได้</a:t>
              </a:r>
            </a:p>
          </p:txBody>
        </p:sp>
        <p:pic>
          <p:nvPicPr>
            <p:cNvPr id="15" name="รูปภาพ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1988">
              <a:off x="1796351" y="4528375"/>
              <a:ext cx="587216" cy="547540"/>
            </a:xfrm>
            <a:prstGeom prst="rect">
              <a:avLst/>
            </a:prstGeom>
          </p:spPr>
        </p:pic>
      </p:grpSp>
      <p:pic>
        <p:nvPicPr>
          <p:cNvPr id="4" name="รูปภาพ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829549"/>
            <a:ext cx="4051472" cy="303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2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413538" y="260648"/>
            <a:ext cx="8316924" cy="1570578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467544" y="1556792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โรคเอดส์ ไม่ใช่โรคเดียวกันกับโรคติดต่อทางเพศสัมพันธ์แต่ติดได้ทางเดียวกัน คือ การร่วมเพศ</a:t>
            </a: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467544" y="2404931"/>
            <a:ext cx="82629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b="1" dirty="0">
                <a:solidFill>
                  <a:srgbClr val="FF00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โรคเอดส์ (</a:t>
            </a:r>
            <a:r>
              <a:rPr lang="en-US" b="1" dirty="0">
                <a:solidFill>
                  <a:srgbClr val="FF00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Acquired Immune </a:t>
            </a:r>
            <a:r>
              <a:rPr lang="en-US" b="1" dirty="0" err="1">
                <a:solidFill>
                  <a:srgbClr val="FF00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Defif</a:t>
            </a:r>
            <a:r>
              <a:rPr lang="en-US" b="1" dirty="0">
                <a:solidFill>
                  <a:srgbClr val="FF00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</a:t>
            </a:r>
            <a:r>
              <a:rPr lang="en-US" b="1" dirty="0" err="1">
                <a:solidFill>
                  <a:srgbClr val="FF00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fiiciency</a:t>
            </a:r>
            <a:r>
              <a:rPr lang="en-US" b="1" dirty="0">
                <a:solidFill>
                  <a:srgbClr val="FF00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Syndrome : AIDS) 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คือ อาการภูมิคุ้มกันบกพร่อง เป็นระยะสุดท้ายของการติดเชื้อ</a:t>
            </a:r>
            <a:r>
              <a:rPr lang="th-TH" b="1" dirty="0" err="1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ไวรัสเอช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ไอวี โดยจะทำให้ระบบภูมิคุ้มกันโรคของร่างกายถูก</a:t>
            </a: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ทำลายจน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ไม่สามารถต้านทานโรคต่างๆ ได้ ซึ่งระดับภูมิคุ้มกันของร่างกายวัดจากจำนวนเซลล์เม็ดเลือดขาวชนิด</a:t>
            </a: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หนึ่งที่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เรียกว่า ซีดี 4 (</a:t>
            </a:r>
            <a:r>
              <a:rPr lang="en-US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CD4</a:t>
            </a:r>
            <a:r>
              <a:rPr lang="en-US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)</a:t>
            </a: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หาก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ผู้ติดเชื้อหรือผู้ป่วยไม่ได้รับการรักษา จะทำให้ป่วยจนเสียชีวิตได้ </a:t>
            </a: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ดังนั้น 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ผู้ที่มีพฤติกรรมเสี่ยงต่อการติดเชื้อ เช่น มีเพศสัมพันธ์โดยไม่สวมถุงยางอนามัย ควรเข้ารับการตรวจเลือด </a:t>
            </a: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หาก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พบการติดเชื้อและเริ่มรักษาได้เร็ว กินยา</a:t>
            </a:r>
            <a:r>
              <a:rPr lang="th-TH" b="1" dirty="0" err="1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ต่อเนื่องสมํ่า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เสมอ จะสามารถมีชีวิตยืนยาวได้ตามปกติ</a:t>
            </a:r>
          </a:p>
        </p:txBody>
      </p:sp>
    </p:spTree>
    <p:extLst>
      <p:ext uri="{BB962C8B-B14F-4D97-AF65-F5344CB8AC3E}">
        <p14:creationId xmlns:p14="http://schemas.microsoft.com/office/powerpoint/2010/main" val="106065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82" y="526942"/>
            <a:ext cx="6000261" cy="5561094"/>
          </a:xfrm>
          <a:prstGeom prst="rect">
            <a:avLst/>
          </a:prstGeom>
        </p:spPr>
      </p:pic>
      <p:pic>
        <p:nvPicPr>
          <p:cNvPr id="46" name="รูปภาพ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88330" y="17353"/>
            <a:ext cx="3478763" cy="4087934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379048"/>
            <a:ext cx="4669154" cy="2710665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84622"/>
            <a:ext cx="5112568" cy="929558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34738"/>
            <a:ext cx="5505434" cy="35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6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รูปภาพ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865" y="310124"/>
            <a:ext cx="4167047" cy="6410009"/>
          </a:xfrm>
          <a:prstGeom prst="rect">
            <a:avLst/>
          </a:prstGeom>
        </p:spPr>
      </p:pic>
      <p:grpSp>
        <p:nvGrpSpPr>
          <p:cNvPr id="81" name="กลุ่ม 80"/>
          <p:cNvGrpSpPr/>
          <p:nvPr/>
        </p:nvGrpSpPr>
        <p:grpSpPr>
          <a:xfrm>
            <a:off x="2062676" y="638347"/>
            <a:ext cx="4355155" cy="2596751"/>
            <a:chOff x="2062676" y="638347"/>
            <a:chExt cx="4355155" cy="2596751"/>
          </a:xfrm>
        </p:grpSpPr>
        <p:grpSp>
          <p:nvGrpSpPr>
            <p:cNvPr id="27" name="กลุ่ม 26"/>
            <p:cNvGrpSpPr/>
            <p:nvPr/>
          </p:nvGrpSpPr>
          <p:grpSpPr>
            <a:xfrm rot="1194083">
              <a:off x="2062676" y="638347"/>
              <a:ext cx="2018950" cy="2596751"/>
              <a:chOff x="1862388" y="1355639"/>
              <a:chExt cx="2018950" cy="2596751"/>
            </a:xfrm>
          </p:grpSpPr>
          <p:pic>
            <p:nvPicPr>
              <p:cNvPr id="22" name="รูปภาพ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572121" flipH="1">
                <a:off x="1573487" y="1644540"/>
                <a:ext cx="2596751" cy="2018950"/>
              </a:xfrm>
              <a:prstGeom prst="rect">
                <a:avLst/>
              </a:prstGeom>
            </p:spPr>
          </p:pic>
          <p:pic>
            <p:nvPicPr>
              <p:cNvPr id="24" name="รูปภาพ 2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6935" y="2463816"/>
                <a:ext cx="545825" cy="540474"/>
              </a:xfrm>
              <a:prstGeom prst="rect">
                <a:avLst/>
              </a:prstGeom>
            </p:spPr>
          </p:pic>
        </p:grpSp>
        <p:sp>
          <p:nvSpPr>
            <p:cNvPr id="33" name="สี่เหลี่ยมผืนผ้า 32"/>
            <p:cNvSpPr/>
            <p:nvPr/>
          </p:nvSpPr>
          <p:spPr>
            <a:xfrm>
              <a:off x="3875147" y="1797287"/>
              <a:ext cx="2542684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การติดเชื้อจาก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มารดา</a:t>
              </a:r>
            </a:p>
            <a:p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สู่ทารก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ใน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ครรภ์</a:t>
              </a:r>
              <a:endParaRPr lang="th-TH" dirty="0"/>
            </a:p>
          </p:txBody>
        </p:sp>
      </p:grpSp>
      <p:grpSp>
        <p:nvGrpSpPr>
          <p:cNvPr id="35" name="กลุ่ม 34"/>
          <p:cNvGrpSpPr/>
          <p:nvPr/>
        </p:nvGrpSpPr>
        <p:grpSpPr>
          <a:xfrm>
            <a:off x="1924007" y="104212"/>
            <a:ext cx="3750205" cy="2941417"/>
            <a:chOff x="1342650" y="3199981"/>
            <a:chExt cx="3750205" cy="2941417"/>
          </a:xfrm>
        </p:grpSpPr>
        <p:grpSp>
          <p:nvGrpSpPr>
            <p:cNvPr id="29" name="กลุ่ม 28"/>
            <p:cNvGrpSpPr/>
            <p:nvPr/>
          </p:nvGrpSpPr>
          <p:grpSpPr>
            <a:xfrm rot="380971">
              <a:off x="1342650" y="3199981"/>
              <a:ext cx="1819289" cy="2941417"/>
              <a:chOff x="2043953" y="387442"/>
              <a:chExt cx="1819289" cy="2941417"/>
            </a:xfrm>
          </p:grpSpPr>
          <p:pic>
            <p:nvPicPr>
              <p:cNvPr id="21" name="รูปภาพ 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837940" flipH="1">
                <a:off x="1464432" y="966963"/>
                <a:ext cx="2941417" cy="1782376"/>
              </a:xfrm>
              <a:prstGeom prst="rect">
                <a:avLst/>
              </a:prstGeom>
            </p:spPr>
          </p:pic>
          <p:pic>
            <p:nvPicPr>
              <p:cNvPr id="23" name="รูปภาพ 2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7417" y="1611589"/>
                <a:ext cx="545825" cy="540474"/>
              </a:xfrm>
              <a:prstGeom prst="rect">
                <a:avLst/>
              </a:prstGeom>
            </p:spPr>
          </p:pic>
        </p:grpSp>
        <p:sp>
          <p:nvSpPr>
            <p:cNvPr id="32" name="สี่เหลี่ยมผืนผ้า 31"/>
            <p:cNvSpPr/>
            <p:nvPr/>
          </p:nvSpPr>
          <p:spPr>
            <a:xfrm>
              <a:off x="3159312" y="4411544"/>
              <a:ext cx="193354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ทางกระแสเลือด</a:t>
              </a:r>
              <a:endParaRPr lang="th-TH" dirty="0"/>
            </a:p>
          </p:txBody>
        </p:sp>
      </p:grpSp>
      <p:pic>
        <p:nvPicPr>
          <p:cNvPr id="46" name="รูปภาพ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065" y="6359139"/>
            <a:ext cx="466144" cy="436559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967" y="6362044"/>
            <a:ext cx="466144" cy="436559"/>
          </a:xfrm>
          <a:prstGeom prst="rect">
            <a:avLst/>
          </a:prstGeom>
        </p:spPr>
      </p:pic>
      <p:pic>
        <p:nvPicPr>
          <p:cNvPr id="3" name="รูปภาพ 2">
            <a:hlinkClick r:id="rId10" action="ppaction://hlinkpres?slideindex=1&amp;slidetitle=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564" y="6245438"/>
            <a:ext cx="579914" cy="543109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92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4" name="กลุ่ม 33"/>
          <p:cNvGrpSpPr/>
          <p:nvPr/>
        </p:nvGrpSpPr>
        <p:grpSpPr>
          <a:xfrm>
            <a:off x="1215787" y="404392"/>
            <a:ext cx="4196618" cy="1782376"/>
            <a:chOff x="1202954" y="357763"/>
            <a:chExt cx="4196618" cy="1782376"/>
          </a:xfrm>
        </p:grpSpPr>
        <p:grpSp>
          <p:nvGrpSpPr>
            <p:cNvPr id="25" name="กลุ่ม 24"/>
            <p:cNvGrpSpPr/>
            <p:nvPr/>
          </p:nvGrpSpPr>
          <p:grpSpPr>
            <a:xfrm>
              <a:off x="1202954" y="357763"/>
              <a:ext cx="2941417" cy="1782376"/>
              <a:chOff x="1597417" y="369365"/>
              <a:chExt cx="2941417" cy="1782376"/>
            </a:xfrm>
          </p:grpSpPr>
          <p:pic>
            <p:nvPicPr>
              <p:cNvPr id="19" name="รูปภาพ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84470" flipH="1">
                <a:off x="1597417" y="369365"/>
                <a:ext cx="2941417" cy="1782376"/>
              </a:xfrm>
              <a:prstGeom prst="rect">
                <a:avLst/>
              </a:prstGeom>
            </p:spPr>
          </p:pic>
          <p:pic>
            <p:nvPicPr>
              <p:cNvPr id="18" name="รูปภาพ 17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9872" y="728286"/>
                <a:ext cx="545825" cy="540474"/>
              </a:xfrm>
              <a:prstGeom prst="rect">
                <a:avLst/>
              </a:prstGeom>
            </p:spPr>
          </p:pic>
        </p:grpSp>
        <p:sp>
          <p:nvSpPr>
            <p:cNvPr id="30" name="สี่เหลี่ยมผืนผ้า 29"/>
            <p:cNvSpPr/>
            <p:nvPr/>
          </p:nvSpPr>
          <p:spPr>
            <a:xfrm>
              <a:off x="3437175" y="689400"/>
              <a:ext cx="196239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ทางเพศสัมพันธ์ </a:t>
              </a:r>
              <a:endParaRPr lang="th-TH" dirty="0"/>
            </a:p>
          </p:txBody>
        </p:sp>
      </p:grpSp>
      <p:grpSp>
        <p:nvGrpSpPr>
          <p:cNvPr id="6" name="กลุ่ม 5"/>
          <p:cNvGrpSpPr/>
          <p:nvPr/>
        </p:nvGrpSpPr>
        <p:grpSpPr>
          <a:xfrm>
            <a:off x="371804" y="679782"/>
            <a:ext cx="2354355" cy="2139513"/>
            <a:chOff x="3394822" y="1916832"/>
            <a:chExt cx="2354355" cy="2139513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3394822" y="1916832"/>
              <a:ext cx="2354355" cy="2139513"/>
              <a:chOff x="-456406" y="2145537"/>
              <a:chExt cx="2799649" cy="2544172"/>
            </a:xfrm>
          </p:grpSpPr>
          <p:sp>
            <p:nvSpPr>
              <p:cNvPr id="8" name="타원 4"/>
              <p:cNvSpPr/>
              <p:nvPr/>
            </p:nvSpPr>
            <p:spPr>
              <a:xfrm>
                <a:off x="-357705" y="2151916"/>
                <a:ext cx="2537792" cy="2537793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shade val="51000"/>
                      <a:satMod val="130000"/>
                    </a:srgbClr>
                  </a:gs>
                  <a:gs pos="80000">
                    <a:srgbClr val="4F81BD">
                      <a:shade val="93000"/>
                      <a:satMod val="130000"/>
                    </a:srgbClr>
                  </a:gs>
                  <a:gs pos="100000">
                    <a:srgbClr val="4F81B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reflection blurRad="6350" stA="52000" endA="300" endPos="35000" dir="5400000" sy="-100000" algn="bl" rotWithShape="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  <p:grpSp>
            <p:nvGrpSpPr>
              <p:cNvPr id="9" name="그룹 60"/>
              <p:cNvGrpSpPr/>
              <p:nvPr/>
            </p:nvGrpSpPr>
            <p:grpSpPr>
              <a:xfrm>
                <a:off x="-456406" y="2145537"/>
                <a:ext cx="2799649" cy="2537793"/>
                <a:chOff x="5075123" y="3442121"/>
                <a:chExt cx="2481953" cy="2249809"/>
              </a:xfrm>
            </p:grpSpPr>
            <p:sp>
              <p:nvSpPr>
                <p:cNvPr id="10" name="타원 12"/>
                <p:cNvSpPr/>
                <p:nvPr/>
              </p:nvSpPr>
              <p:spPr>
                <a:xfrm>
                  <a:off x="5159815" y="3442121"/>
                  <a:ext cx="2249809" cy="224980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alpha val="0"/>
                      </a:sysClr>
                    </a:gs>
                    <a:gs pos="65000">
                      <a:sysClr val="window" lastClr="FFFFFF">
                        <a:alpha val="0"/>
                      </a:sysClr>
                    </a:gs>
                    <a:gs pos="74000">
                      <a:sysClr val="window" lastClr="FFFF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ysClr val="window" lastClr="FFFFFF">
                      <a:alpha val="25000"/>
                    </a:sys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34" charset="-127"/>
                    <a:cs typeface="Arial" pitchFamily="34" charset="0"/>
                  </a:endParaRPr>
                </a:p>
              </p:txBody>
            </p:sp>
            <p:sp>
              <p:nvSpPr>
                <p:cNvPr id="11" name="Oval 26"/>
                <p:cNvSpPr>
                  <a:spLocks noChangeAspect="1" noChangeArrowheads="1"/>
                </p:cNvSpPr>
                <p:nvPr/>
              </p:nvSpPr>
              <p:spPr bwMode="auto">
                <a:xfrm rot="18900000">
                  <a:off x="5075123" y="3760891"/>
                  <a:ext cx="1550533" cy="831479"/>
                </a:xfrm>
                <a:prstGeom prst="ellipse">
                  <a:avLst/>
                </a:prstGeom>
                <a:gradFill rotWithShape="1">
                  <a:gsLst>
                    <a:gs pos="0">
                      <a:sysClr val="window" lastClr="FFFFFF">
                        <a:alpha val="33000"/>
                      </a:sysClr>
                    </a:gs>
                    <a:gs pos="100000">
                      <a:sysClr val="window" lastClr="FFFFFF">
                        <a:gamma/>
                        <a:shade val="46275"/>
                        <a:invGamma/>
                        <a:alpha val="0"/>
                      </a:sys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맑은 고딕" panose="020B0503020000020004" pitchFamily="34" charset="-127"/>
                    <a:cs typeface="Arial" pitchFamily="34" charset="0"/>
                  </a:endParaRPr>
                </a:p>
              </p:txBody>
            </p:sp>
            <p:sp>
              <p:nvSpPr>
                <p:cNvPr id="12" name="Oval 28"/>
                <p:cNvSpPr>
                  <a:spLocks noChangeArrowheads="1"/>
                </p:cNvSpPr>
                <p:nvPr/>
              </p:nvSpPr>
              <p:spPr bwMode="auto">
                <a:xfrm flipH="1">
                  <a:off x="5386741" y="3670248"/>
                  <a:ext cx="713227" cy="639276"/>
                </a:xfrm>
                <a:prstGeom prst="ellipse">
                  <a:avLst/>
                </a:prstGeom>
                <a:gradFill rotWithShape="1">
                  <a:gsLst>
                    <a:gs pos="0">
                      <a:sysClr val="window" lastClr="FFFFFF">
                        <a:alpha val="65000"/>
                      </a:sysClr>
                    </a:gs>
                    <a:gs pos="100000">
                      <a:srgbClr val="67ABF5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맑은 고딕" pitchFamily="50" charset="-127"/>
                    <a:cs typeface="Arial" pitchFamily="34" charset="0"/>
                  </a:endParaRPr>
                </a:p>
              </p:txBody>
            </p:sp>
            <p:sp>
              <p:nvSpPr>
                <p:cNvPr id="13" name="자유형 15"/>
                <p:cNvSpPr/>
                <p:nvPr/>
              </p:nvSpPr>
              <p:spPr>
                <a:xfrm rot="5398342">
                  <a:off x="5955277" y="3558568"/>
                  <a:ext cx="1424934" cy="1382488"/>
                </a:xfrm>
                <a:custGeom>
                  <a:avLst/>
                  <a:gdLst>
                    <a:gd name="connsiteX0" fmla="*/ 0 w 1800225"/>
                    <a:gd name="connsiteY0" fmla="*/ 1285875 h 1409700"/>
                    <a:gd name="connsiteX1" fmla="*/ 723900 w 1800225"/>
                    <a:gd name="connsiteY1" fmla="*/ 1409700 h 1409700"/>
                    <a:gd name="connsiteX2" fmla="*/ 1800225 w 1800225"/>
                    <a:gd name="connsiteY2" fmla="*/ 428625 h 1409700"/>
                    <a:gd name="connsiteX3" fmla="*/ 1323975 w 1800225"/>
                    <a:gd name="connsiteY3" fmla="*/ 0 h 1409700"/>
                    <a:gd name="connsiteX4" fmla="*/ 342900 w 1800225"/>
                    <a:gd name="connsiteY4" fmla="*/ 419100 h 1409700"/>
                    <a:gd name="connsiteX5" fmla="*/ 0 w 1800225"/>
                    <a:gd name="connsiteY5" fmla="*/ 1285875 h 1409700"/>
                    <a:gd name="connsiteX0" fmla="*/ 63500 w 1863725"/>
                    <a:gd name="connsiteY0" fmla="*/ 1287462 h 1411287"/>
                    <a:gd name="connsiteX1" fmla="*/ 787400 w 1863725"/>
                    <a:gd name="connsiteY1" fmla="*/ 1411287 h 1411287"/>
                    <a:gd name="connsiteX2" fmla="*/ 1863725 w 1863725"/>
                    <a:gd name="connsiteY2" fmla="*/ 430212 h 1411287"/>
                    <a:gd name="connsiteX3" fmla="*/ 1387475 w 1863725"/>
                    <a:gd name="connsiteY3" fmla="*/ 1587 h 1411287"/>
                    <a:gd name="connsiteX4" fmla="*/ 406400 w 1863725"/>
                    <a:gd name="connsiteY4" fmla="*/ 420687 h 1411287"/>
                    <a:gd name="connsiteX5" fmla="*/ 63500 w 1863725"/>
                    <a:gd name="connsiteY5" fmla="*/ 1287462 h 1411287"/>
                    <a:gd name="connsiteX0" fmla="*/ 63500 w 1963738"/>
                    <a:gd name="connsiteY0" fmla="*/ 1287462 h 1411287"/>
                    <a:gd name="connsiteX1" fmla="*/ 787400 w 1963738"/>
                    <a:gd name="connsiteY1" fmla="*/ 1411287 h 1411287"/>
                    <a:gd name="connsiteX2" fmla="*/ 1863725 w 1963738"/>
                    <a:gd name="connsiteY2" fmla="*/ 430212 h 1411287"/>
                    <a:gd name="connsiteX3" fmla="*/ 1387475 w 1963738"/>
                    <a:gd name="connsiteY3" fmla="*/ 1587 h 1411287"/>
                    <a:gd name="connsiteX4" fmla="*/ 406400 w 1963738"/>
                    <a:gd name="connsiteY4" fmla="*/ 420687 h 1411287"/>
                    <a:gd name="connsiteX5" fmla="*/ 63500 w 1963738"/>
                    <a:gd name="connsiteY5" fmla="*/ 1287462 h 1411287"/>
                    <a:gd name="connsiteX0" fmla="*/ 63500 w 1963738"/>
                    <a:gd name="connsiteY0" fmla="*/ 1287462 h 1554162"/>
                    <a:gd name="connsiteX1" fmla="*/ 787400 w 1963738"/>
                    <a:gd name="connsiteY1" fmla="*/ 1411287 h 1554162"/>
                    <a:gd name="connsiteX2" fmla="*/ 1863725 w 1963738"/>
                    <a:gd name="connsiteY2" fmla="*/ 430212 h 1554162"/>
                    <a:gd name="connsiteX3" fmla="*/ 1387475 w 1963738"/>
                    <a:gd name="connsiteY3" fmla="*/ 1587 h 1554162"/>
                    <a:gd name="connsiteX4" fmla="*/ 406400 w 1963738"/>
                    <a:gd name="connsiteY4" fmla="*/ 420687 h 1554162"/>
                    <a:gd name="connsiteX5" fmla="*/ 63500 w 1963738"/>
                    <a:gd name="connsiteY5" fmla="*/ 1287462 h 1554162"/>
                    <a:gd name="connsiteX0" fmla="*/ 63500 w 1963738"/>
                    <a:gd name="connsiteY0" fmla="*/ 1287462 h 1554162"/>
                    <a:gd name="connsiteX1" fmla="*/ 787400 w 1963738"/>
                    <a:gd name="connsiteY1" fmla="*/ 1411287 h 1554162"/>
                    <a:gd name="connsiteX2" fmla="*/ 1863725 w 1963738"/>
                    <a:gd name="connsiteY2" fmla="*/ 430212 h 1554162"/>
                    <a:gd name="connsiteX3" fmla="*/ 1387475 w 1963738"/>
                    <a:gd name="connsiteY3" fmla="*/ 1587 h 1554162"/>
                    <a:gd name="connsiteX4" fmla="*/ 406400 w 1963738"/>
                    <a:gd name="connsiteY4" fmla="*/ 420687 h 1554162"/>
                    <a:gd name="connsiteX5" fmla="*/ 63500 w 1963738"/>
                    <a:gd name="connsiteY5" fmla="*/ 1287462 h 1554162"/>
                    <a:gd name="connsiteX0" fmla="*/ 63500 w 1963738"/>
                    <a:gd name="connsiteY0" fmla="*/ 1287462 h 1554162"/>
                    <a:gd name="connsiteX1" fmla="*/ 787400 w 1963738"/>
                    <a:gd name="connsiteY1" fmla="*/ 1411287 h 1554162"/>
                    <a:gd name="connsiteX2" fmla="*/ 1863725 w 1963738"/>
                    <a:gd name="connsiteY2" fmla="*/ 430212 h 1554162"/>
                    <a:gd name="connsiteX3" fmla="*/ 1387475 w 1963738"/>
                    <a:gd name="connsiteY3" fmla="*/ 1587 h 1554162"/>
                    <a:gd name="connsiteX4" fmla="*/ 406400 w 1963738"/>
                    <a:gd name="connsiteY4" fmla="*/ 420687 h 1554162"/>
                    <a:gd name="connsiteX5" fmla="*/ 63500 w 1963738"/>
                    <a:gd name="connsiteY5" fmla="*/ 1287462 h 1554162"/>
                    <a:gd name="connsiteX0" fmla="*/ 41717 w 1963737"/>
                    <a:gd name="connsiteY0" fmla="*/ 1287462 h 1689794"/>
                    <a:gd name="connsiteX1" fmla="*/ 634920 w 1963737"/>
                    <a:gd name="connsiteY1" fmla="*/ 1546919 h 1689794"/>
                    <a:gd name="connsiteX2" fmla="*/ 1841942 w 1963737"/>
                    <a:gd name="connsiteY2" fmla="*/ 430212 h 1689794"/>
                    <a:gd name="connsiteX3" fmla="*/ 1365692 w 1963737"/>
                    <a:gd name="connsiteY3" fmla="*/ 1587 h 1689794"/>
                    <a:gd name="connsiteX4" fmla="*/ 384617 w 1963737"/>
                    <a:gd name="connsiteY4" fmla="*/ 420687 h 1689794"/>
                    <a:gd name="connsiteX5" fmla="*/ 41717 w 1963737"/>
                    <a:gd name="connsiteY5" fmla="*/ 1287462 h 1689794"/>
                    <a:gd name="connsiteX0" fmla="*/ 41717 w 1860992"/>
                    <a:gd name="connsiteY0" fmla="*/ 1287462 h 1689794"/>
                    <a:gd name="connsiteX1" fmla="*/ 634920 w 1860992"/>
                    <a:gd name="connsiteY1" fmla="*/ 1546919 h 1689794"/>
                    <a:gd name="connsiteX2" fmla="*/ 1479991 w 1860992"/>
                    <a:gd name="connsiteY2" fmla="*/ 896937 h 1689794"/>
                    <a:gd name="connsiteX3" fmla="*/ 1841942 w 1860992"/>
                    <a:gd name="connsiteY3" fmla="*/ 430212 h 1689794"/>
                    <a:gd name="connsiteX4" fmla="*/ 1365692 w 1860992"/>
                    <a:gd name="connsiteY4" fmla="*/ 1587 h 1689794"/>
                    <a:gd name="connsiteX5" fmla="*/ 384617 w 1860992"/>
                    <a:gd name="connsiteY5" fmla="*/ 420687 h 1689794"/>
                    <a:gd name="connsiteX6" fmla="*/ 41717 w 1860992"/>
                    <a:gd name="connsiteY6" fmla="*/ 1287462 h 1689794"/>
                    <a:gd name="connsiteX0" fmla="*/ 41717 w 1843724"/>
                    <a:gd name="connsiteY0" fmla="*/ 1287462 h 1689794"/>
                    <a:gd name="connsiteX1" fmla="*/ 634920 w 1843724"/>
                    <a:gd name="connsiteY1" fmla="*/ 1546919 h 1689794"/>
                    <a:gd name="connsiteX2" fmla="*/ 1355000 w 1843724"/>
                    <a:gd name="connsiteY2" fmla="*/ 466799 h 1689794"/>
                    <a:gd name="connsiteX3" fmla="*/ 1841942 w 1843724"/>
                    <a:gd name="connsiteY3" fmla="*/ 430212 h 1689794"/>
                    <a:gd name="connsiteX4" fmla="*/ 1365692 w 1843724"/>
                    <a:gd name="connsiteY4" fmla="*/ 1587 h 1689794"/>
                    <a:gd name="connsiteX5" fmla="*/ 384617 w 1843724"/>
                    <a:gd name="connsiteY5" fmla="*/ 420687 h 1689794"/>
                    <a:gd name="connsiteX6" fmla="*/ 41717 w 1843724"/>
                    <a:gd name="connsiteY6" fmla="*/ 1287462 h 1689794"/>
                    <a:gd name="connsiteX0" fmla="*/ 41717 w 1843724"/>
                    <a:gd name="connsiteY0" fmla="*/ 1287462 h 1689794"/>
                    <a:gd name="connsiteX1" fmla="*/ 634920 w 1843724"/>
                    <a:gd name="connsiteY1" fmla="*/ 1546919 h 1689794"/>
                    <a:gd name="connsiteX2" fmla="*/ 1355000 w 1843724"/>
                    <a:gd name="connsiteY2" fmla="*/ 466799 h 1689794"/>
                    <a:gd name="connsiteX3" fmla="*/ 1841942 w 1843724"/>
                    <a:gd name="connsiteY3" fmla="*/ 430212 h 1689794"/>
                    <a:gd name="connsiteX4" fmla="*/ 1365692 w 1843724"/>
                    <a:gd name="connsiteY4" fmla="*/ 1587 h 1689794"/>
                    <a:gd name="connsiteX5" fmla="*/ 384617 w 1843724"/>
                    <a:gd name="connsiteY5" fmla="*/ 420687 h 1689794"/>
                    <a:gd name="connsiteX6" fmla="*/ 41717 w 1843724"/>
                    <a:gd name="connsiteY6" fmla="*/ 1287462 h 1689794"/>
                    <a:gd name="connsiteX0" fmla="*/ 41717 w 1855725"/>
                    <a:gd name="connsiteY0" fmla="*/ 1287462 h 1689794"/>
                    <a:gd name="connsiteX1" fmla="*/ 634920 w 1855725"/>
                    <a:gd name="connsiteY1" fmla="*/ 1546919 h 1689794"/>
                    <a:gd name="connsiteX2" fmla="*/ 1282992 w 1855725"/>
                    <a:gd name="connsiteY2" fmla="*/ 322783 h 1689794"/>
                    <a:gd name="connsiteX3" fmla="*/ 1841942 w 1855725"/>
                    <a:gd name="connsiteY3" fmla="*/ 430212 h 1689794"/>
                    <a:gd name="connsiteX4" fmla="*/ 1365692 w 1855725"/>
                    <a:gd name="connsiteY4" fmla="*/ 1587 h 1689794"/>
                    <a:gd name="connsiteX5" fmla="*/ 384617 w 1855725"/>
                    <a:gd name="connsiteY5" fmla="*/ 420687 h 1689794"/>
                    <a:gd name="connsiteX6" fmla="*/ 41717 w 1855725"/>
                    <a:gd name="connsiteY6" fmla="*/ 1287462 h 1689794"/>
                    <a:gd name="connsiteX0" fmla="*/ 41717 w 1876164"/>
                    <a:gd name="connsiteY0" fmla="*/ 1287462 h 1689794"/>
                    <a:gd name="connsiteX1" fmla="*/ 634920 w 1876164"/>
                    <a:gd name="connsiteY1" fmla="*/ 1546919 h 1689794"/>
                    <a:gd name="connsiteX2" fmla="*/ 1571024 w 1876164"/>
                    <a:gd name="connsiteY2" fmla="*/ 538807 h 1689794"/>
                    <a:gd name="connsiteX3" fmla="*/ 1841942 w 1876164"/>
                    <a:gd name="connsiteY3" fmla="*/ 430212 h 1689794"/>
                    <a:gd name="connsiteX4" fmla="*/ 1365692 w 1876164"/>
                    <a:gd name="connsiteY4" fmla="*/ 1587 h 1689794"/>
                    <a:gd name="connsiteX5" fmla="*/ 384617 w 1876164"/>
                    <a:gd name="connsiteY5" fmla="*/ 420687 h 1689794"/>
                    <a:gd name="connsiteX6" fmla="*/ 41717 w 1876164"/>
                    <a:gd name="connsiteY6" fmla="*/ 1287462 h 1689794"/>
                    <a:gd name="connsiteX0" fmla="*/ 53718 w 1888165"/>
                    <a:gd name="connsiteY0" fmla="*/ 1287462 h 1761802"/>
                    <a:gd name="connsiteX1" fmla="*/ 718928 w 1888165"/>
                    <a:gd name="connsiteY1" fmla="*/ 1618927 h 1761802"/>
                    <a:gd name="connsiteX2" fmla="*/ 1583025 w 1888165"/>
                    <a:gd name="connsiteY2" fmla="*/ 538807 h 1761802"/>
                    <a:gd name="connsiteX3" fmla="*/ 1853943 w 1888165"/>
                    <a:gd name="connsiteY3" fmla="*/ 430212 h 1761802"/>
                    <a:gd name="connsiteX4" fmla="*/ 1377693 w 1888165"/>
                    <a:gd name="connsiteY4" fmla="*/ 1587 h 1761802"/>
                    <a:gd name="connsiteX5" fmla="*/ 396618 w 1888165"/>
                    <a:gd name="connsiteY5" fmla="*/ 420687 h 1761802"/>
                    <a:gd name="connsiteX6" fmla="*/ 53718 w 1888165"/>
                    <a:gd name="connsiteY6" fmla="*/ 1287462 h 1761802"/>
                    <a:gd name="connsiteX0" fmla="*/ 53718 w 1888165"/>
                    <a:gd name="connsiteY0" fmla="*/ 1287462 h 1761802"/>
                    <a:gd name="connsiteX1" fmla="*/ 718928 w 1888165"/>
                    <a:gd name="connsiteY1" fmla="*/ 1618927 h 1761802"/>
                    <a:gd name="connsiteX2" fmla="*/ 1583025 w 1888165"/>
                    <a:gd name="connsiteY2" fmla="*/ 538807 h 1761802"/>
                    <a:gd name="connsiteX3" fmla="*/ 1853943 w 1888165"/>
                    <a:gd name="connsiteY3" fmla="*/ 430212 h 1761802"/>
                    <a:gd name="connsiteX4" fmla="*/ 1377693 w 1888165"/>
                    <a:gd name="connsiteY4" fmla="*/ 1587 h 1761802"/>
                    <a:gd name="connsiteX5" fmla="*/ 396618 w 1888165"/>
                    <a:gd name="connsiteY5" fmla="*/ 420687 h 1761802"/>
                    <a:gd name="connsiteX6" fmla="*/ 53718 w 1888165"/>
                    <a:gd name="connsiteY6" fmla="*/ 1287462 h 1761802"/>
                    <a:gd name="connsiteX0" fmla="*/ 53718 w 1888165"/>
                    <a:gd name="connsiteY0" fmla="*/ 1287462 h 1706006"/>
                    <a:gd name="connsiteX1" fmla="*/ 718928 w 1888165"/>
                    <a:gd name="connsiteY1" fmla="*/ 1618927 h 1706006"/>
                    <a:gd name="connsiteX2" fmla="*/ 1583025 w 1888165"/>
                    <a:gd name="connsiteY2" fmla="*/ 538807 h 1706006"/>
                    <a:gd name="connsiteX3" fmla="*/ 1853943 w 1888165"/>
                    <a:gd name="connsiteY3" fmla="*/ 430212 h 1706006"/>
                    <a:gd name="connsiteX4" fmla="*/ 1377693 w 1888165"/>
                    <a:gd name="connsiteY4" fmla="*/ 1587 h 1706006"/>
                    <a:gd name="connsiteX5" fmla="*/ 396618 w 1888165"/>
                    <a:gd name="connsiteY5" fmla="*/ 420687 h 1706006"/>
                    <a:gd name="connsiteX6" fmla="*/ 53718 w 1888165"/>
                    <a:gd name="connsiteY6" fmla="*/ 1287462 h 1706006"/>
                    <a:gd name="connsiteX0" fmla="*/ 53718 w 1888165"/>
                    <a:gd name="connsiteY0" fmla="*/ 1287462 h 1618927"/>
                    <a:gd name="connsiteX1" fmla="*/ 718928 w 1888165"/>
                    <a:gd name="connsiteY1" fmla="*/ 1618927 h 1618927"/>
                    <a:gd name="connsiteX2" fmla="*/ 1583025 w 1888165"/>
                    <a:gd name="connsiteY2" fmla="*/ 538807 h 1618927"/>
                    <a:gd name="connsiteX3" fmla="*/ 1853943 w 1888165"/>
                    <a:gd name="connsiteY3" fmla="*/ 430212 h 1618927"/>
                    <a:gd name="connsiteX4" fmla="*/ 1377693 w 1888165"/>
                    <a:gd name="connsiteY4" fmla="*/ 1587 h 1618927"/>
                    <a:gd name="connsiteX5" fmla="*/ 396618 w 1888165"/>
                    <a:gd name="connsiteY5" fmla="*/ 420687 h 1618927"/>
                    <a:gd name="connsiteX6" fmla="*/ 53718 w 1888165"/>
                    <a:gd name="connsiteY6" fmla="*/ 1287462 h 1618927"/>
                    <a:gd name="connsiteX0" fmla="*/ 5223 w 1839670"/>
                    <a:gd name="connsiteY0" fmla="*/ 1287462 h 1780287"/>
                    <a:gd name="connsiteX1" fmla="*/ 379464 w 1839670"/>
                    <a:gd name="connsiteY1" fmla="*/ 1506969 h 1780287"/>
                    <a:gd name="connsiteX2" fmla="*/ 670433 w 1839670"/>
                    <a:gd name="connsiteY2" fmla="*/ 1618927 h 1780287"/>
                    <a:gd name="connsiteX3" fmla="*/ 1534530 w 1839670"/>
                    <a:gd name="connsiteY3" fmla="*/ 538807 h 1780287"/>
                    <a:gd name="connsiteX4" fmla="*/ 1805448 w 1839670"/>
                    <a:gd name="connsiteY4" fmla="*/ 430212 h 1780287"/>
                    <a:gd name="connsiteX5" fmla="*/ 1329198 w 1839670"/>
                    <a:gd name="connsiteY5" fmla="*/ 1587 h 1780287"/>
                    <a:gd name="connsiteX6" fmla="*/ 348123 w 1839670"/>
                    <a:gd name="connsiteY6" fmla="*/ 420687 h 1780287"/>
                    <a:gd name="connsiteX7" fmla="*/ 5223 w 1839670"/>
                    <a:gd name="connsiteY7" fmla="*/ 1287462 h 1780287"/>
                    <a:gd name="connsiteX0" fmla="*/ 500 w 1834947"/>
                    <a:gd name="connsiteY0" fmla="*/ 1287462 h 1780287"/>
                    <a:gd name="connsiteX1" fmla="*/ 346402 w 1834947"/>
                    <a:gd name="connsiteY1" fmla="*/ 1405350 h 1780287"/>
                    <a:gd name="connsiteX2" fmla="*/ 665710 w 1834947"/>
                    <a:gd name="connsiteY2" fmla="*/ 1618927 h 1780287"/>
                    <a:gd name="connsiteX3" fmla="*/ 1529807 w 1834947"/>
                    <a:gd name="connsiteY3" fmla="*/ 538807 h 1780287"/>
                    <a:gd name="connsiteX4" fmla="*/ 1800725 w 1834947"/>
                    <a:gd name="connsiteY4" fmla="*/ 430212 h 1780287"/>
                    <a:gd name="connsiteX5" fmla="*/ 1324475 w 1834947"/>
                    <a:gd name="connsiteY5" fmla="*/ 1587 h 1780287"/>
                    <a:gd name="connsiteX6" fmla="*/ 343400 w 1834947"/>
                    <a:gd name="connsiteY6" fmla="*/ 420687 h 1780287"/>
                    <a:gd name="connsiteX7" fmla="*/ 500 w 1834947"/>
                    <a:gd name="connsiteY7" fmla="*/ 1287462 h 1780287"/>
                    <a:gd name="connsiteX0" fmla="*/ 500 w 1834947"/>
                    <a:gd name="connsiteY0" fmla="*/ 1287462 h 1780287"/>
                    <a:gd name="connsiteX1" fmla="*/ 346402 w 1834947"/>
                    <a:gd name="connsiteY1" fmla="*/ 1405350 h 1780287"/>
                    <a:gd name="connsiteX2" fmla="*/ 665710 w 1834947"/>
                    <a:gd name="connsiteY2" fmla="*/ 1618927 h 1780287"/>
                    <a:gd name="connsiteX3" fmla="*/ 1529807 w 1834947"/>
                    <a:gd name="connsiteY3" fmla="*/ 538807 h 1780287"/>
                    <a:gd name="connsiteX4" fmla="*/ 1800725 w 1834947"/>
                    <a:gd name="connsiteY4" fmla="*/ 430212 h 1780287"/>
                    <a:gd name="connsiteX5" fmla="*/ 1324475 w 1834947"/>
                    <a:gd name="connsiteY5" fmla="*/ 1587 h 1780287"/>
                    <a:gd name="connsiteX6" fmla="*/ 343400 w 1834947"/>
                    <a:gd name="connsiteY6" fmla="*/ 420687 h 1780287"/>
                    <a:gd name="connsiteX7" fmla="*/ 500 w 1834947"/>
                    <a:gd name="connsiteY7" fmla="*/ 1287462 h 1780287"/>
                    <a:gd name="connsiteX0" fmla="*/ 500 w 1834947"/>
                    <a:gd name="connsiteY0" fmla="*/ 1287462 h 1780287"/>
                    <a:gd name="connsiteX1" fmla="*/ 346402 w 1834947"/>
                    <a:gd name="connsiteY1" fmla="*/ 1405350 h 1780287"/>
                    <a:gd name="connsiteX2" fmla="*/ 665710 w 1834947"/>
                    <a:gd name="connsiteY2" fmla="*/ 1618927 h 1780287"/>
                    <a:gd name="connsiteX3" fmla="*/ 1529807 w 1834947"/>
                    <a:gd name="connsiteY3" fmla="*/ 538807 h 1780287"/>
                    <a:gd name="connsiteX4" fmla="*/ 1800725 w 1834947"/>
                    <a:gd name="connsiteY4" fmla="*/ 430212 h 1780287"/>
                    <a:gd name="connsiteX5" fmla="*/ 1324475 w 1834947"/>
                    <a:gd name="connsiteY5" fmla="*/ 1587 h 1780287"/>
                    <a:gd name="connsiteX6" fmla="*/ 343400 w 1834947"/>
                    <a:gd name="connsiteY6" fmla="*/ 420687 h 1780287"/>
                    <a:gd name="connsiteX7" fmla="*/ 500 w 1834947"/>
                    <a:gd name="connsiteY7" fmla="*/ 1287462 h 1780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34947" h="1780287">
                      <a:moveTo>
                        <a:pt x="500" y="1287462"/>
                      </a:moveTo>
                      <a:cubicBezTo>
                        <a:pt x="1000" y="1451572"/>
                        <a:pt x="235534" y="1350106"/>
                        <a:pt x="346402" y="1405350"/>
                      </a:cubicBezTo>
                      <a:cubicBezTo>
                        <a:pt x="457270" y="1460594"/>
                        <a:pt x="473199" y="1780287"/>
                        <a:pt x="665710" y="1618927"/>
                      </a:cubicBezTo>
                      <a:cubicBezTo>
                        <a:pt x="905422" y="1553840"/>
                        <a:pt x="1238695" y="627021"/>
                        <a:pt x="1529807" y="538807"/>
                      </a:cubicBezTo>
                      <a:cubicBezTo>
                        <a:pt x="1820919" y="450593"/>
                        <a:pt x="1834947" y="519749"/>
                        <a:pt x="1800725" y="430212"/>
                      </a:cubicBezTo>
                      <a:cubicBezTo>
                        <a:pt x="1766503" y="340675"/>
                        <a:pt x="1567362" y="3174"/>
                        <a:pt x="1324475" y="1587"/>
                      </a:cubicBezTo>
                      <a:cubicBezTo>
                        <a:pt x="1081588" y="0"/>
                        <a:pt x="564063" y="206375"/>
                        <a:pt x="343400" y="420687"/>
                      </a:cubicBezTo>
                      <a:cubicBezTo>
                        <a:pt x="122738" y="635000"/>
                        <a:pt x="0" y="1123352"/>
                        <a:pt x="500" y="128746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4000">
                      <a:sysClr val="window" lastClr="FFFFFF">
                        <a:alpha val="19000"/>
                      </a:sysClr>
                    </a:gs>
                    <a:gs pos="50000">
                      <a:sysClr val="window" lastClr="FFFFFF">
                        <a:alpha val="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34" charset="-127"/>
                    <a:cs typeface="Arial" pitchFamily="34" charset="0"/>
                  </a:endParaRPr>
                </a:p>
              </p:txBody>
            </p:sp>
            <p:sp>
              <p:nvSpPr>
                <p:cNvPr id="15" name="자유형 16"/>
                <p:cNvSpPr/>
                <p:nvPr/>
              </p:nvSpPr>
              <p:spPr>
                <a:xfrm rot="5839189">
                  <a:off x="4992668" y="4233137"/>
                  <a:ext cx="1574505" cy="1185188"/>
                </a:xfrm>
                <a:custGeom>
                  <a:avLst/>
                  <a:gdLst>
                    <a:gd name="connsiteX0" fmla="*/ 0 w 2171700"/>
                    <a:gd name="connsiteY0" fmla="*/ 1038225 h 1914525"/>
                    <a:gd name="connsiteX1" fmla="*/ 390525 w 2171700"/>
                    <a:gd name="connsiteY1" fmla="*/ 1571625 h 1914525"/>
                    <a:gd name="connsiteX2" fmla="*/ 819150 w 2171700"/>
                    <a:gd name="connsiteY2" fmla="*/ 1914525 h 1914525"/>
                    <a:gd name="connsiteX3" fmla="*/ 1409700 w 2171700"/>
                    <a:gd name="connsiteY3" fmla="*/ 1771650 h 1914525"/>
                    <a:gd name="connsiteX4" fmla="*/ 1876425 w 2171700"/>
                    <a:gd name="connsiteY4" fmla="*/ 1371600 h 1914525"/>
                    <a:gd name="connsiteX5" fmla="*/ 2171700 w 2171700"/>
                    <a:gd name="connsiteY5" fmla="*/ 752475 h 1914525"/>
                    <a:gd name="connsiteX6" fmla="*/ 2105025 w 2171700"/>
                    <a:gd name="connsiteY6" fmla="*/ 0 h 1914525"/>
                    <a:gd name="connsiteX7" fmla="*/ 1990725 w 2171700"/>
                    <a:gd name="connsiteY7" fmla="*/ 209550 h 1914525"/>
                    <a:gd name="connsiteX8" fmla="*/ 1733550 w 2171700"/>
                    <a:gd name="connsiteY8" fmla="*/ 514350 h 1914525"/>
                    <a:gd name="connsiteX9" fmla="*/ 1428750 w 2171700"/>
                    <a:gd name="connsiteY9" fmla="*/ 533400 h 1914525"/>
                    <a:gd name="connsiteX10" fmla="*/ 790575 w 2171700"/>
                    <a:gd name="connsiteY10" fmla="*/ 942975 h 1914525"/>
                    <a:gd name="connsiteX11" fmla="*/ 209550 w 2171700"/>
                    <a:gd name="connsiteY11" fmla="*/ 1047750 h 1914525"/>
                    <a:gd name="connsiteX12" fmla="*/ 0 w 2171700"/>
                    <a:gd name="connsiteY12" fmla="*/ 1038225 h 1914525"/>
                    <a:gd name="connsiteX0" fmla="*/ 30162 w 2201862"/>
                    <a:gd name="connsiteY0" fmla="*/ 1038225 h 1914525"/>
                    <a:gd name="connsiteX1" fmla="*/ 420687 w 2201862"/>
                    <a:gd name="connsiteY1" fmla="*/ 1571625 h 1914525"/>
                    <a:gd name="connsiteX2" fmla="*/ 849312 w 2201862"/>
                    <a:gd name="connsiteY2" fmla="*/ 1914525 h 1914525"/>
                    <a:gd name="connsiteX3" fmla="*/ 1439862 w 2201862"/>
                    <a:gd name="connsiteY3" fmla="*/ 1771650 h 1914525"/>
                    <a:gd name="connsiteX4" fmla="*/ 1906587 w 2201862"/>
                    <a:gd name="connsiteY4" fmla="*/ 1371600 h 1914525"/>
                    <a:gd name="connsiteX5" fmla="*/ 2201862 w 2201862"/>
                    <a:gd name="connsiteY5" fmla="*/ 752475 h 1914525"/>
                    <a:gd name="connsiteX6" fmla="*/ 2135187 w 2201862"/>
                    <a:gd name="connsiteY6" fmla="*/ 0 h 1914525"/>
                    <a:gd name="connsiteX7" fmla="*/ 2020887 w 2201862"/>
                    <a:gd name="connsiteY7" fmla="*/ 209550 h 1914525"/>
                    <a:gd name="connsiteX8" fmla="*/ 1763712 w 2201862"/>
                    <a:gd name="connsiteY8" fmla="*/ 514350 h 1914525"/>
                    <a:gd name="connsiteX9" fmla="*/ 1458912 w 2201862"/>
                    <a:gd name="connsiteY9" fmla="*/ 533400 h 1914525"/>
                    <a:gd name="connsiteX10" fmla="*/ 820737 w 2201862"/>
                    <a:gd name="connsiteY10" fmla="*/ 942975 h 1914525"/>
                    <a:gd name="connsiteX11" fmla="*/ 239712 w 2201862"/>
                    <a:gd name="connsiteY11" fmla="*/ 1047750 h 1914525"/>
                    <a:gd name="connsiteX12" fmla="*/ 30162 w 2201862"/>
                    <a:gd name="connsiteY12" fmla="*/ 1038225 h 1914525"/>
                    <a:gd name="connsiteX0" fmla="*/ 30162 w 2201862"/>
                    <a:gd name="connsiteY0" fmla="*/ 1038225 h 1914525"/>
                    <a:gd name="connsiteX1" fmla="*/ 420687 w 2201862"/>
                    <a:gd name="connsiteY1" fmla="*/ 1571625 h 1914525"/>
                    <a:gd name="connsiteX2" fmla="*/ 849312 w 2201862"/>
                    <a:gd name="connsiteY2" fmla="*/ 1914525 h 1914525"/>
                    <a:gd name="connsiteX3" fmla="*/ 1439862 w 2201862"/>
                    <a:gd name="connsiteY3" fmla="*/ 1771650 h 1914525"/>
                    <a:gd name="connsiteX4" fmla="*/ 1906587 w 2201862"/>
                    <a:gd name="connsiteY4" fmla="*/ 1371600 h 1914525"/>
                    <a:gd name="connsiteX5" fmla="*/ 2201862 w 2201862"/>
                    <a:gd name="connsiteY5" fmla="*/ 752475 h 1914525"/>
                    <a:gd name="connsiteX6" fmla="*/ 2135187 w 2201862"/>
                    <a:gd name="connsiteY6" fmla="*/ 0 h 1914525"/>
                    <a:gd name="connsiteX7" fmla="*/ 2020887 w 2201862"/>
                    <a:gd name="connsiteY7" fmla="*/ 209550 h 1914525"/>
                    <a:gd name="connsiteX8" fmla="*/ 1763712 w 2201862"/>
                    <a:gd name="connsiteY8" fmla="*/ 514350 h 1914525"/>
                    <a:gd name="connsiteX9" fmla="*/ 1458912 w 2201862"/>
                    <a:gd name="connsiteY9" fmla="*/ 533400 h 1914525"/>
                    <a:gd name="connsiteX10" fmla="*/ 820737 w 2201862"/>
                    <a:gd name="connsiteY10" fmla="*/ 942975 h 1914525"/>
                    <a:gd name="connsiteX11" fmla="*/ 239712 w 2201862"/>
                    <a:gd name="connsiteY11" fmla="*/ 1047750 h 1914525"/>
                    <a:gd name="connsiteX12" fmla="*/ 30162 w 2201862"/>
                    <a:gd name="connsiteY12" fmla="*/ 1038225 h 1914525"/>
                    <a:gd name="connsiteX0" fmla="*/ 30162 w 2201862"/>
                    <a:gd name="connsiteY0" fmla="*/ 1038225 h 1914525"/>
                    <a:gd name="connsiteX1" fmla="*/ 420687 w 2201862"/>
                    <a:gd name="connsiteY1" fmla="*/ 1571625 h 1914525"/>
                    <a:gd name="connsiteX2" fmla="*/ 849312 w 2201862"/>
                    <a:gd name="connsiteY2" fmla="*/ 1914525 h 1914525"/>
                    <a:gd name="connsiteX3" fmla="*/ 1439862 w 2201862"/>
                    <a:gd name="connsiteY3" fmla="*/ 1771650 h 1914525"/>
                    <a:gd name="connsiteX4" fmla="*/ 1906587 w 2201862"/>
                    <a:gd name="connsiteY4" fmla="*/ 1371600 h 1914525"/>
                    <a:gd name="connsiteX5" fmla="*/ 2201862 w 2201862"/>
                    <a:gd name="connsiteY5" fmla="*/ 752475 h 1914525"/>
                    <a:gd name="connsiteX6" fmla="*/ 2135187 w 2201862"/>
                    <a:gd name="connsiteY6" fmla="*/ 0 h 1914525"/>
                    <a:gd name="connsiteX7" fmla="*/ 2020887 w 2201862"/>
                    <a:gd name="connsiteY7" fmla="*/ 209550 h 1914525"/>
                    <a:gd name="connsiteX8" fmla="*/ 1763712 w 2201862"/>
                    <a:gd name="connsiteY8" fmla="*/ 514350 h 1914525"/>
                    <a:gd name="connsiteX9" fmla="*/ 1458912 w 2201862"/>
                    <a:gd name="connsiteY9" fmla="*/ 533400 h 1914525"/>
                    <a:gd name="connsiteX10" fmla="*/ 820737 w 2201862"/>
                    <a:gd name="connsiteY10" fmla="*/ 942975 h 1914525"/>
                    <a:gd name="connsiteX11" fmla="*/ 239712 w 2201862"/>
                    <a:gd name="connsiteY11" fmla="*/ 1047750 h 1914525"/>
                    <a:gd name="connsiteX12" fmla="*/ 30162 w 2201862"/>
                    <a:gd name="connsiteY12" fmla="*/ 1038225 h 1914525"/>
                    <a:gd name="connsiteX0" fmla="*/ 30162 w 2201862"/>
                    <a:gd name="connsiteY0" fmla="*/ 1038225 h 1914525"/>
                    <a:gd name="connsiteX1" fmla="*/ 420687 w 2201862"/>
                    <a:gd name="connsiteY1" fmla="*/ 1571625 h 1914525"/>
                    <a:gd name="connsiteX2" fmla="*/ 849312 w 2201862"/>
                    <a:gd name="connsiteY2" fmla="*/ 1914525 h 1914525"/>
                    <a:gd name="connsiteX3" fmla="*/ 1439862 w 2201862"/>
                    <a:gd name="connsiteY3" fmla="*/ 1771650 h 1914525"/>
                    <a:gd name="connsiteX4" fmla="*/ 1906587 w 2201862"/>
                    <a:gd name="connsiteY4" fmla="*/ 1371600 h 1914525"/>
                    <a:gd name="connsiteX5" fmla="*/ 2201862 w 2201862"/>
                    <a:gd name="connsiteY5" fmla="*/ 752475 h 1914525"/>
                    <a:gd name="connsiteX6" fmla="*/ 2135187 w 2201862"/>
                    <a:gd name="connsiteY6" fmla="*/ 0 h 1914525"/>
                    <a:gd name="connsiteX7" fmla="*/ 2020887 w 2201862"/>
                    <a:gd name="connsiteY7" fmla="*/ 209550 h 1914525"/>
                    <a:gd name="connsiteX8" fmla="*/ 1763712 w 2201862"/>
                    <a:gd name="connsiteY8" fmla="*/ 514350 h 1914525"/>
                    <a:gd name="connsiteX9" fmla="*/ 1458912 w 2201862"/>
                    <a:gd name="connsiteY9" fmla="*/ 533400 h 1914525"/>
                    <a:gd name="connsiteX10" fmla="*/ 820737 w 2201862"/>
                    <a:gd name="connsiteY10" fmla="*/ 942975 h 1914525"/>
                    <a:gd name="connsiteX11" fmla="*/ 239712 w 2201862"/>
                    <a:gd name="connsiteY11" fmla="*/ 1047750 h 1914525"/>
                    <a:gd name="connsiteX12" fmla="*/ 30162 w 2201862"/>
                    <a:gd name="connsiteY12" fmla="*/ 1038225 h 1914525"/>
                    <a:gd name="connsiteX0" fmla="*/ 30162 w 2201862"/>
                    <a:gd name="connsiteY0" fmla="*/ 1128712 h 2005012"/>
                    <a:gd name="connsiteX1" fmla="*/ 420687 w 2201862"/>
                    <a:gd name="connsiteY1" fmla="*/ 1662112 h 2005012"/>
                    <a:gd name="connsiteX2" fmla="*/ 849312 w 2201862"/>
                    <a:gd name="connsiteY2" fmla="*/ 2005012 h 2005012"/>
                    <a:gd name="connsiteX3" fmla="*/ 1439862 w 2201862"/>
                    <a:gd name="connsiteY3" fmla="*/ 1862137 h 2005012"/>
                    <a:gd name="connsiteX4" fmla="*/ 1906587 w 2201862"/>
                    <a:gd name="connsiteY4" fmla="*/ 1462087 h 2005012"/>
                    <a:gd name="connsiteX5" fmla="*/ 2201862 w 2201862"/>
                    <a:gd name="connsiteY5" fmla="*/ 842962 h 2005012"/>
                    <a:gd name="connsiteX6" fmla="*/ 2135187 w 2201862"/>
                    <a:gd name="connsiteY6" fmla="*/ 90487 h 2005012"/>
                    <a:gd name="connsiteX7" fmla="*/ 2020887 w 2201862"/>
                    <a:gd name="connsiteY7" fmla="*/ 300037 h 2005012"/>
                    <a:gd name="connsiteX8" fmla="*/ 1763712 w 2201862"/>
                    <a:gd name="connsiteY8" fmla="*/ 604837 h 2005012"/>
                    <a:gd name="connsiteX9" fmla="*/ 1458912 w 2201862"/>
                    <a:gd name="connsiteY9" fmla="*/ 623887 h 2005012"/>
                    <a:gd name="connsiteX10" fmla="*/ 820737 w 2201862"/>
                    <a:gd name="connsiteY10" fmla="*/ 1033462 h 2005012"/>
                    <a:gd name="connsiteX11" fmla="*/ 239712 w 2201862"/>
                    <a:gd name="connsiteY11" fmla="*/ 1138237 h 2005012"/>
                    <a:gd name="connsiteX12" fmla="*/ 30162 w 2201862"/>
                    <a:gd name="connsiteY12" fmla="*/ 1128712 h 2005012"/>
                    <a:gd name="connsiteX0" fmla="*/ 30162 w 2239962"/>
                    <a:gd name="connsiteY0" fmla="*/ 1128712 h 2005012"/>
                    <a:gd name="connsiteX1" fmla="*/ 420687 w 2239962"/>
                    <a:gd name="connsiteY1" fmla="*/ 1662112 h 2005012"/>
                    <a:gd name="connsiteX2" fmla="*/ 849312 w 2239962"/>
                    <a:gd name="connsiteY2" fmla="*/ 2005012 h 2005012"/>
                    <a:gd name="connsiteX3" fmla="*/ 1439862 w 2239962"/>
                    <a:gd name="connsiteY3" fmla="*/ 1862137 h 2005012"/>
                    <a:gd name="connsiteX4" fmla="*/ 1906587 w 2239962"/>
                    <a:gd name="connsiteY4" fmla="*/ 1462087 h 2005012"/>
                    <a:gd name="connsiteX5" fmla="*/ 2201862 w 2239962"/>
                    <a:gd name="connsiteY5" fmla="*/ 842962 h 2005012"/>
                    <a:gd name="connsiteX6" fmla="*/ 2135187 w 2239962"/>
                    <a:gd name="connsiteY6" fmla="*/ 90487 h 2005012"/>
                    <a:gd name="connsiteX7" fmla="*/ 2020887 w 2239962"/>
                    <a:gd name="connsiteY7" fmla="*/ 300037 h 2005012"/>
                    <a:gd name="connsiteX8" fmla="*/ 1763712 w 2239962"/>
                    <a:gd name="connsiteY8" fmla="*/ 604837 h 2005012"/>
                    <a:gd name="connsiteX9" fmla="*/ 1458912 w 2239962"/>
                    <a:gd name="connsiteY9" fmla="*/ 623887 h 2005012"/>
                    <a:gd name="connsiteX10" fmla="*/ 820737 w 2239962"/>
                    <a:gd name="connsiteY10" fmla="*/ 1033462 h 2005012"/>
                    <a:gd name="connsiteX11" fmla="*/ 239712 w 2239962"/>
                    <a:gd name="connsiteY11" fmla="*/ 1138237 h 2005012"/>
                    <a:gd name="connsiteX12" fmla="*/ 30162 w 2239962"/>
                    <a:gd name="connsiteY12" fmla="*/ 1128712 h 2005012"/>
                    <a:gd name="connsiteX0" fmla="*/ 30162 w 2239962"/>
                    <a:gd name="connsiteY0" fmla="*/ 1128712 h 2005012"/>
                    <a:gd name="connsiteX1" fmla="*/ 420687 w 2239962"/>
                    <a:gd name="connsiteY1" fmla="*/ 1662112 h 2005012"/>
                    <a:gd name="connsiteX2" fmla="*/ 849312 w 2239962"/>
                    <a:gd name="connsiteY2" fmla="*/ 2005012 h 2005012"/>
                    <a:gd name="connsiteX3" fmla="*/ 1439862 w 2239962"/>
                    <a:gd name="connsiteY3" fmla="*/ 1862137 h 2005012"/>
                    <a:gd name="connsiteX4" fmla="*/ 1906587 w 2239962"/>
                    <a:gd name="connsiteY4" fmla="*/ 1462087 h 2005012"/>
                    <a:gd name="connsiteX5" fmla="*/ 2201862 w 2239962"/>
                    <a:gd name="connsiteY5" fmla="*/ 842962 h 2005012"/>
                    <a:gd name="connsiteX6" fmla="*/ 2135187 w 2239962"/>
                    <a:gd name="connsiteY6" fmla="*/ 90487 h 2005012"/>
                    <a:gd name="connsiteX7" fmla="*/ 2020887 w 2239962"/>
                    <a:gd name="connsiteY7" fmla="*/ 300037 h 2005012"/>
                    <a:gd name="connsiteX8" fmla="*/ 1763712 w 2239962"/>
                    <a:gd name="connsiteY8" fmla="*/ 604837 h 2005012"/>
                    <a:gd name="connsiteX9" fmla="*/ 1458912 w 2239962"/>
                    <a:gd name="connsiteY9" fmla="*/ 623887 h 2005012"/>
                    <a:gd name="connsiteX10" fmla="*/ 820737 w 2239962"/>
                    <a:gd name="connsiteY10" fmla="*/ 1033462 h 2005012"/>
                    <a:gd name="connsiteX11" fmla="*/ 239712 w 2239962"/>
                    <a:gd name="connsiteY11" fmla="*/ 1138237 h 2005012"/>
                    <a:gd name="connsiteX12" fmla="*/ 30162 w 2239962"/>
                    <a:gd name="connsiteY12" fmla="*/ 1128712 h 2005012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1458912 w 2239962"/>
                    <a:gd name="connsiteY9" fmla="*/ 623887 h 2038350"/>
                    <a:gd name="connsiteX10" fmla="*/ 820737 w 2239962"/>
                    <a:gd name="connsiteY10" fmla="*/ 1033462 h 2038350"/>
                    <a:gd name="connsiteX11" fmla="*/ 239712 w 2239962"/>
                    <a:gd name="connsiteY11" fmla="*/ 1138237 h 2038350"/>
                    <a:gd name="connsiteX12" fmla="*/ 30162 w 2239962"/>
                    <a:gd name="connsiteY12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1458912 w 2239962"/>
                    <a:gd name="connsiteY9" fmla="*/ 623887 h 2038350"/>
                    <a:gd name="connsiteX10" fmla="*/ 820737 w 2239962"/>
                    <a:gd name="connsiteY10" fmla="*/ 1033462 h 2038350"/>
                    <a:gd name="connsiteX11" fmla="*/ 239712 w 2239962"/>
                    <a:gd name="connsiteY11" fmla="*/ 1138237 h 2038350"/>
                    <a:gd name="connsiteX12" fmla="*/ 30162 w 2239962"/>
                    <a:gd name="connsiteY12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1458912 w 2239962"/>
                    <a:gd name="connsiteY9" fmla="*/ 623887 h 2038350"/>
                    <a:gd name="connsiteX10" fmla="*/ 820737 w 2239962"/>
                    <a:gd name="connsiteY10" fmla="*/ 1033462 h 2038350"/>
                    <a:gd name="connsiteX11" fmla="*/ 239712 w 2239962"/>
                    <a:gd name="connsiteY11" fmla="*/ 1138237 h 2038350"/>
                    <a:gd name="connsiteX12" fmla="*/ 30162 w 2239962"/>
                    <a:gd name="connsiteY12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1458912 w 2239962"/>
                    <a:gd name="connsiteY9" fmla="*/ 623887 h 2038350"/>
                    <a:gd name="connsiteX10" fmla="*/ 820737 w 2239962"/>
                    <a:gd name="connsiteY10" fmla="*/ 1033462 h 2038350"/>
                    <a:gd name="connsiteX11" fmla="*/ 239712 w 2239962"/>
                    <a:gd name="connsiteY11" fmla="*/ 1138237 h 2038350"/>
                    <a:gd name="connsiteX12" fmla="*/ 30162 w 2239962"/>
                    <a:gd name="connsiteY12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1458912 w 2239962"/>
                    <a:gd name="connsiteY9" fmla="*/ 623887 h 2038350"/>
                    <a:gd name="connsiteX10" fmla="*/ 820737 w 2239962"/>
                    <a:gd name="connsiteY10" fmla="*/ 1033462 h 2038350"/>
                    <a:gd name="connsiteX11" fmla="*/ 239712 w 2239962"/>
                    <a:gd name="connsiteY11" fmla="*/ 1138237 h 2038350"/>
                    <a:gd name="connsiteX12" fmla="*/ 30162 w 2239962"/>
                    <a:gd name="connsiteY12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820737 w 2239962"/>
                    <a:gd name="connsiteY9" fmla="*/ 1033462 h 2038350"/>
                    <a:gd name="connsiteX10" fmla="*/ 239712 w 2239962"/>
                    <a:gd name="connsiteY10" fmla="*/ 1138237 h 2038350"/>
                    <a:gd name="connsiteX11" fmla="*/ 30162 w 2239962"/>
                    <a:gd name="connsiteY11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820737 w 2239962"/>
                    <a:gd name="connsiteY9" fmla="*/ 1033462 h 2038350"/>
                    <a:gd name="connsiteX10" fmla="*/ 239712 w 2239962"/>
                    <a:gd name="connsiteY10" fmla="*/ 1138237 h 2038350"/>
                    <a:gd name="connsiteX11" fmla="*/ 30162 w 2239962"/>
                    <a:gd name="connsiteY11" fmla="*/ 1128712 h 2038350"/>
                    <a:gd name="connsiteX0" fmla="*/ 30162 w 2220912"/>
                    <a:gd name="connsiteY0" fmla="*/ 868362 h 1778000"/>
                    <a:gd name="connsiteX1" fmla="*/ 420687 w 2220912"/>
                    <a:gd name="connsiteY1" fmla="*/ 1401762 h 1778000"/>
                    <a:gd name="connsiteX2" fmla="*/ 849312 w 2220912"/>
                    <a:gd name="connsiteY2" fmla="*/ 1744662 h 1778000"/>
                    <a:gd name="connsiteX3" fmla="*/ 1439862 w 2220912"/>
                    <a:gd name="connsiteY3" fmla="*/ 1601787 h 1778000"/>
                    <a:gd name="connsiteX4" fmla="*/ 1906587 w 2220912"/>
                    <a:gd name="connsiteY4" fmla="*/ 1201737 h 1778000"/>
                    <a:gd name="connsiteX5" fmla="*/ 2201862 w 2220912"/>
                    <a:gd name="connsiteY5" fmla="*/ 582612 h 1778000"/>
                    <a:gd name="connsiteX6" fmla="*/ 2020887 w 2220912"/>
                    <a:gd name="connsiteY6" fmla="*/ 39687 h 1778000"/>
                    <a:gd name="connsiteX7" fmla="*/ 1763712 w 2220912"/>
                    <a:gd name="connsiteY7" fmla="*/ 344487 h 1778000"/>
                    <a:gd name="connsiteX8" fmla="*/ 820737 w 2220912"/>
                    <a:gd name="connsiteY8" fmla="*/ 773112 h 1778000"/>
                    <a:gd name="connsiteX9" fmla="*/ 239712 w 2220912"/>
                    <a:gd name="connsiteY9" fmla="*/ 877887 h 1778000"/>
                    <a:gd name="connsiteX10" fmla="*/ 30162 w 2220912"/>
                    <a:gd name="connsiteY10" fmla="*/ 868362 h 1778000"/>
                    <a:gd name="connsiteX0" fmla="*/ 30162 w 2220912"/>
                    <a:gd name="connsiteY0" fmla="*/ 868362 h 1778000"/>
                    <a:gd name="connsiteX1" fmla="*/ 420687 w 2220912"/>
                    <a:gd name="connsiteY1" fmla="*/ 1401762 h 1778000"/>
                    <a:gd name="connsiteX2" fmla="*/ 849312 w 2220912"/>
                    <a:gd name="connsiteY2" fmla="*/ 1744662 h 1778000"/>
                    <a:gd name="connsiteX3" fmla="*/ 1439862 w 2220912"/>
                    <a:gd name="connsiteY3" fmla="*/ 1601787 h 1778000"/>
                    <a:gd name="connsiteX4" fmla="*/ 1906587 w 2220912"/>
                    <a:gd name="connsiteY4" fmla="*/ 1201737 h 1778000"/>
                    <a:gd name="connsiteX5" fmla="*/ 2201862 w 2220912"/>
                    <a:gd name="connsiteY5" fmla="*/ 582612 h 1778000"/>
                    <a:gd name="connsiteX6" fmla="*/ 2020887 w 2220912"/>
                    <a:gd name="connsiteY6" fmla="*/ 39687 h 1778000"/>
                    <a:gd name="connsiteX7" fmla="*/ 1763712 w 2220912"/>
                    <a:gd name="connsiteY7" fmla="*/ 344487 h 1778000"/>
                    <a:gd name="connsiteX8" fmla="*/ 820737 w 2220912"/>
                    <a:gd name="connsiteY8" fmla="*/ 773112 h 1778000"/>
                    <a:gd name="connsiteX9" fmla="*/ 239712 w 2220912"/>
                    <a:gd name="connsiteY9" fmla="*/ 877887 h 1778000"/>
                    <a:gd name="connsiteX10" fmla="*/ 30162 w 2220912"/>
                    <a:gd name="connsiteY10" fmla="*/ 868362 h 1778000"/>
                    <a:gd name="connsiteX0" fmla="*/ 30162 w 2312374"/>
                    <a:gd name="connsiteY0" fmla="*/ 869819 h 1779457"/>
                    <a:gd name="connsiteX1" fmla="*/ 420687 w 2312374"/>
                    <a:gd name="connsiteY1" fmla="*/ 1403219 h 1779457"/>
                    <a:gd name="connsiteX2" fmla="*/ 849312 w 2312374"/>
                    <a:gd name="connsiteY2" fmla="*/ 1746119 h 1779457"/>
                    <a:gd name="connsiteX3" fmla="*/ 1439862 w 2312374"/>
                    <a:gd name="connsiteY3" fmla="*/ 1603244 h 1779457"/>
                    <a:gd name="connsiteX4" fmla="*/ 1906587 w 2312374"/>
                    <a:gd name="connsiteY4" fmla="*/ 1203194 h 1779457"/>
                    <a:gd name="connsiteX5" fmla="*/ 2201862 w 2312374"/>
                    <a:gd name="connsiteY5" fmla="*/ 584069 h 1779457"/>
                    <a:gd name="connsiteX6" fmla="*/ 2239349 w 2312374"/>
                    <a:gd name="connsiteY6" fmla="*/ 39687 h 1779457"/>
                    <a:gd name="connsiteX7" fmla="*/ 1763712 w 2312374"/>
                    <a:gd name="connsiteY7" fmla="*/ 345944 h 1779457"/>
                    <a:gd name="connsiteX8" fmla="*/ 820737 w 2312374"/>
                    <a:gd name="connsiteY8" fmla="*/ 774569 h 1779457"/>
                    <a:gd name="connsiteX9" fmla="*/ 239712 w 2312374"/>
                    <a:gd name="connsiteY9" fmla="*/ 879344 h 1779457"/>
                    <a:gd name="connsiteX10" fmla="*/ 30162 w 2312374"/>
                    <a:gd name="connsiteY10" fmla="*/ 869819 h 1779457"/>
                    <a:gd name="connsiteX0" fmla="*/ 30162 w 2332627"/>
                    <a:gd name="connsiteY0" fmla="*/ 846217 h 1755855"/>
                    <a:gd name="connsiteX1" fmla="*/ 420687 w 2332627"/>
                    <a:gd name="connsiteY1" fmla="*/ 1379617 h 1755855"/>
                    <a:gd name="connsiteX2" fmla="*/ 849312 w 2332627"/>
                    <a:gd name="connsiteY2" fmla="*/ 1722517 h 1755855"/>
                    <a:gd name="connsiteX3" fmla="*/ 1439862 w 2332627"/>
                    <a:gd name="connsiteY3" fmla="*/ 1579642 h 1755855"/>
                    <a:gd name="connsiteX4" fmla="*/ 1906587 w 2332627"/>
                    <a:gd name="connsiteY4" fmla="*/ 1179592 h 1755855"/>
                    <a:gd name="connsiteX5" fmla="*/ 2201862 w 2332627"/>
                    <a:gd name="connsiteY5" fmla="*/ 560467 h 1755855"/>
                    <a:gd name="connsiteX6" fmla="*/ 2239349 w 2332627"/>
                    <a:gd name="connsiteY6" fmla="*/ 16085 h 1755855"/>
                    <a:gd name="connsiteX7" fmla="*/ 1642189 w 2332627"/>
                    <a:gd name="connsiteY7" fmla="*/ 463955 h 1755855"/>
                    <a:gd name="connsiteX8" fmla="*/ 820737 w 2332627"/>
                    <a:gd name="connsiteY8" fmla="*/ 750967 h 1755855"/>
                    <a:gd name="connsiteX9" fmla="*/ 239712 w 2332627"/>
                    <a:gd name="connsiteY9" fmla="*/ 855742 h 1755855"/>
                    <a:gd name="connsiteX10" fmla="*/ 30162 w 2332627"/>
                    <a:gd name="connsiteY10" fmla="*/ 846217 h 1755855"/>
                    <a:gd name="connsiteX0" fmla="*/ 30162 w 2332628"/>
                    <a:gd name="connsiteY0" fmla="*/ 846217 h 1755855"/>
                    <a:gd name="connsiteX1" fmla="*/ 420687 w 2332628"/>
                    <a:gd name="connsiteY1" fmla="*/ 1379617 h 1755855"/>
                    <a:gd name="connsiteX2" fmla="*/ 849312 w 2332628"/>
                    <a:gd name="connsiteY2" fmla="*/ 1722517 h 1755855"/>
                    <a:gd name="connsiteX3" fmla="*/ 1439862 w 2332628"/>
                    <a:gd name="connsiteY3" fmla="*/ 1579642 h 1755855"/>
                    <a:gd name="connsiteX4" fmla="*/ 1906587 w 2332628"/>
                    <a:gd name="connsiteY4" fmla="*/ 1179592 h 1755855"/>
                    <a:gd name="connsiteX5" fmla="*/ 2201862 w 2332628"/>
                    <a:gd name="connsiteY5" fmla="*/ 560467 h 1755855"/>
                    <a:gd name="connsiteX6" fmla="*/ 2239349 w 2332628"/>
                    <a:gd name="connsiteY6" fmla="*/ 16085 h 1755855"/>
                    <a:gd name="connsiteX7" fmla="*/ 1642189 w 2332628"/>
                    <a:gd name="connsiteY7" fmla="*/ 463955 h 1755855"/>
                    <a:gd name="connsiteX8" fmla="*/ 970384 w 2332628"/>
                    <a:gd name="connsiteY8" fmla="*/ 538600 h 1755855"/>
                    <a:gd name="connsiteX9" fmla="*/ 239712 w 2332628"/>
                    <a:gd name="connsiteY9" fmla="*/ 855742 h 1755855"/>
                    <a:gd name="connsiteX10" fmla="*/ 30162 w 2332628"/>
                    <a:gd name="connsiteY10" fmla="*/ 846217 h 1755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32628" h="1755855">
                      <a:moveTo>
                        <a:pt x="30162" y="846217"/>
                      </a:moveTo>
                      <a:cubicBezTo>
                        <a:pt x="60324" y="933529"/>
                        <a:pt x="284162" y="1233567"/>
                        <a:pt x="420687" y="1379617"/>
                      </a:cubicBezTo>
                      <a:cubicBezTo>
                        <a:pt x="557212" y="1525667"/>
                        <a:pt x="679449" y="1689179"/>
                        <a:pt x="849312" y="1722517"/>
                      </a:cubicBezTo>
                      <a:cubicBezTo>
                        <a:pt x="1019175" y="1755855"/>
                        <a:pt x="1263650" y="1670129"/>
                        <a:pt x="1439862" y="1579642"/>
                      </a:cubicBezTo>
                      <a:cubicBezTo>
                        <a:pt x="1616074" y="1489155"/>
                        <a:pt x="1779587" y="1349455"/>
                        <a:pt x="1906587" y="1179592"/>
                      </a:cubicBezTo>
                      <a:cubicBezTo>
                        <a:pt x="2033587" y="1009729"/>
                        <a:pt x="2146402" y="754385"/>
                        <a:pt x="2201862" y="560467"/>
                      </a:cubicBezTo>
                      <a:cubicBezTo>
                        <a:pt x="2257322" y="366549"/>
                        <a:pt x="2332628" y="32170"/>
                        <a:pt x="2239349" y="16085"/>
                      </a:cubicBezTo>
                      <a:cubicBezTo>
                        <a:pt x="2146070" y="0"/>
                        <a:pt x="1853683" y="376869"/>
                        <a:pt x="1642189" y="463955"/>
                      </a:cubicBezTo>
                      <a:cubicBezTo>
                        <a:pt x="1430695" y="551041"/>
                        <a:pt x="1204130" y="473302"/>
                        <a:pt x="970384" y="538600"/>
                      </a:cubicBezTo>
                      <a:cubicBezTo>
                        <a:pt x="736638" y="603898"/>
                        <a:pt x="396416" y="804472"/>
                        <a:pt x="239712" y="855742"/>
                      </a:cubicBezTo>
                      <a:cubicBezTo>
                        <a:pt x="83008" y="907012"/>
                        <a:pt x="0" y="758905"/>
                        <a:pt x="30162" y="8462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4000">
                      <a:sysClr val="window" lastClr="FFFFFF">
                        <a:alpha val="11000"/>
                      </a:sysClr>
                    </a:gs>
                    <a:gs pos="28000">
                      <a:sysClr val="window" lastClr="FFFFFF">
                        <a:alpha val="0"/>
                      </a:sysClr>
                    </a:gs>
                    <a:gs pos="0">
                      <a:sysClr val="window" lastClr="FFFFFF">
                        <a:alpha val="0"/>
                      </a:sysClr>
                    </a:gs>
                  </a:gsLst>
                  <a:lin ang="2700000" scaled="0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34" charset="-127"/>
                    <a:cs typeface="Arial" pitchFamily="34" charset="0"/>
                  </a:endParaRPr>
                </a:p>
              </p:txBody>
            </p:sp>
            <p:sp>
              <p:nvSpPr>
                <p:cNvPr id="17" name="Oval 26"/>
                <p:cNvSpPr>
                  <a:spLocks noChangeAspect="1" noChangeArrowheads="1"/>
                </p:cNvSpPr>
                <p:nvPr/>
              </p:nvSpPr>
              <p:spPr bwMode="auto">
                <a:xfrm rot="8100000">
                  <a:off x="6006543" y="4665226"/>
                  <a:ext cx="1550533" cy="831479"/>
                </a:xfrm>
                <a:prstGeom prst="ellipse">
                  <a:avLst/>
                </a:prstGeom>
                <a:gradFill rotWithShape="1">
                  <a:gsLst>
                    <a:gs pos="0">
                      <a:sysClr val="window" lastClr="FFFFFF">
                        <a:alpha val="33000"/>
                      </a:sysClr>
                    </a:gs>
                    <a:gs pos="20000">
                      <a:sysClr val="window" lastClr="FFFFFF">
                        <a:gamma/>
                        <a:shade val="46275"/>
                        <a:invGamma/>
                        <a:alpha val="0"/>
                      </a:sys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맑은 고딕" panose="020B0503020000020004" pitchFamily="34" charset="-127"/>
                    <a:cs typeface="Arial" pitchFamily="34" charset="0"/>
                  </a:endParaRPr>
                </a:p>
              </p:txBody>
            </p:sp>
          </p:grpSp>
        </p:grpSp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5035" y="2352166"/>
              <a:ext cx="2174395" cy="1290758"/>
            </a:xfrm>
            <a:prstGeom prst="rect">
              <a:avLst/>
            </a:prstGeom>
          </p:spPr>
        </p:pic>
      </p:grpSp>
      <p:grpSp>
        <p:nvGrpSpPr>
          <p:cNvPr id="43" name="กลุ่ม 42"/>
          <p:cNvGrpSpPr/>
          <p:nvPr/>
        </p:nvGrpSpPr>
        <p:grpSpPr>
          <a:xfrm>
            <a:off x="226971" y="2845948"/>
            <a:ext cx="4412902" cy="559782"/>
            <a:chOff x="342437" y="3410429"/>
            <a:chExt cx="4412902" cy="559782"/>
          </a:xfrm>
        </p:grpSpPr>
        <p:sp>
          <p:nvSpPr>
            <p:cNvPr id="39" name="สี่เหลี่ยมผืนผ้ามุมมน 38"/>
            <p:cNvSpPr/>
            <p:nvPr/>
          </p:nvSpPr>
          <p:spPr>
            <a:xfrm>
              <a:off x="342437" y="3455077"/>
              <a:ext cx="4328730" cy="515134"/>
            </a:xfrm>
            <a:prstGeom prst="roundRect">
              <a:avLst>
                <a:gd name="adj" fmla="val 36633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40" name="รูปภาพ 3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303" y="3410429"/>
              <a:ext cx="4242036" cy="517657"/>
            </a:xfrm>
            <a:prstGeom prst="rect">
              <a:avLst/>
            </a:prstGeom>
          </p:spPr>
        </p:pic>
      </p:grpSp>
      <p:grpSp>
        <p:nvGrpSpPr>
          <p:cNvPr id="63" name="กลุ่ม 62"/>
          <p:cNvGrpSpPr/>
          <p:nvPr/>
        </p:nvGrpSpPr>
        <p:grpSpPr>
          <a:xfrm>
            <a:off x="532669" y="3356992"/>
            <a:ext cx="2896159" cy="532277"/>
            <a:chOff x="552340" y="4062561"/>
            <a:chExt cx="2896159" cy="532277"/>
          </a:xfrm>
        </p:grpSpPr>
        <p:sp>
          <p:nvSpPr>
            <p:cNvPr id="48" name="สี่เหลี่ยมผืนผ้า 47"/>
            <p:cNvSpPr/>
            <p:nvPr/>
          </p:nvSpPr>
          <p:spPr>
            <a:xfrm>
              <a:off x="942685" y="4071618"/>
              <a:ext cx="25058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ระยะไม่ปรากฏอาการ</a:t>
              </a:r>
              <a:endParaRPr lang="th-TH" dirty="0"/>
            </a:p>
          </p:txBody>
        </p:sp>
        <p:pic>
          <p:nvPicPr>
            <p:cNvPr id="44" name="รูปภาพ 4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340" y="4062561"/>
              <a:ext cx="435276" cy="431009"/>
            </a:xfrm>
            <a:prstGeom prst="rect">
              <a:avLst/>
            </a:prstGeom>
          </p:spPr>
        </p:pic>
      </p:grpSp>
      <p:grpSp>
        <p:nvGrpSpPr>
          <p:cNvPr id="64" name="กลุ่ม 63"/>
          <p:cNvGrpSpPr/>
          <p:nvPr/>
        </p:nvGrpSpPr>
        <p:grpSpPr>
          <a:xfrm>
            <a:off x="555751" y="3725804"/>
            <a:ext cx="3010731" cy="523220"/>
            <a:chOff x="575422" y="4500665"/>
            <a:chExt cx="3010731" cy="523220"/>
          </a:xfrm>
        </p:grpSpPr>
        <p:sp>
          <p:nvSpPr>
            <p:cNvPr id="53" name="สี่เหลี่ยมผืนผ้า 52"/>
            <p:cNvSpPr/>
            <p:nvPr/>
          </p:nvSpPr>
          <p:spPr>
            <a:xfrm>
              <a:off x="971335" y="4500665"/>
              <a:ext cx="26148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ระยะเริ่มปรากฏอาการ</a:t>
              </a:r>
              <a:endParaRPr lang="th-TH" dirty="0"/>
            </a:p>
          </p:txBody>
        </p:sp>
        <p:pic>
          <p:nvPicPr>
            <p:cNvPr id="61" name="รูปภาพ 6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22" y="4505356"/>
              <a:ext cx="435276" cy="431009"/>
            </a:xfrm>
            <a:prstGeom prst="rect">
              <a:avLst/>
            </a:prstGeom>
          </p:spPr>
        </p:pic>
      </p:grpSp>
      <p:grpSp>
        <p:nvGrpSpPr>
          <p:cNvPr id="65" name="กลุ่ม 64"/>
          <p:cNvGrpSpPr/>
          <p:nvPr/>
        </p:nvGrpSpPr>
        <p:grpSpPr>
          <a:xfrm>
            <a:off x="559768" y="4124507"/>
            <a:ext cx="4530708" cy="523220"/>
            <a:chOff x="579439" y="4948151"/>
            <a:chExt cx="4530708" cy="523220"/>
          </a:xfrm>
        </p:grpSpPr>
        <p:sp>
          <p:nvSpPr>
            <p:cNvPr id="58" name="สี่เหลี่ยมผืนผ้า 57"/>
            <p:cNvSpPr/>
            <p:nvPr/>
          </p:nvSpPr>
          <p:spPr>
            <a:xfrm>
              <a:off x="971323" y="4948151"/>
              <a:ext cx="413882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ระยะเอดส์เต็มขั้น</a:t>
              </a:r>
              <a:endParaRPr lang="th-TH" dirty="0"/>
            </a:p>
          </p:txBody>
        </p:sp>
        <p:pic>
          <p:nvPicPr>
            <p:cNvPr id="62" name="รูปภาพ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39" y="4979193"/>
              <a:ext cx="435276" cy="431009"/>
            </a:xfrm>
            <a:prstGeom prst="rect">
              <a:avLst/>
            </a:prstGeom>
          </p:spPr>
        </p:pic>
      </p:grpSp>
      <p:grpSp>
        <p:nvGrpSpPr>
          <p:cNvPr id="70" name="กลุ่ม 69"/>
          <p:cNvGrpSpPr/>
          <p:nvPr/>
        </p:nvGrpSpPr>
        <p:grpSpPr>
          <a:xfrm>
            <a:off x="346018" y="4509120"/>
            <a:ext cx="2487598" cy="604270"/>
            <a:chOff x="346018" y="4677126"/>
            <a:chExt cx="2487598" cy="604270"/>
          </a:xfrm>
        </p:grpSpPr>
        <p:sp>
          <p:nvSpPr>
            <p:cNvPr id="67" name="สี่เหลี่ยมผืนผ้ามุมมน 66"/>
            <p:cNvSpPr/>
            <p:nvPr/>
          </p:nvSpPr>
          <p:spPr>
            <a:xfrm>
              <a:off x="346018" y="4766262"/>
              <a:ext cx="2487598" cy="515134"/>
            </a:xfrm>
            <a:prstGeom prst="roundRect">
              <a:avLst>
                <a:gd name="adj" fmla="val 36633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42" y="4677126"/>
              <a:ext cx="2176502" cy="573298"/>
            </a:xfrm>
            <a:prstGeom prst="rect">
              <a:avLst/>
            </a:prstGeom>
          </p:spPr>
        </p:pic>
      </p:grpSp>
      <p:grpSp>
        <p:nvGrpSpPr>
          <p:cNvPr id="71" name="กลุ่ม 70"/>
          <p:cNvGrpSpPr/>
          <p:nvPr/>
        </p:nvGrpSpPr>
        <p:grpSpPr>
          <a:xfrm>
            <a:off x="629930" y="5085184"/>
            <a:ext cx="5012123" cy="532277"/>
            <a:chOff x="552340" y="4062561"/>
            <a:chExt cx="5012123" cy="532277"/>
          </a:xfrm>
        </p:grpSpPr>
        <p:sp>
          <p:nvSpPr>
            <p:cNvPr id="72" name="สี่เหลี่ยมผืนผ้า 71"/>
            <p:cNvSpPr/>
            <p:nvPr/>
          </p:nvSpPr>
          <p:spPr>
            <a:xfrm>
              <a:off x="942685" y="4071618"/>
              <a:ext cx="46217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สวมถุงยางอนามัยทุกครั้งที่มีเพศสัมพันธ์ </a:t>
              </a:r>
              <a:endParaRPr lang="th-TH" dirty="0"/>
            </a:p>
          </p:txBody>
        </p:sp>
        <p:pic>
          <p:nvPicPr>
            <p:cNvPr id="73" name="รูปภาพ 7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340" y="4062561"/>
              <a:ext cx="435276" cy="431009"/>
            </a:xfrm>
            <a:prstGeom prst="rect">
              <a:avLst/>
            </a:prstGeom>
          </p:spPr>
        </p:pic>
      </p:grpSp>
      <p:grpSp>
        <p:nvGrpSpPr>
          <p:cNvPr id="74" name="กลุ่ม 73"/>
          <p:cNvGrpSpPr/>
          <p:nvPr/>
        </p:nvGrpSpPr>
        <p:grpSpPr>
          <a:xfrm>
            <a:off x="653012" y="5498068"/>
            <a:ext cx="4841361" cy="523220"/>
            <a:chOff x="575422" y="4500665"/>
            <a:chExt cx="4841361" cy="523220"/>
          </a:xfrm>
        </p:grpSpPr>
        <p:sp>
          <p:nvSpPr>
            <p:cNvPr id="75" name="สี่เหลี่ยมผืนผ้า 74"/>
            <p:cNvSpPr/>
            <p:nvPr/>
          </p:nvSpPr>
          <p:spPr>
            <a:xfrm>
              <a:off x="971335" y="4500665"/>
              <a:ext cx="44454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ไม่ใช้เข็มและกระบอกฉีดยาร่วมกับผู้อื่น</a:t>
              </a:r>
              <a:endParaRPr lang="th-TH" dirty="0"/>
            </a:p>
          </p:txBody>
        </p:sp>
        <p:pic>
          <p:nvPicPr>
            <p:cNvPr id="76" name="รูปภาพ 7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22" y="4505356"/>
              <a:ext cx="435276" cy="431009"/>
            </a:xfrm>
            <a:prstGeom prst="rect">
              <a:avLst/>
            </a:prstGeom>
          </p:spPr>
        </p:pic>
      </p:grpSp>
      <p:grpSp>
        <p:nvGrpSpPr>
          <p:cNvPr id="77" name="กลุ่ม 76"/>
          <p:cNvGrpSpPr/>
          <p:nvPr/>
        </p:nvGrpSpPr>
        <p:grpSpPr>
          <a:xfrm>
            <a:off x="657029" y="5858108"/>
            <a:ext cx="7093316" cy="523220"/>
            <a:chOff x="579439" y="4948151"/>
            <a:chExt cx="7093316" cy="523220"/>
          </a:xfrm>
        </p:grpSpPr>
        <p:sp>
          <p:nvSpPr>
            <p:cNvPr id="78" name="สี่เหลี่ยมผืนผ้า 77"/>
            <p:cNvSpPr/>
            <p:nvPr/>
          </p:nvSpPr>
          <p:spPr>
            <a:xfrm>
              <a:off x="971322" y="4948151"/>
              <a:ext cx="670143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ขอรับการปรึกษาจากเจ้าหน้าที่สาธารณสุขก่อนมีบุตร</a:t>
              </a:r>
              <a:endParaRPr lang="th-TH" dirty="0"/>
            </a:p>
          </p:txBody>
        </p:sp>
        <p:pic>
          <p:nvPicPr>
            <p:cNvPr id="79" name="รูปภาพ 7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39" y="4979193"/>
              <a:ext cx="435276" cy="4310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380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10" y="1865147"/>
            <a:ext cx="7596566" cy="4409555"/>
          </a:xfrm>
          <a:prstGeom prst="rect">
            <a:avLst/>
          </a:prstGeom>
        </p:spPr>
      </p:pic>
      <p:pic>
        <p:nvPicPr>
          <p:cNvPr id="46" name="รูปภาพ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65" y="775792"/>
            <a:ext cx="1296144" cy="1280766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005" y="1021527"/>
            <a:ext cx="6547681" cy="114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7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026" y="2752441"/>
            <a:ext cx="4244275" cy="3522261"/>
          </a:xfrm>
          <a:prstGeom prst="rect">
            <a:avLst/>
          </a:prstGeom>
        </p:spPr>
      </p:pic>
      <p:pic>
        <p:nvPicPr>
          <p:cNvPr id="46" name="รูปภาพ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13538" y="260648"/>
            <a:ext cx="8316924" cy="1570578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67544" y="1556792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การตั้งครรภ์ไม่พร้อม หมายถึง การตั้งครรภ์ที่อาจเกิดได้จากหลายสาเหตุ ได้แก่ การไม่ป้องกันขณะมีเพศสัมพันธ์หรือป้องกันแล้วแต่เกิดความผิดพลาด การตั้งครรภ์เมื่ออายุยังน้อย หรือการตั้งครรภ์ที่เกิดจากความรุนแรงทางเพศ เช่น ถูกบังคับ ล่อลวง </a:t>
            </a: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ข่มขืน</a:t>
            </a:r>
          </a:p>
          <a:p>
            <a:pPr algn="thaiDist" fontAlgn="ctr">
              <a:tabLst>
                <a:tab pos="914400" algn="l"/>
              </a:tabLst>
            </a:pP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ให้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มีเพศสัมพันธ์โดยไม่เต็มใจ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13538" y="3758803"/>
            <a:ext cx="4392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การตั้งครรภ์ไม่พร้อม จะทำให้เกิดผลเสียด้านร่างกาย จิตใจ สังคม และเสียอนาคตของตัวเอง</a:t>
            </a: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และคู่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เพศสัมพันธ์ อีกทั้งเป็นการทำให้พ่อแม่ผู้ปกครองเดือดร้อนและเสียใจ </a:t>
            </a:r>
          </a:p>
        </p:txBody>
      </p:sp>
    </p:spTree>
    <p:extLst>
      <p:ext uri="{BB962C8B-B14F-4D97-AF65-F5344CB8AC3E}">
        <p14:creationId xmlns:p14="http://schemas.microsoft.com/office/powerpoint/2010/main" val="14489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543" y="764704"/>
            <a:ext cx="3070834" cy="6068888"/>
          </a:xfrm>
          <a:prstGeom prst="rect">
            <a:avLst/>
          </a:prstGeom>
        </p:spPr>
      </p:pic>
      <p:pic>
        <p:nvPicPr>
          <p:cNvPr id="46" name="รูปภาพ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30" y="692696"/>
            <a:ext cx="6476757" cy="635985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30" y="2618127"/>
            <a:ext cx="6565611" cy="738865"/>
          </a:xfrm>
          <a:prstGeom prst="rect">
            <a:avLst/>
          </a:prstGeom>
        </p:spPr>
      </p:pic>
      <p:sp>
        <p:nvSpPr>
          <p:cNvPr id="10" name="สี่เหลี่ยมผืนผ้า 9"/>
          <p:cNvSpPr/>
          <p:nvPr/>
        </p:nvSpPr>
        <p:spPr>
          <a:xfrm>
            <a:off x="402426" y="1251917"/>
            <a:ext cx="7056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b="1" dirty="0">
                <a:solidFill>
                  <a:srgbClr val="FF00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การยุติการตั้งครรภ์ที่ผิดกฎหมาย 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หมายถึง การลักลอบทำแท้ง ไม่ว่าจะกระทำด้วยเหตุผลใดๆ ก็ตาม รวมถึงการทำแท้งโดยแพทย์ที่ทำนอกเหนือข้อบ่งชี้ที่กฎหมายระบุไว้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51520" y="3298959"/>
            <a:ext cx="74328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b="1" spc="-10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การยุติการตั้งครรภ์ที่ถูกกฎหมาย ราชวิทยาลัยสูตินรี</a:t>
            </a:r>
            <a:r>
              <a:rPr lang="th-TH" b="1" spc="-10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แพทย์</a:t>
            </a:r>
            <a:br>
              <a:rPr lang="th-TH" b="1" spc="-10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</a:b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แห่ง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ประเทศไทย ได้กำหนดว่า สตรี</a:t>
            </a: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ตั้งครรภ์ที่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มีความ</a:t>
            </a: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จำเป็น</a:t>
            </a:r>
          </a:p>
          <a:p>
            <a:pPr algn="thaiDist" fontAlgn="ctr">
              <a:tabLst>
                <a:tab pos="914400" algn="l"/>
              </a:tabLst>
            </a:pP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ต้อง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ได้รับบริการยุติการตั้งครรภ์ ควรได้รับการดูแลจาก</a:t>
            </a: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ทีม</a:t>
            </a:r>
          </a:p>
          <a:p>
            <a:pPr algn="thaiDist" fontAlgn="ctr">
              <a:tabLst>
                <a:tab pos="914400" algn="l"/>
              </a:tabLst>
            </a:pPr>
            <a:r>
              <a:rPr lang="th-TH" b="1" dirty="0" err="1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สห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สาขาวิชาชีพ ซึ่ง</a:t>
            </a: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ประกอบด้วยบุคลากร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ทางการ</a:t>
            </a: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แพทย์ และ</a:t>
            </a:r>
          </a:p>
          <a:p>
            <a:pPr algn="thaiDist" fontAlgn="ctr">
              <a:tabLst>
                <a:tab pos="914400" algn="l"/>
              </a:tabLst>
            </a:pP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สาธารณสุข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ที่มีความรู้ความสามารถ มีทักษะใน</a:t>
            </a: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การรับ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ฟัง </a:t>
            </a:r>
            <a:endParaRPr lang="th-TH" b="1" dirty="0" smtClean="0"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thaiDist" fontAlgn="ctr">
              <a:tabLst>
                <a:tab pos="914400" algn="l"/>
              </a:tabLst>
            </a:pP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สามารถ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ให้การ</a:t>
            </a: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แนะนำปรึกษา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ที่</a:t>
            </a: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เหมาะสม</a:t>
            </a:r>
            <a:endParaRPr lang="th-TH" b="1" dirty="0"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46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13538" y="404664"/>
            <a:ext cx="8316924" cy="1570578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13538" y="1716057"/>
            <a:ext cx="58146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ปัญหาพฤติกรรมทางเพศที่ไม่เหมาะสมของวัยรุ่น กำลังกลายเป็นปัญหาสังคมที่รุนแรงเพิ่มขึ้น ไม่ว่าจะเป็นการล่วงละเมิดทางเพศ การมีเพศสัมพันธ์ที่ไม่ปลอดภัย การตั้งครรภ์ไม่พร้อม การยุติ</a:t>
            </a:r>
            <a:r>
              <a:rPr lang="th-TH" b="1" spc="-6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การตั้งครรภ์ 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รวมถึงการติดโรคติดต่อทางเพศสัมพันธ์ ซึ่งวัยรุ่นควรรู้จักคุณค่าของตนเองตระหนักในการป้องกันตนเอง เพื่อไม่ให้เกิดปัญหาและผลกระทบจากการมีเพศสัมพันธ์ในวัยเรียน</a:t>
            </a:r>
            <a:endParaRPr lang="th-TH" b="1" dirty="0"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443" y="1054221"/>
            <a:ext cx="2430881" cy="507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8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13538" y="548680"/>
            <a:ext cx="8316924" cy="1570578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27" name="กลุ่ม 26"/>
          <p:cNvGrpSpPr/>
          <p:nvPr/>
        </p:nvGrpSpPr>
        <p:grpSpPr>
          <a:xfrm>
            <a:off x="468964" y="2114174"/>
            <a:ext cx="4659229" cy="530703"/>
            <a:chOff x="468964" y="2114174"/>
            <a:chExt cx="4659229" cy="530703"/>
          </a:xfrm>
        </p:grpSpPr>
        <p:sp>
          <p:nvSpPr>
            <p:cNvPr id="10" name="สี่เหลี่ยมผืนผ้า 9"/>
            <p:cNvSpPr/>
            <p:nvPr/>
          </p:nvSpPr>
          <p:spPr>
            <a:xfrm>
              <a:off x="886326" y="2114174"/>
              <a:ext cx="424186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หลีกเลี่ยงการมีเพศสัมพันธ์ในวัยเรียน</a:t>
              </a:r>
              <a:endParaRPr lang="th-TH" dirty="0"/>
            </a:p>
          </p:txBody>
        </p:sp>
        <p:pic>
          <p:nvPicPr>
            <p:cNvPr id="4" name="รูปภาพ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64" y="2146291"/>
              <a:ext cx="503523" cy="498586"/>
            </a:xfrm>
            <a:prstGeom prst="rect">
              <a:avLst/>
            </a:prstGeom>
          </p:spPr>
        </p:pic>
      </p:grpSp>
      <p:grpSp>
        <p:nvGrpSpPr>
          <p:cNvPr id="37" name="กลุ่ม 36"/>
          <p:cNvGrpSpPr/>
          <p:nvPr/>
        </p:nvGrpSpPr>
        <p:grpSpPr>
          <a:xfrm>
            <a:off x="443762" y="2520532"/>
            <a:ext cx="5275938" cy="554183"/>
            <a:chOff x="443762" y="2520532"/>
            <a:chExt cx="5275938" cy="554183"/>
          </a:xfrm>
        </p:grpSpPr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762" y="2520532"/>
              <a:ext cx="503523" cy="498586"/>
            </a:xfrm>
            <a:prstGeom prst="rect">
              <a:avLst/>
            </a:prstGeom>
          </p:spPr>
        </p:pic>
        <p:sp>
          <p:nvSpPr>
            <p:cNvPr id="28" name="สี่เหลี่ยมผืนผ้า 27"/>
            <p:cNvSpPr/>
            <p:nvPr/>
          </p:nvSpPr>
          <p:spPr>
            <a:xfrm>
              <a:off x="886326" y="2551495"/>
              <a:ext cx="483337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งดดื่มสุรา ของมึนเมา และสารเสพติดต่างๆ</a:t>
              </a:r>
              <a:endParaRPr lang="th-TH" dirty="0"/>
            </a:p>
          </p:txBody>
        </p:sp>
      </p:grpSp>
      <p:grpSp>
        <p:nvGrpSpPr>
          <p:cNvPr id="38" name="กลุ่ม 37"/>
          <p:cNvGrpSpPr/>
          <p:nvPr/>
        </p:nvGrpSpPr>
        <p:grpSpPr>
          <a:xfrm>
            <a:off x="434003" y="2928494"/>
            <a:ext cx="8086144" cy="548241"/>
            <a:chOff x="434003" y="2928494"/>
            <a:chExt cx="8086144" cy="548241"/>
          </a:xfrm>
        </p:grpSpPr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003" y="2928494"/>
              <a:ext cx="503523" cy="498586"/>
            </a:xfrm>
            <a:prstGeom prst="rect">
              <a:avLst/>
            </a:prstGeom>
          </p:spPr>
        </p:pic>
        <p:sp>
          <p:nvSpPr>
            <p:cNvPr id="29" name="สี่เหลี่ยมผืนผ้า 28"/>
            <p:cNvSpPr/>
            <p:nvPr/>
          </p:nvSpPr>
          <p:spPr>
            <a:xfrm>
              <a:off x="886326" y="2953515"/>
              <a:ext cx="763382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ปรับเปลี่ยนค่านิยมทางเพศที่จะนำไปสู่การมีเพศสัมพันธ์ที่ไม่ปลอดภัย</a:t>
              </a:r>
              <a:endParaRPr lang="th-TH" dirty="0"/>
            </a:p>
          </p:txBody>
        </p:sp>
      </p:grpSp>
      <p:grpSp>
        <p:nvGrpSpPr>
          <p:cNvPr id="40" name="กลุ่ม 39"/>
          <p:cNvGrpSpPr/>
          <p:nvPr/>
        </p:nvGrpSpPr>
        <p:grpSpPr>
          <a:xfrm>
            <a:off x="403779" y="3299029"/>
            <a:ext cx="4051153" cy="562019"/>
            <a:chOff x="403779" y="3299029"/>
            <a:chExt cx="4051153" cy="562019"/>
          </a:xfrm>
        </p:grpSpPr>
        <p:pic>
          <p:nvPicPr>
            <p:cNvPr id="20" name="รูปภาพ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779" y="3299029"/>
              <a:ext cx="503523" cy="498586"/>
            </a:xfrm>
            <a:prstGeom prst="rect">
              <a:avLst/>
            </a:prstGeom>
          </p:spPr>
        </p:pic>
        <p:sp>
          <p:nvSpPr>
            <p:cNvPr id="30" name="สี่เหลี่ยมผืนผ้า 29"/>
            <p:cNvSpPr/>
            <p:nvPr/>
          </p:nvSpPr>
          <p:spPr>
            <a:xfrm>
              <a:off x="886326" y="3337828"/>
              <a:ext cx="35686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หลีกเลี่ยงการเที่ยวสถานบันเทิง</a:t>
              </a:r>
              <a:endParaRPr lang="th-TH" dirty="0"/>
            </a:p>
          </p:txBody>
        </p:sp>
      </p:grpSp>
      <p:grpSp>
        <p:nvGrpSpPr>
          <p:cNvPr id="41" name="กลุ่ม 40"/>
          <p:cNvGrpSpPr/>
          <p:nvPr/>
        </p:nvGrpSpPr>
        <p:grpSpPr>
          <a:xfrm>
            <a:off x="413538" y="3710697"/>
            <a:ext cx="4477410" cy="529555"/>
            <a:chOff x="413538" y="3710697"/>
            <a:chExt cx="4477410" cy="529555"/>
          </a:xfrm>
        </p:grpSpPr>
        <p:pic>
          <p:nvPicPr>
            <p:cNvPr id="21" name="รูปภาพ 2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538" y="3710697"/>
              <a:ext cx="503523" cy="498586"/>
            </a:xfrm>
            <a:prstGeom prst="rect">
              <a:avLst/>
            </a:prstGeom>
          </p:spPr>
        </p:pic>
        <p:sp>
          <p:nvSpPr>
            <p:cNvPr id="31" name="สี่เหลี่ยมผืนผ้า 30"/>
            <p:cNvSpPr/>
            <p:nvPr/>
          </p:nvSpPr>
          <p:spPr>
            <a:xfrm>
              <a:off x="886326" y="3717032"/>
              <a:ext cx="40046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หลีกเลี่ยงสื่อกระตุ้นอารมณ์ทางเพศ</a:t>
              </a:r>
              <a:endParaRPr lang="th-TH" dirty="0"/>
            </a:p>
          </p:txBody>
        </p:sp>
      </p:grpSp>
      <p:grpSp>
        <p:nvGrpSpPr>
          <p:cNvPr id="42" name="กลุ่ม 41"/>
          <p:cNvGrpSpPr/>
          <p:nvPr/>
        </p:nvGrpSpPr>
        <p:grpSpPr>
          <a:xfrm>
            <a:off x="390260" y="4064735"/>
            <a:ext cx="8623612" cy="588401"/>
            <a:chOff x="390260" y="4064735"/>
            <a:chExt cx="8623612" cy="588401"/>
          </a:xfrm>
        </p:grpSpPr>
        <p:pic>
          <p:nvPicPr>
            <p:cNvPr id="22" name="รูปภาพ 2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260" y="4064735"/>
              <a:ext cx="503523" cy="498586"/>
            </a:xfrm>
            <a:prstGeom prst="rect">
              <a:avLst/>
            </a:prstGeom>
          </p:spPr>
        </p:pic>
        <p:sp>
          <p:nvSpPr>
            <p:cNvPr id="32" name="สี่เหลี่ยมผืนผ้า 31"/>
            <p:cNvSpPr/>
            <p:nvPr/>
          </p:nvSpPr>
          <p:spPr>
            <a:xfrm>
              <a:off x="886326" y="4129916"/>
              <a:ext cx="81275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เมื่อเกิดอารมณ์ทางเพศ ควรเบี่ยงเบนความสนใจโดยการทำ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กิจกรรมต่างๆ</a:t>
              </a:r>
              <a:endParaRPr lang="th-TH" dirty="0"/>
            </a:p>
          </p:txBody>
        </p:sp>
      </p:grpSp>
      <p:grpSp>
        <p:nvGrpSpPr>
          <p:cNvPr id="43" name="กลุ่ม 42"/>
          <p:cNvGrpSpPr/>
          <p:nvPr/>
        </p:nvGrpSpPr>
        <p:grpSpPr>
          <a:xfrm>
            <a:off x="403778" y="4479644"/>
            <a:ext cx="4017490" cy="600605"/>
            <a:chOff x="403778" y="4479644"/>
            <a:chExt cx="4017490" cy="600605"/>
          </a:xfrm>
        </p:grpSpPr>
        <p:pic>
          <p:nvPicPr>
            <p:cNvPr id="23" name="รูปภาพ 2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778" y="4479644"/>
              <a:ext cx="503523" cy="498586"/>
            </a:xfrm>
            <a:prstGeom prst="rect">
              <a:avLst/>
            </a:prstGeom>
          </p:spPr>
        </p:pic>
        <p:sp>
          <p:nvSpPr>
            <p:cNvPr id="33" name="สี่เหลี่ยมผืนผ้า 32"/>
            <p:cNvSpPr/>
            <p:nvPr/>
          </p:nvSpPr>
          <p:spPr>
            <a:xfrm>
              <a:off x="886326" y="4557029"/>
              <a:ext cx="35349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ไม่ใช้ของใช้ส่วนตัวร่วมกับผู้อื่น</a:t>
              </a:r>
              <a:endParaRPr lang="th-TH" dirty="0"/>
            </a:p>
          </p:txBody>
        </p:sp>
      </p:grpSp>
      <p:grpSp>
        <p:nvGrpSpPr>
          <p:cNvPr id="44" name="กลุ่ม 43"/>
          <p:cNvGrpSpPr/>
          <p:nvPr/>
        </p:nvGrpSpPr>
        <p:grpSpPr>
          <a:xfrm>
            <a:off x="390259" y="4994350"/>
            <a:ext cx="5294175" cy="523220"/>
            <a:chOff x="390259" y="4994350"/>
            <a:chExt cx="5294175" cy="523220"/>
          </a:xfrm>
        </p:grpSpPr>
        <p:pic>
          <p:nvPicPr>
            <p:cNvPr id="24" name="รูปภาพ 2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259" y="5011024"/>
              <a:ext cx="503523" cy="498586"/>
            </a:xfrm>
            <a:prstGeom prst="rect">
              <a:avLst/>
            </a:prstGeom>
          </p:spPr>
        </p:pic>
        <p:sp>
          <p:nvSpPr>
            <p:cNvPr id="34" name="สี่เหลี่ยมผืนผ้า 33"/>
            <p:cNvSpPr/>
            <p:nvPr/>
          </p:nvSpPr>
          <p:spPr>
            <a:xfrm>
              <a:off x="886326" y="4994350"/>
              <a:ext cx="47981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หลีกเลี่ยงการสัมผัสกับสารคัดหลั่งของผู้อื่น</a:t>
              </a:r>
              <a:endParaRPr lang="th-TH" dirty="0"/>
            </a:p>
          </p:txBody>
        </p:sp>
      </p:grpSp>
      <p:grpSp>
        <p:nvGrpSpPr>
          <p:cNvPr id="39" name="กลุ่ม 38"/>
          <p:cNvGrpSpPr/>
          <p:nvPr/>
        </p:nvGrpSpPr>
        <p:grpSpPr>
          <a:xfrm>
            <a:off x="403777" y="5810734"/>
            <a:ext cx="4865480" cy="528471"/>
            <a:chOff x="403777" y="5810734"/>
            <a:chExt cx="4865480" cy="528471"/>
          </a:xfrm>
        </p:grpSpPr>
        <p:pic>
          <p:nvPicPr>
            <p:cNvPr id="26" name="รูปภาพ 2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777" y="5810734"/>
              <a:ext cx="503523" cy="498586"/>
            </a:xfrm>
            <a:prstGeom prst="rect">
              <a:avLst/>
            </a:prstGeom>
          </p:spPr>
        </p:pic>
        <p:sp>
          <p:nvSpPr>
            <p:cNvPr id="35" name="สี่เหลี่ยมผืนผ้า 34"/>
            <p:cNvSpPr/>
            <p:nvPr/>
          </p:nvSpPr>
          <p:spPr>
            <a:xfrm>
              <a:off x="886326" y="5815985"/>
              <a:ext cx="43829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มีเพศสัมพันธ์ที่ปลอดภัยและรับผิดชอบ</a:t>
              </a:r>
              <a:endParaRPr lang="th-TH" dirty="0"/>
            </a:p>
          </p:txBody>
        </p:sp>
      </p:grpSp>
      <p:grpSp>
        <p:nvGrpSpPr>
          <p:cNvPr id="45" name="กลุ่ม 44"/>
          <p:cNvGrpSpPr/>
          <p:nvPr/>
        </p:nvGrpSpPr>
        <p:grpSpPr>
          <a:xfrm>
            <a:off x="367201" y="5410879"/>
            <a:ext cx="6711846" cy="544012"/>
            <a:chOff x="367201" y="5410879"/>
            <a:chExt cx="6711846" cy="544012"/>
          </a:xfrm>
        </p:grpSpPr>
        <p:pic>
          <p:nvPicPr>
            <p:cNvPr id="25" name="รูปภาพ 2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01" y="5410879"/>
              <a:ext cx="503523" cy="498586"/>
            </a:xfrm>
            <a:prstGeom prst="rect">
              <a:avLst/>
            </a:prstGeom>
          </p:spPr>
        </p:pic>
        <p:sp>
          <p:nvSpPr>
            <p:cNvPr id="36" name="สี่เหลี่ยมผืนผ้า 35"/>
            <p:cNvSpPr/>
            <p:nvPr/>
          </p:nvSpPr>
          <p:spPr>
            <a:xfrm>
              <a:off x="886326" y="5431671"/>
              <a:ext cx="619272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หลีกเลี่ยงการเจาะหู เจาะจมูก เจาะลิ้น การสักบน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ผิวหนัง</a:t>
              </a:r>
              <a:endParaRPr lang="th-TH" dirty="0"/>
            </a:p>
          </p:txBody>
        </p:sp>
      </p:grpSp>
    </p:spTree>
    <p:extLst>
      <p:ext uri="{BB962C8B-B14F-4D97-AF65-F5344CB8AC3E}">
        <p14:creationId xmlns:p14="http://schemas.microsoft.com/office/powerpoint/2010/main" val="138782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13538" y="476672"/>
            <a:ext cx="8316924" cy="1570578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23528" y="1844824"/>
            <a:ext cx="84316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  <a:tab pos="412115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การป้องกันโรคติดต่อทางเพศสัมพันธ์ที่ได้ผลดี คือ การงดมีเพศสัมพันธ์ การมีสามีหรือภรรยาคนเดียว การสวมถุงยางอนามัยอย่างถูก</a:t>
            </a: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วิธี</a:t>
            </a:r>
            <a:b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</a:b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	ซึ่ง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ไม่สามารถป้องกันโรคติดต่อ</a:t>
            </a: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ทาง</a:t>
            </a:r>
            <a:b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</a:b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	เพศสัมพันธ์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ได้ร้อยละ 100 แต่</a:t>
            </a: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ลด</a:t>
            </a:r>
            <a:b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</a:b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	อุบัติการณ์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ของการติดเชื้อลงได้</a:t>
            </a: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อย่าง</a:t>
            </a:r>
            <a:b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</a:b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	มาก</a:t>
            </a:r>
            <a:endParaRPr lang="th-TH" b="1" dirty="0"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40" y="2420888"/>
            <a:ext cx="4823296" cy="4604056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48" y="3982373"/>
            <a:ext cx="2145412" cy="2145412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417" y="4497808"/>
            <a:ext cx="1523480" cy="15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5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93357"/>
            <a:ext cx="1837571" cy="1769511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801" y="2021489"/>
            <a:ext cx="1837571" cy="1851182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058" y="2011686"/>
            <a:ext cx="1837571" cy="1851182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136" y="2011686"/>
            <a:ext cx="1837571" cy="1769511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54" y="4087424"/>
            <a:ext cx="1982762" cy="1764974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556" y="4087424"/>
            <a:ext cx="1837571" cy="1864794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598" y="4089858"/>
            <a:ext cx="1837571" cy="1769511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910" y="4092481"/>
            <a:ext cx="1846645" cy="1982762"/>
          </a:xfrm>
          <a:prstGeom prst="rect">
            <a:avLst/>
          </a:prstGeom>
        </p:spPr>
      </p:pic>
      <p:sp>
        <p:nvSpPr>
          <p:cNvPr id="17" name="สี่เหลี่ยมผืนผ้า 16"/>
          <p:cNvSpPr/>
          <p:nvPr/>
        </p:nvSpPr>
        <p:spPr>
          <a:xfrm>
            <a:off x="481913" y="704238"/>
            <a:ext cx="80499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ในปัจจุบันมีการคุมกำเนิดที่ปลอดภัยสำหรับป้องกันการตั้งครรภ์หลายวิธี หากยังไม่พร้อมที่จะมีบุตร </a:t>
            </a: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ควร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เลือกวิธีคุมกำเนิดที่เหมาะสมกับตนเอง 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161110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5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รูปภาพ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593" y="1629947"/>
            <a:ext cx="2365253" cy="1923292"/>
          </a:xfrm>
          <a:prstGeom prst="rect">
            <a:avLst/>
          </a:prstGeom>
        </p:spPr>
      </p:pic>
      <p:pic>
        <p:nvPicPr>
          <p:cNvPr id="55" name="รูปภาพ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077" y="2044246"/>
            <a:ext cx="3228855" cy="2390192"/>
          </a:xfrm>
          <a:prstGeom prst="rect">
            <a:avLst/>
          </a:prstGeom>
        </p:spPr>
      </p:pic>
      <p:pic>
        <p:nvPicPr>
          <p:cNvPr id="56" name="รูปภาพ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724" y="3866873"/>
            <a:ext cx="2784129" cy="2315664"/>
          </a:xfrm>
          <a:prstGeom prst="rect">
            <a:avLst/>
          </a:prstGeom>
        </p:spPr>
      </p:pic>
      <p:pic>
        <p:nvPicPr>
          <p:cNvPr id="46" name="รูปภาพ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9" action="ppaction://hlinkpres?slideindex=1&amp;slidetitle=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67544" y="675853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การมีความรักในวัยเรียนเป็นเรื่องปกติ เพราะความรักทำให้ทุกคนมีความสุข แต่การที่มีความรักเกินขอบเขต ขาดความยับยั้งชั่งใจ เกิดการมีเพศสัมพันธ์ที่ไม่ป้องกัน จะทำให้เกิดปัญหาและผลกระทบดังนี้</a:t>
            </a:r>
          </a:p>
        </p:txBody>
      </p:sp>
      <p:grpSp>
        <p:nvGrpSpPr>
          <p:cNvPr id="42" name="กลุ่ม 41"/>
          <p:cNvGrpSpPr/>
          <p:nvPr/>
        </p:nvGrpSpPr>
        <p:grpSpPr>
          <a:xfrm>
            <a:off x="328898" y="2030209"/>
            <a:ext cx="8315171" cy="632967"/>
            <a:chOff x="328898" y="2030209"/>
            <a:chExt cx="8315171" cy="632967"/>
          </a:xfrm>
        </p:grpSpPr>
        <p:sp>
          <p:nvSpPr>
            <p:cNvPr id="9" name="สี่เหลี่ยมผืนผ้า 8"/>
            <p:cNvSpPr/>
            <p:nvPr/>
          </p:nvSpPr>
          <p:spPr>
            <a:xfrm>
              <a:off x="1075087" y="2139956"/>
              <a:ext cx="756898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การตั้งครรภ์ไม่พร้อม</a:t>
              </a:r>
            </a:p>
          </p:txBody>
        </p:sp>
        <p:pic>
          <p:nvPicPr>
            <p:cNvPr id="11" name="รูปภาพ 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9778">
              <a:off x="328898" y="2030209"/>
              <a:ext cx="676603" cy="630887"/>
            </a:xfrm>
            <a:prstGeom prst="rect">
              <a:avLst/>
            </a:prstGeom>
          </p:spPr>
        </p:pic>
        <p:pic>
          <p:nvPicPr>
            <p:cNvPr id="4" name="รูปภาพ 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414" y="2072154"/>
              <a:ext cx="472074" cy="467446"/>
            </a:xfrm>
            <a:prstGeom prst="rect">
              <a:avLst/>
            </a:prstGeom>
          </p:spPr>
        </p:pic>
      </p:grpSp>
      <p:grpSp>
        <p:nvGrpSpPr>
          <p:cNvPr id="50" name="กลุ่ม 49"/>
          <p:cNvGrpSpPr/>
          <p:nvPr/>
        </p:nvGrpSpPr>
        <p:grpSpPr>
          <a:xfrm>
            <a:off x="273853" y="3209264"/>
            <a:ext cx="3868288" cy="662678"/>
            <a:chOff x="273853" y="3209264"/>
            <a:chExt cx="3868288" cy="662678"/>
          </a:xfrm>
        </p:grpSpPr>
        <p:pic>
          <p:nvPicPr>
            <p:cNvPr id="18" name="รูปภาพ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86961">
              <a:off x="273853" y="3209264"/>
              <a:ext cx="676603" cy="630887"/>
            </a:xfrm>
            <a:prstGeom prst="rect">
              <a:avLst/>
            </a:prstGeom>
          </p:spPr>
        </p:pic>
        <p:sp>
          <p:nvSpPr>
            <p:cNvPr id="17" name="สี่เหลี่ยมผืนผ้า 16"/>
            <p:cNvSpPr/>
            <p:nvPr/>
          </p:nvSpPr>
          <p:spPr>
            <a:xfrm>
              <a:off x="1019170" y="3348722"/>
              <a:ext cx="312297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ปัญหาสุขภาพของแม่วัยรุ่น </a:t>
              </a:r>
            </a:p>
          </p:txBody>
        </p:sp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620" y="3251173"/>
              <a:ext cx="472074" cy="467446"/>
            </a:xfrm>
            <a:prstGeom prst="rect">
              <a:avLst/>
            </a:prstGeom>
          </p:spPr>
        </p:pic>
      </p:grpSp>
      <p:grpSp>
        <p:nvGrpSpPr>
          <p:cNvPr id="51" name="กลุ่ม 50"/>
          <p:cNvGrpSpPr/>
          <p:nvPr/>
        </p:nvGrpSpPr>
        <p:grpSpPr>
          <a:xfrm>
            <a:off x="304997" y="3835893"/>
            <a:ext cx="5238526" cy="643944"/>
            <a:chOff x="304997" y="3835893"/>
            <a:chExt cx="5238526" cy="643944"/>
          </a:xfrm>
        </p:grpSpPr>
        <p:pic>
          <p:nvPicPr>
            <p:cNvPr id="28" name="รูปภาพ 2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56576">
              <a:off x="304997" y="3835893"/>
              <a:ext cx="676603" cy="630887"/>
            </a:xfrm>
            <a:prstGeom prst="rect">
              <a:avLst/>
            </a:prstGeom>
          </p:spPr>
        </p:pic>
        <p:pic>
          <p:nvPicPr>
            <p:cNvPr id="38" name="รูปภาพ 3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29" y="3891421"/>
              <a:ext cx="472074" cy="467446"/>
            </a:xfrm>
            <a:prstGeom prst="rect">
              <a:avLst/>
            </a:prstGeom>
          </p:spPr>
        </p:pic>
        <p:sp>
          <p:nvSpPr>
            <p:cNvPr id="43" name="สี่เหลี่ยมผืนผ้า 42"/>
            <p:cNvSpPr/>
            <p:nvPr/>
          </p:nvSpPr>
          <p:spPr>
            <a:xfrm>
              <a:off x="965026" y="3956617"/>
              <a:ext cx="457849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ปัญหาสุขภาพของเด็กที่เกิดจากแม่วัยรุ่น </a:t>
              </a:r>
            </a:p>
          </p:txBody>
        </p:sp>
      </p:grpSp>
      <p:grpSp>
        <p:nvGrpSpPr>
          <p:cNvPr id="49" name="กลุ่ม 48"/>
          <p:cNvGrpSpPr/>
          <p:nvPr/>
        </p:nvGrpSpPr>
        <p:grpSpPr>
          <a:xfrm>
            <a:off x="352797" y="2628421"/>
            <a:ext cx="8185255" cy="630887"/>
            <a:chOff x="352797" y="2628421"/>
            <a:chExt cx="8185255" cy="630887"/>
          </a:xfrm>
        </p:grpSpPr>
        <p:pic>
          <p:nvPicPr>
            <p:cNvPr id="23" name="รูปภาพ 2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56576">
              <a:off x="352797" y="2628421"/>
              <a:ext cx="676603" cy="630887"/>
            </a:xfrm>
            <a:prstGeom prst="rect">
              <a:avLst/>
            </a:prstGeom>
          </p:spPr>
        </p:pic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2671677"/>
              <a:ext cx="472074" cy="467446"/>
            </a:xfrm>
            <a:prstGeom prst="rect">
              <a:avLst/>
            </a:prstGeom>
          </p:spPr>
        </p:pic>
        <p:sp>
          <p:nvSpPr>
            <p:cNvPr id="44" name="สี่เหลี่ยมผืนผ้า 43"/>
            <p:cNvSpPr/>
            <p:nvPr/>
          </p:nvSpPr>
          <p:spPr>
            <a:xfrm>
              <a:off x="969070" y="2709799"/>
              <a:ext cx="756898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การยุติการตั้งครรภ์</a:t>
              </a:r>
            </a:p>
          </p:txBody>
        </p:sp>
      </p:grpSp>
      <p:grpSp>
        <p:nvGrpSpPr>
          <p:cNvPr id="52" name="กลุ่ม 51"/>
          <p:cNvGrpSpPr/>
          <p:nvPr/>
        </p:nvGrpSpPr>
        <p:grpSpPr>
          <a:xfrm>
            <a:off x="300356" y="4454969"/>
            <a:ext cx="4119462" cy="630887"/>
            <a:chOff x="300356" y="4454969"/>
            <a:chExt cx="4119462" cy="630887"/>
          </a:xfrm>
        </p:grpSpPr>
        <p:pic>
          <p:nvPicPr>
            <p:cNvPr id="35" name="รูปภาพ 3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86961">
              <a:off x="300356" y="4454969"/>
              <a:ext cx="676603" cy="630887"/>
            </a:xfrm>
            <a:prstGeom prst="rect">
              <a:avLst/>
            </a:prstGeom>
          </p:spPr>
        </p:pic>
        <p:pic>
          <p:nvPicPr>
            <p:cNvPr id="39" name="รูปภาพ 3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061" y="4515839"/>
              <a:ext cx="472074" cy="467446"/>
            </a:xfrm>
            <a:prstGeom prst="rect">
              <a:avLst/>
            </a:prstGeom>
          </p:spPr>
        </p:pic>
        <p:sp>
          <p:nvSpPr>
            <p:cNvPr id="45" name="สี่เหลี่ยมผืนผ้า 44"/>
            <p:cNvSpPr/>
            <p:nvPr/>
          </p:nvSpPr>
          <p:spPr>
            <a:xfrm>
              <a:off x="965026" y="4526460"/>
              <a:ext cx="34547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ปัญหาครอบครัวของวัยรุ่นเอง </a:t>
              </a:r>
            </a:p>
          </p:txBody>
        </p:sp>
      </p:grpSp>
      <p:grpSp>
        <p:nvGrpSpPr>
          <p:cNvPr id="53" name="กลุ่ม 52"/>
          <p:cNvGrpSpPr/>
          <p:nvPr/>
        </p:nvGrpSpPr>
        <p:grpSpPr>
          <a:xfrm>
            <a:off x="379871" y="5077820"/>
            <a:ext cx="4915392" cy="630887"/>
            <a:chOff x="379871" y="5077820"/>
            <a:chExt cx="4915392" cy="630887"/>
          </a:xfrm>
        </p:grpSpPr>
        <p:pic>
          <p:nvPicPr>
            <p:cNvPr id="36" name="รูปภาพ 3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86961">
              <a:off x="379871" y="5077820"/>
              <a:ext cx="676603" cy="630887"/>
            </a:xfrm>
            <a:prstGeom prst="rect">
              <a:avLst/>
            </a:prstGeom>
          </p:spPr>
        </p:pic>
        <p:pic>
          <p:nvPicPr>
            <p:cNvPr id="40" name="รูปภาพ 3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78" y="5115362"/>
              <a:ext cx="472074" cy="467446"/>
            </a:xfrm>
            <a:prstGeom prst="rect">
              <a:avLst/>
            </a:prstGeom>
          </p:spPr>
        </p:pic>
        <p:sp>
          <p:nvSpPr>
            <p:cNvPr id="47" name="สี่เหลี่ยมผืนผ้า 46"/>
            <p:cNvSpPr/>
            <p:nvPr/>
          </p:nvSpPr>
          <p:spPr>
            <a:xfrm>
              <a:off x="1144768" y="5131653"/>
              <a:ext cx="41504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การติดเชื้อโรคติดต่อทางเพศสัมพันธ์</a:t>
              </a:r>
            </a:p>
          </p:txBody>
        </p:sp>
      </p:grpSp>
      <p:grpSp>
        <p:nvGrpSpPr>
          <p:cNvPr id="54" name="กลุ่ม 53"/>
          <p:cNvGrpSpPr/>
          <p:nvPr/>
        </p:nvGrpSpPr>
        <p:grpSpPr>
          <a:xfrm>
            <a:off x="477276" y="5688245"/>
            <a:ext cx="4917693" cy="633838"/>
            <a:chOff x="477276" y="5688245"/>
            <a:chExt cx="4917693" cy="633838"/>
          </a:xfrm>
        </p:grpSpPr>
        <p:pic>
          <p:nvPicPr>
            <p:cNvPr id="37" name="รูปภาพ 3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56576">
              <a:off x="477276" y="5691196"/>
              <a:ext cx="676603" cy="630887"/>
            </a:xfrm>
            <a:prstGeom prst="rect">
              <a:avLst/>
            </a:prstGeom>
          </p:spPr>
        </p:pic>
        <p:pic>
          <p:nvPicPr>
            <p:cNvPr id="41" name="รูปภาพ 4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644" y="5716372"/>
              <a:ext cx="472074" cy="467446"/>
            </a:xfrm>
            <a:prstGeom prst="rect">
              <a:avLst/>
            </a:prstGeom>
          </p:spPr>
        </p:pic>
        <p:sp>
          <p:nvSpPr>
            <p:cNvPr id="48" name="สี่เหลี่ยมผืนผ้า 47"/>
            <p:cNvSpPr/>
            <p:nvPr/>
          </p:nvSpPr>
          <p:spPr>
            <a:xfrm>
              <a:off x="1105012" y="5688245"/>
              <a:ext cx="4289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สร้างความทุกข์ให้กับพ่อแม่ ผู้ปกครอง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983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668" y="3088492"/>
            <a:ext cx="2985486" cy="2328842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386" y="2330501"/>
            <a:ext cx="2585789" cy="2259506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414" y="3965884"/>
            <a:ext cx="2985486" cy="2328842"/>
          </a:xfrm>
          <a:prstGeom prst="rect">
            <a:avLst/>
          </a:prstGeom>
        </p:spPr>
      </p:pic>
      <p:pic>
        <p:nvPicPr>
          <p:cNvPr id="46" name="รูปภาพ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9" action="ppaction://hlinkpres?slideindex=1&amp;slidetitle=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13538" y="404664"/>
            <a:ext cx="8316924" cy="1570578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67544" y="1700808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สถานการณ์เสี่ยงต่อการมีเพศสัมพันธ์ หมายถึง สถานที่ เวลา โอกาส สภาพแวดล้อม อารมณ์ และตัวบุคคล ที่จะนำไปสู่การมีเพศสัมพันธ์ได้โดยง่าย ซึ่งสถานการณ์ต่างๆ มีดังนี้ </a:t>
            </a:r>
          </a:p>
        </p:txBody>
      </p:sp>
      <p:grpSp>
        <p:nvGrpSpPr>
          <p:cNvPr id="9" name="กลุ่ม 8"/>
          <p:cNvGrpSpPr/>
          <p:nvPr/>
        </p:nvGrpSpPr>
        <p:grpSpPr>
          <a:xfrm>
            <a:off x="1043608" y="3097713"/>
            <a:ext cx="4104456" cy="632967"/>
            <a:chOff x="328898" y="2030209"/>
            <a:chExt cx="4104456" cy="632967"/>
          </a:xfrm>
        </p:grpSpPr>
        <p:sp>
          <p:nvSpPr>
            <p:cNvPr id="10" name="สี่เหลี่ยมผืนผ้า 9"/>
            <p:cNvSpPr/>
            <p:nvPr/>
          </p:nvSpPr>
          <p:spPr>
            <a:xfrm>
              <a:off x="1075087" y="2139956"/>
              <a:ext cx="335826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การกระตุ้นเร้าอารมณ์เพศ </a:t>
              </a:r>
            </a:p>
          </p:txBody>
        </p:sp>
        <p:pic>
          <p:nvPicPr>
            <p:cNvPr id="11" name="รูปภาพ 1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9778">
              <a:off x="328898" y="2030209"/>
              <a:ext cx="676603" cy="630887"/>
            </a:xfrm>
            <a:prstGeom prst="rect">
              <a:avLst/>
            </a:prstGeom>
          </p:spPr>
        </p:pic>
        <p:pic>
          <p:nvPicPr>
            <p:cNvPr id="12" name="รูปภาพ 1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414" y="2072154"/>
              <a:ext cx="472074" cy="467446"/>
            </a:xfrm>
            <a:prstGeom prst="rect">
              <a:avLst/>
            </a:prstGeom>
          </p:spPr>
        </p:pic>
      </p:grpSp>
      <p:grpSp>
        <p:nvGrpSpPr>
          <p:cNvPr id="13" name="กลุ่ม 12"/>
          <p:cNvGrpSpPr/>
          <p:nvPr/>
        </p:nvGrpSpPr>
        <p:grpSpPr>
          <a:xfrm>
            <a:off x="988563" y="4276768"/>
            <a:ext cx="3868288" cy="662678"/>
            <a:chOff x="273853" y="3209264"/>
            <a:chExt cx="3868288" cy="662678"/>
          </a:xfrm>
        </p:grpSpPr>
        <p:pic>
          <p:nvPicPr>
            <p:cNvPr id="15" name="รูปภาพ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86961">
              <a:off x="273853" y="3209264"/>
              <a:ext cx="676603" cy="630887"/>
            </a:xfrm>
            <a:prstGeom prst="rect">
              <a:avLst/>
            </a:prstGeom>
          </p:spPr>
        </p:pic>
        <p:sp>
          <p:nvSpPr>
            <p:cNvPr id="17" name="สี่เหลี่ยมผืนผ้า 16"/>
            <p:cNvSpPr/>
            <p:nvPr/>
          </p:nvSpPr>
          <p:spPr>
            <a:xfrm>
              <a:off x="1019170" y="3348722"/>
              <a:ext cx="312297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การไปเที่ยวในสถานบันเทิง</a:t>
              </a:r>
            </a:p>
          </p:txBody>
        </p:sp>
        <p:pic>
          <p:nvPicPr>
            <p:cNvPr id="18" name="รูปภาพ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620" y="3251173"/>
              <a:ext cx="472074" cy="467446"/>
            </a:xfrm>
            <a:prstGeom prst="rect">
              <a:avLst/>
            </a:prstGeom>
          </p:spPr>
        </p:pic>
      </p:grpSp>
      <p:grpSp>
        <p:nvGrpSpPr>
          <p:cNvPr id="19" name="กลุ่ม 18"/>
          <p:cNvGrpSpPr/>
          <p:nvPr/>
        </p:nvGrpSpPr>
        <p:grpSpPr>
          <a:xfrm>
            <a:off x="1019707" y="4903397"/>
            <a:ext cx="3244391" cy="643944"/>
            <a:chOff x="304997" y="3835893"/>
            <a:chExt cx="3244391" cy="643944"/>
          </a:xfrm>
        </p:grpSpPr>
        <p:pic>
          <p:nvPicPr>
            <p:cNvPr id="20" name="รูปภาพ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56576">
              <a:off x="304997" y="3835893"/>
              <a:ext cx="676603" cy="630887"/>
            </a:xfrm>
            <a:prstGeom prst="rect">
              <a:avLst/>
            </a:prstGeom>
          </p:spPr>
        </p:pic>
        <p:pic>
          <p:nvPicPr>
            <p:cNvPr id="21" name="รูปภาพ 2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29" y="3891421"/>
              <a:ext cx="472074" cy="467446"/>
            </a:xfrm>
            <a:prstGeom prst="rect">
              <a:avLst/>
            </a:prstGeom>
          </p:spPr>
        </p:pic>
        <p:sp>
          <p:nvSpPr>
            <p:cNvPr id="22" name="สี่เหลี่ยมผืนผ้า 21"/>
            <p:cNvSpPr/>
            <p:nvPr/>
          </p:nvSpPr>
          <p:spPr>
            <a:xfrm>
              <a:off x="965026" y="3956617"/>
              <a:ext cx="258436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การคบเพื่อนเที่ยวเตร่ </a:t>
              </a:r>
            </a:p>
          </p:txBody>
        </p:sp>
      </p:grpSp>
      <p:grpSp>
        <p:nvGrpSpPr>
          <p:cNvPr id="23" name="กลุ่ม 22"/>
          <p:cNvGrpSpPr/>
          <p:nvPr/>
        </p:nvGrpSpPr>
        <p:grpSpPr>
          <a:xfrm>
            <a:off x="1067507" y="3695925"/>
            <a:ext cx="3789344" cy="630887"/>
            <a:chOff x="352797" y="2628421"/>
            <a:chExt cx="3789344" cy="630887"/>
          </a:xfrm>
        </p:grpSpPr>
        <p:pic>
          <p:nvPicPr>
            <p:cNvPr id="24" name="รูปภาพ 2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56576">
              <a:off x="352797" y="2628421"/>
              <a:ext cx="676603" cy="630887"/>
            </a:xfrm>
            <a:prstGeom prst="rect">
              <a:avLst/>
            </a:prstGeom>
          </p:spPr>
        </p:pic>
        <p:pic>
          <p:nvPicPr>
            <p:cNvPr id="25" name="รูปภาพ 2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2671677"/>
              <a:ext cx="472074" cy="467446"/>
            </a:xfrm>
            <a:prstGeom prst="rect">
              <a:avLst/>
            </a:prstGeom>
          </p:spPr>
        </p:pic>
        <p:sp>
          <p:nvSpPr>
            <p:cNvPr id="26" name="สี่เหลี่ยมผืนผ้า 25"/>
            <p:cNvSpPr/>
            <p:nvPr/>
          </p:nvSpPr>
          <p:spPr>
            <a:xfrm>
              <a:off x="969070" y="2709799"/>
              <a:ext cx="317307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การอยู่ในที่ลับตา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53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13538" y="260648"/>
            <a:ext cx="8316924" cy="1570578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67544" y="1556792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โรคติดต่อทางเพศสัมพันธ์ (</a:t>
            </a:r>
            <a:r>
              <a:rPr lang="en-US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Sexually Transmitted Infection : STI) 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หรือที่เรียกกันทั่วไปว่า กามโรค คือโรคที่ติดต่อจากคนหนึ่งสู่อีกคนหนึ่ง โดยการร่วมเพศทางอวัยวะเพศ ปาก </a:t>
            </a:r>
            <a:r>
              <a:rPr lang="th-TH" b="1" spc="-6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และทวาร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หนัก หมายถึงการร่วมเพศทางอวัยวะเพศชายกับอวัยวะเพศหญิง และอวัยวะเพศชาย</a:t>
            </a:r>
            <a:r>
              <a:rPr lang="th-TH" b="1" spc="-6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กับทวาร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หนัก การใช้ปากกับอวัยวะเพศชาย  อวัยวะเพศหญิง หรือทวารหนักก็ติดโรคได้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043608" y="3795736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โรคติดต่อทางเพศสัมพันธ์เกิดจากเชื้อโรคหลายชนิด  ได้แก่</a:t>
            </a:r>
          </a:p>
        </p:txBody>
      </p:sp>
      <p:grpSp>
        <p:nvGrpSpPr>
          <p:cNvPr id="4" name="กลุ่ม 3"/>
          <p:cNvGrpSpPr/>
          <p:nvPr/>
        </p:nvGrpSpPr>
        <p:grpSpPr>
          <a:xfrm>
            <a:off x="2328603" y="4327300"/>
            <a:ext cx="3855769" cy="547540"/>
            <a:chOff x="1796351" y="4327300"/>
            <a:chExt cx="3855769" cy="547540"/>
          </a:xfrm>
        </p:grpSpPr>
        <p:sp>
          <p:nvSpPr>
            <p:cNvPr id="13" name="สี่เหลี่ยมผืนผ้า 12"/>
            <p:cNvSpPr/>
            <p:nvPr/>
          </p:nvSpPr>
          <p:spPr>
            <a:xfrm>
              <a:off x="2293853" y="4339461"/>
              <a:ext cx="335826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เชื้อแบคทีเรีย</a:t>
              </a:r>
            </a:p>
          </p:txBody>
        </p:sp>
        <p:pic>
          <p:nvPicPr>
            <p:cNvPr id="15" name="รูปภาพ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1988">
              <a:off x="1796351" y="4327300"/>
              <a:ext cx="587216" cy="547540"/>
            </a:xfrm>
            <a:prstGeom prst="rect">
              <a:avLst/>
            </a:prstGeom>
          </p:spPr>
        </p:pic>
      </p:grpSp>
      <p:grpSp>
        <p:nvGrpSpPr>
          <p:cNvPr id="26" name="กลุ่ม 25"/>
          <p:cNvGrpSpPr/>
          <p:nvPr/>
        </p:nvGrpSpPr>
        <p:grpSpPr>
          <a:xfrm>
            <a:off x="2328603" y="4910396"/>
            <a:ext cx="3855769" cy="547540"/>
            <a:chOff x="1796351" y="4327300"/>
            <a:chExt cx="3855769" cy="547540"/>
          </a:xfrm>
        </p:grpSpPr>
        <p:sp>
          <p:nvSpPr>
            <p:cNvPr id="27" name="สี่เหลี่ยมผืนผ้า 26"/>
            <p:cNvSpPr/>
            <p:nvPr/>
          </p:nvSpPr>
          <p:spPr>
            <a:xfrm>
              <a:off x="2293853" y="4339461"/>
              <a:ext cx="335826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เชื้อ</a:t>
              </a:r>
              <a:r>
                <a:rPr lang="th-TH" b="1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ไวรัส</a:t>
              </a:r>
              <a:endPara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pic>
          <p:nvPicPr>
            <p:cNvPr id="28" name="รูปภาพ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1988">
              <a:off x="1796351" y="4327300"/>
              <a:ext cx="587216" cy="547540"/>
            </a:xfrm>
            <a:prstGeom prst="rect">
              <a:avLst/>
            </a:prstGeom>
          </p:spPr>
        </p:pic>
      </p:grpSp>
      <p:grpSp>
        <p:nvGrpSpPr>
          <p:cNvPr id="29" name="กลุ่ม 28"/>
          <p:cNvGrpSpPr/>
          <p:nvPr/>
        </p:nvGrpSpPr>
        <p:grpSpPr>
          <a:xfrm>
            <a:off x="2328603" y="5559752"/>
            <a:ext cx="3855769" cy="547540"/>
            <a:chOff x="1796351" y="4327300"/>
            <a:chExt cx="3855769" cy="547540"/>
          </a:xfrm>
        </p:grpSpPr>
        <p:sp>
          <p:nvSpPr>
            <p:cNvPr id="30" name="สี่เหลี่ยมผืนผ้า 29"/>
            <p:cNvSpPr/>
            <p:nvPr/>
          </p:nvSpPr>
          <p:spPr>
            <a:xfrm>
              <a:off x="2293853" y="4339461"/>
              <a:ext cx="335826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เชื้อราและ</a:t>
              </a:r>
              <a:r>
                <a:rPr lang="th-TH" b="1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โปร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โต</a:t>
              </a:r>
              <a:r>
                <a:rPr lang="th-TH" b="1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ซัว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</a:t>
              </a:r>
            </a:p>
          </p:txBody>
        </p:sp>
        <p:pic>
          <p:nvPicPr>
            <p:cNvPr id="31" name="รูปภาพ 3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1988">
              <a:off x="1796351" y="4327300"/>
              <a:ext cx="587216" cy="547540"/>
            </a:xfrm>
            <a:prstGeom prst="rect">
              <a:avLst/>
            </a:prstGeom>
          </p:spPr>
        </p:pic>
      </p:grp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7"/>
          <a:stretch/>
        </p:blipFill>
        <p:spPr>
          <a:xfrm>
            <a:off x="425000" y="3694051"/>
            <a:ext cx="1679496" cy="3191333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386" y="4199123"/>
            <a:ext cx="1754519" cy="1754519"/>
          </a:xfrm>
          <a:prstGeom prst="rect">
            <a:avLst/>
          </a:prstGeom>
        </p:spPr>
      </p:pic>
      <p:pic>
        <p:nvPicPr>
          <p:cNvPr id="32" name="รูปภาพ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260" y="4339461"/>
            <a:ext cx="1807123" cy="180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5"/>
          <p:cNvSpPr/>
          <p:nvPr/>
        </p:nvSpPr>
        <p:spPr>
          <a:xfrm>
            <a:off x="395536" y="1772816"/>
            <a:ext cx="8102150" cy="4175786"/>
          </a:xfrm>
          <a:prstGeom prst="roundRect">
            <a:avLst>
              <a:gd name="adj" fmla="val 7967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7805292" cy="1080120"/>
          </a:xfrm>
          <a:prstGeom prst="rect">
            <a:avLst/>
          </a:prstGeom>
        </p:spPr>
      </p:pic>
      <p:grpSp>
        <p:nvGrpSpPr>
          <p:cNvPr id="10" name="กลุ่ม 9"/>
          <p:cNvGrpSpPr/>
          <p:nvPr/>
        </p:nvGrpSpPr>
        <p:grpSpPr>
          <a:xfrm>
            <a:off x="783890" y="1988840"/>
            <a:ext cx="6562721" cy="966268"/>
            <a:chOff x="1796351" y="4327300"/>
            <a:chExt cx="6562721" cy="966268"/>
          </a:xfrm>
        </p:grpSpPr>
        <p:sp>
          <p:nvSpPr>
            <p:cNvPr id="11" name="สี่เหลี่ยมผืนผ้า 10"/>
            <p:cNvSpPr/>
            <p:nvPr/>
          </p:nvSpPr>
          <p:spPr>
            <a:xfrm>
              <a:off x="2293853" y="4339461"/>
              <a:ext cx="606521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ติดต่อโดยการร่วมเพศ นอกจากนี้แม่ที่ติดเชื้อซิฟิลิส สามารถแพร่เชื้อให้ลูกในท้อง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ได้</a:t>
              </a:r>
              <a:endPara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pic>
          <p:nvPicPr>
            <p:cNvPr id="12" name="รูปภาพ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1988">
              <a:off x="1796351" y="4327300"/>
              <a:ext cx="587216" cy="547540"/>
            </a:xfrm>
            <a:prstGeom prst="rect">
              <a:avLst/>
            </a:prstGeom>
          </p:spPr>
        </p:pic>
      </p:grpSp>
      <p:grpSp>
        <p:nvGrpSpPr>
          <p:cNvPr id="13" name="กลุ่ม 12"/>
          <p:cNvGrpSpPr/>
          <p:nvPr/>
        </p:nvGrpSpPr>
        <p:grpSpPr>
          <a:xfrm>
            <a:off x="783890" y="2964625"/>
            <a:ext cx="5948350" cy="966268"/>
            <a:chOff x="1796351" y="4327300"/>
            <a:chExt cx="5948350" cy="966268"/>
          </a:xfrm>
        </p:grpSpPr>
        <p:sp>
          <p:nvSpPr>
            <p:cNvPr id="15" name="สี่เหลี่ยมผืนผ้า 14"/>
            <p:cNvSpPr/>
            <p:nvPr/>
          </p:nvSpPr>
          <p:spPr>
            <a:xfrm>
              <a:off x="2293853" y="4339461"/>
              <a:ext cx="545084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อาการของซิฟิลิส คือ มีแผลขอบแข็งที่อวัยวะเพศ ไม่มีอาการเจ็บแผล และอาจเกิดขึ้นที่อื่นๆ</a:t>
              </a:r>
            </a:p>
          </p:txBody>
        </p:sp>
        <p:pic>
          <p:nvPicPr>
            <p:cNvPr id="17" name="รูปภาพ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1988">
              <a:off x="1796351" y="4327300"/>
              <a:ext cx="587216" cy="547540"/>
            </a:xfrm>
            <a:prstGeom prst="rect">
              <a:avLst/>
            </a:prstGeom>
          </p:spPr>
        </p:pic>
      </p:grpSp>
      <p:grpSp>
        <p:nvGrpSpPr>
          <p:cNvPr id="18" name="กลุ่ม 17"/>
          <p:cNvGrpSpPr/>
          <p:nvPr/>
        </p:nvGrpSpPr>
        <p:grpSpPr>
          <a:xfrm>
            <a:off x="783890" y="3861048"/>
            <a:ext cx="5228270" cy="966268"/>
            <a:chOff x="1796351" y="4327300"/>
            <a:chExt cx="5228270" cy="966268"/>
          </a:xfrm>
        </p:grpSpPr>
        <p:sp>
          <p:nvSpPr>
            <p:cNvPr id="19" name="สี่เหลี่ยมผืนผ้า 18"/>
            <p:cNvSpPr/>
            <p:nvPr/>
          </p:nvSpPr>
          <p:spPr>
            <a:xfrm>
              <a:off x="2293853" y="4339461"/>
              <a:ext cx="473076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หากปล่อยทิ้งไว้ไม่รีบรักษา โรคจะลุกลามทำให้ร่างกายพิการและตายได้</a:t>
              </a:r>
            </a:p>
          </p:txBody>
        </p:sp>
        <p:pic>
          <p:nvPicPr>
            <p:cNvPr id="20" name="รูปภาพ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1988">
              <a:off x="1796351" y="4327300"/>
              <a:ext cx="587216" cy="547540"/>
            </a:xfrm>
            <a:prstGeom prst="rect">
              <a:avLst/>
            </a:prstGeom>
          </p:spPr>
        </p:pic>
      </p:grpSp>
      <p:grpSp>
        <p:nvGrpSpPr>
          <p:cNvPr id="24" name="กลุ่ม 23"/>
          <p:cNvGrpSpPr/>
          <p:nvPr/>
        </p:nvGrpSpPr>
        <p:grpSpPr>
          <a:xfrm>
            <a:off x="783890" y="4750440"/>
            <a:ext cx="5020496" cy="1005686"/>
            <a:chOff x="1796351" y="4287882"/>
            <a:chExt cx="5020496" cy="1005686"/>
          </a:xfrm>
        </p:grpSpPr>
        <p:sp>
          <p:nvSpPr>
            <p:cNvPr id="25" name="สี่เหลี่ยมผืนผ้า 24"/>
            <p:cNvSpPr/>
            <p:nvPr/>
          </p:nvSpPr>
          <p:spPr>
            <a:xfrm>
              <a:off x="2293853" y="4339461"/>
              <a:ext cx="452299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ส่วนมารดาที่ติดเชื้อขณะตั้งครรภ์ อาจแท้งและทารก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เสียชีวิตในครรภ์</a:t>
              </a:r>
              <a:endPara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pic>
          <p:nvPicPr>
            <p:cNvPr id="26" name="รูปภาพ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1988">
              <a:off x="1796351" y="4287882"/>
              <a:ext cx="587216" cy="547540"/>
            </a:xfrm>
            <a:prstGeom prst="rect">
              <a:avLst/>
            </a:prstGeom>
          </p:spPr>
        </p:pic>
      </p:grpSp>
      <p:pic>
        <p:nvPicPr>
          <p:cNvPr id="7" name="รูปภาพ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173" y="2348880"/>
            <a:ext cx="2367282" cy="371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8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สี่เหลี่ยมผืนผ้ามุมมน 17"/>
          <p:cNvSpPr/>
          <p:nvPr/>
        </p:nvSpPr>
        <p:spPr>
          <a:xfrm>
            <a:off x="430830" y="1277980"/>
            <a:ext cx="8102150" cy="4863563"/>
          </a:xfrm>
          <a:prstGeom prst="roundRect">
            <a:avLst>
              <a:gd name="adj" fmla="val 7967"/>
            </a:avLst>
          </a:prstGeom>
          <a:solidFill>
            <a:srgbClr val="F6F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83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รูปภาพ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10" y="67706"/>
            <a:ext cx="5631176" cy="1712708"/>
          </a:xfrm>
          <a:prstGeom prst="rect">
            <a:avLst/>
          </a:prstGeom>
        </p:spPr>
      </p:pic>
      <p:grpSp>
        <p:nvGrpSpPr>
          <p:cNvPr id="19" name="กลุ่ม 18"/>
          <p:cNvGrpSpPr/>
          <p:nvPr/>
        </p:nvGrpSpPr>
        <p:grpSpPr>
          <a:xfrm>
            <a:off x="827584" y="1579874"/>
            <a:ext cx="6562721" cy="547540"/>
            <a:chOff x="1796351" y="4327300"/>
            <a:chExt cx="6562721" cy="547540"/>
          </a:xfrm>
        </p:grpSpPr>
        <p:sp>
          <p:nvSpPr>
            <p:cNvPr id="20" name="สี่เหลี่ยมผืนผ้า 19"/>
            <p:cNvSpPr/>
            <p:nvPr/>
          </p:nvSpPr>
          <p:spPr>
            <a:xfrm>
              <a:off x="2293853" y="4339461"/>
              <a:ext cx="606521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ติดต่อโดยการร่วมเพศทางอวัยวะเพศ</a:t>
              </a:r>
            </a:p>
          </p:txBody>
        </p:sp>
        <p:pic>
          <p:nvPicPr>
            <p:cNvPr id="21" name="รูปภาพ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1988">
              <a:off x="1796351" y="4327300"/>
              <a:ext cx="587216" cy="547540"/>
            </a:xfrm>
            <a:prstGeom prst="rect">
              <a:avLst/>
            </a:prstGeom>
          </p:spPr>
        </p:pic>
      </p:grpSp>
      <p:grpSp>
        <p:nvGrpSpPr>
          <p:cNvPr id="22" name="กลุ่ม 21"/>
          <p:cNvGrpSpPr/>
          <p:nvPr/>
        </p:nvGrpSpPr>
        <p:grpSpPr>
          <a:xfrm>
            <a:off x="738551" y="1945610"/>
            <a:ext cx="7759135" cy="1384995"/>
            <a:chOff x="1707318" y="3968530"/>
            <a:chExt cx="7759135" cy="1384995"/>
          </a:xfrm>
        </p:grpSpPr>
        <p:sp>
          <p:nvSpPr>
            <p:cNvPr id="23" name="สี่เหลี่ยมผืนผ้า 22"/>
            <p:cNvSpPr/>
            <p:nvPr/>
          </p:nvSpPr>
          <p:spPr>
            <a:xfrm>
              <a:off x="2265081" y="3968530"/>
              <a:ext cx="7201372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อาการพบบ่อย คือ มีหนองไหลที่อวัยวะเพศ ทวารหนัก 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และ</a:t>
              </a:r>
              <a:b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</a:b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ช่อง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ปาก มีอาการปัสสาวะขัด แสบ ส่วนใหญ่ในผู้หญิงมักไม่มีอาการ บางคนมีตกขาวผิดปกติ</a:t>
              </a:r>
            </a:p>
          </p:txBody>
        </p:sp>
        <p:pic>
          <p:nvPicPr>
            <p:cNvPr id="24" name="รูปภาพ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1988">
              <a:off x="1707318" y="4227737"/>
              <a:ext cx="611152" cy="547540"/>
            </a:xfrm>
            <a:prstGeom prst="rect">
              <a:avLst/>
            </a:prstGeom>
          </p:spPr>
        </p:pic>
      </p:grpSp>
      <p:grpSp>
        <p:nvGrpSpPr>
          <p:cNvPr id="25" name="กลุ่ม 24"/>
          <p:cNvGrpSpPr/>
          <p:nvPr/>
        </p:nvGrpSpPr>
        <p:grpSpPr>
          <a:xfrm>
            <a:off x="835593" y="3255732"/>
            <a:ext cx="7697387" cy="954107"/>
            <a:chOff x="1804360" y="4339461"/>
            <a:chExt cx="7697387" cy="954107"/>
          </a:xfrm>
        </p:grpSpPr>
        <p:sp>
          <p:nvSpPr>
            <p:cNvPr id="26" name="สี่เหลี่ยมผืนผ้า 25"/>
            <p:cNvSpPr/>
            <p:nvPr/>
          </p:nvSpPr>
          <p:spPr>
            <a:xfrm>
              <a:off x="2293853" y="4339461"/>
              <a:ext cx="720789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โรคนี้หากปล่อยทิ้งไว้ในผู้ชาย จะมีอาการแทรกซ้อนทำให้อัณฑะอักเสบและบวมโต เป็นหมันได้ </a:t>
              </a:r>
            </a:p>
          </p:txBody>
        </p:sp>
        <p:pic>
          <p:nvPicPr>
            <p:cNvPr id="27" name="รูปภาพ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1988">
              <a:off x="1804360" y="4566262"/>
              <a:ext cx="587216" cy="547540"/>
            </a:xfrm>
            <a:prstGeom prst="rect">
              <a:avLst/>
            </a:prstGeom>
          </p:spPr>
        </p:pic>
      </p:grpSp>
      <p:grpSp>
        <p:nvGrpSpPr>
          <p:cNvPr id="28" name="กลุ่ม 27"/>
          <p:cNvGrpSpPr/>
          <p:nvPr/>
        </p:nvGrpSpPr>
        <p:grpSpPr>
          <a:xfrm>
            <a:off x="827584" y="4154525"/>
            <a:ext cx="7705396" cy="954107"/>
            <a:chOff x="1796351" y="4339461"/>
            <a:chExt cx="7705396" cy="954107"/>
          </a:xfrm>
        </p:grpSpPr>
        <p:sp>
          <p:nvSpPr>
            <p:cNvPr id="29" name="สี่เหลี่ยมผืนผ้า 28"/>
            <p:cNvSpPr/>
            <p:nvPr/>
          </p:nvSpPr>
          <p:spPr>
            <a:xfrm>
              <a:off x="2293853" y="4339461"/>
              <a:ext cx="720789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หากปล่อยทิ้งไว้ในผู้หญิง ทำให้มดลูกและปีกมดลูกอักเสบ และท่อรังไข่ตีบตัน กลายเป็นหมัน 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หรือ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ท้องนอกมดลูกได้</a:t>
              </a:r>
            </a:p>
          </p:txBody>
        </p:sp>
        <p:pic>
          <p:nvPicPr>
            <p:cNvPr id="30" name="รูปภาพ 2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1988">
              <a:off x="1796351" y="4528375"/>
              <a:ext cx="587216" cy="547540"/>
            </a:xfrm>
            <a:prstGeom prst="rect">
              <a:avLst/>
            </a:prstGeom>
          </p:spPr>
        </p:pic>
      </p:grpSp>
      <p:grpSp>
        <p:nvGrpSpPr>
          <p:cNvPr id="31" name="กลุ่ม 30"/>
          <p:cNvGrpSpPr/>
          <p:nvPr/>
        </p:nvGrpSpPr>
        <p:grpSpPr>
          <a:xfrm>
            <a:off x="827584" y="5121934"/>
            <a:ext cx="7705396" cy="954107"/>
            <a:chOff x="1796351" y="4339461"/>
            <a:chExt cx="7705396" cy="954107"/>
          </a:xfrm>
        </p:grpSpPr>
        <p:sp>
          <p:nvSpPr>
            <p:cNvPr id="32" name="สี่เหลี่ยมผืนผ้า 31"/>
            <p:cNvSpPr/>
            <p:nvPr/>
          </p:nvSpPr>
          <p:spPr>
            <a:xfrm>
              <a:off x="2293853" y="4339461"/>
              <a:ext cx="720789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โรคหนองในสามารถถ่ายทอดจากมารดาสู่ทารกได้ขณะคลอดผ่านช่องคลอด ซึ่งอาจทำ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ให้เด็ก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ตาบอด</a:t>
              </a:r>
            </a:p>
          </p:txBody>
        </p:sp>
        <p:pic>
          <p:nvPicPr>
            <p:cNvPr id="33" name="รูปภาพ 3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1988">
              <a:off x="1796351" y="4528375"/>
              <a:ext cx="587216" cy="547540"/>
            </a:xfrm>
            <a:prstGeom prst="rect">
              <a:avLst/>
            </a:prstGeom>
          </p:spPr>
        </p:pic>
      </p:grpSp>
      <p:pic>
        <p:nvPicPr>
          <p:cNvPr id="15" name="รูปภาพ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749" y="107358"/>
            <a:ext cx="2532893" cy="208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4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มุมมน 7"/>
          <p:cNvSpPr/>
          <p:nvPr/>
        </p:nvSpPr>
        <p:spPr>
          <a:xfrm>
            <a:off x="430830" y="1277980"/>
            <a:ext cx="8102150" cy="4863563"/>
          </a:xfrm>
          <a:prstGeom prst="roundRect">
            <a:avLst>
              <a:gd name="adj" fmla="val 7967"/>
            </a:avLst>
          </a:prstGeom>
          <a:solidFill>
            <a:srgbClr val="F6F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9" name="กลุ่ม 8"/>
          <p:cNvGrpSpPr/>
          <p:nvPr/>
        </p:nvGrpSpPr>
        <p:grpSpPr>
          <a:xfrm>
            <a:off x="628585" y="1579874"/>
            <a:ext cx="8174200" cy="547540"/>
            <a:chOff x="1796351" y="4327300"/>
            <a:chExt cx="8174200" cy="547540"/>
          </a:xfrm>
        </p:grpSpPr>
        <p:sp>
          <p:nvSpPr>
            <p:cNvPr id="10" name="สี่เหลี่ยมผืนผ้า 9"/>
            <p:cNvSpPr/>
            <p:nvPr/>
          </p:nvSpPr>
          <p:spPr>
            <a:xfrm>
              <a:off x="2293853" y="4339461"/>
              <a:ext cx="76766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อาการทั่วไปจะมีอาการแสบหรือคันที่ท่อปัสสาวะ และมีมูกใสหรือขุ่น</a:t>
              </a:r>
            </a:p>
          </p:txBody>
        </p:sp>
        <p:pic>
          <p:nvPicPr>
            <p:cNvPr id="11" name="รูปภาพ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1988">
              <a:off x="1796351" y="4327300"/>
              <a:ext cx="587216" cy="547540"/>
            </a:xfrm>
            <a:prstGeom prst="rect">
              <a:avLst/>
            </a:prstGeom>
          </p:spPr>
        </p:pic>
      </p:grpSp>
      <p:grpSp>
        <p:nvGrpSpPr>
          <p:cNvPr id="12" name="กลุ่ม 11"/>
          <p:cNvGrpSpPr/>
          <p:nvPr/>
        </p:nvGrpSpPr>
        <p:grpSpPr>
          <a:xfrm>
            <a:off x="539552" y="2206440"/>
            <a:ext cx="7759135" cy="954107"/>
            <a:chOff x="1707318" y="3968530"/>
            <a:chExt cx="7759135" cy="954107"/>
          </a:xfrm>
        </p:grpSpPr>
        <p:sp>
          <p:nvSpPr>
            <p:cNvPr id="13" name="สี่เหลี่ยมผืนผ้า 12"/>
            <p:cNvSpPr/>
            <p:nvPr/>
          </p:nvSpPr>
          <p:spPr>
            <a:xfrm>
              <a:off x="2265081" y="3968530"/>
              <a:ext cx="720137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ในผู้หญิงบางครั้งอาจไม่มีอาการแสบหรือคัน แต่จะมีการตกขาวผิดปกติ</a:t>
              </a:r>
            </a:p>
          </p:txBody>
        </p:sp>
        <p:pic>
          <p:nvPicPr>
            <p:cNvPr id="15" name="รูปภาพ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1988">
              <a:off x="1707318" y="4227737"/>
              <a:ext cx="611152" cy="547540"/>
            </a:xfrm>
            <a:prstGeom prst="rect">
              <a:avLst/>
            </a:prstGeom>
          </p:spPr>
        </p:pic>
      </p:grpSp>
      <p:grpSp>
        <p:nvGrpSpPr>
          <p:cNvPr id="17" name="กลุ่ม 16"/>
          <p:cNvGrpSpPr/>
          <p:nvPr/>
        </p:nvGrpSpPr>
        <p:grpSpPr>
          <a:xfrm>
            <a:off x="636594" y="3138713"/>
            <a:ext cx="7697387" cy="954107"/>
            <a:chOff x="1804360" y="4339461"/>
            <a:chExt cx="7697387" cy="954107"/>
          </a:xfrm>
        </p:grpSpPr>
        <p:sp>
          <p:nvSpPr>
            <p:cNvPr id="18" name="สี่เหลี่ยมผืนผ้า 17"/>
            <p:cNvSpPr/>
            <p:nvPr/>
          </p:nvSpPr>
          <p:spPr>
            <a:xfrm>
              <a:off x="2293853" y="4339461"/>
              <a:ext cx="720789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หากมีการสัมผัสมูกที่มีเชื้อแล้วเอามาขยี้ตา ก็อาจทำให้ติดเชื้อหนองในเทียมที่ตาได้ </a:t>
              </a:r>
            </a:p>
          </p:txBody>
        </p:sp>
        <p:pic>
          <p:nvPicPr>
            <p:cNvPr id="19" name="รูปภาพ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1988">
              <a:off x="1804360" y="4566262"/>
              <a:ext cx="587216" cy="547540"/>
            </a:xfrm>
            <a:prstGeom prst="rect">
              <a:avLst/>
            </a:prstGeom>
          </p:spPr>
        </p:pic>
      </p:grpSp>
      <p:grpSp>
        <p:nvGrpSpPr>
          <p:cNvPr id="20" name="กลุ่ม 19"/>
          <p:cNvGrpSpPr/>
          <p:nvPr/>
        </p:nvGrpSpPr>
        <p:grpSpPr>
          <a:xfrm>
            <a:off x="628585" y="4077072"/>
            <a:ext cx="7705396" cy="954107"/>
            <a:chOff x="1796351" y="4339461"/>
            <a:chExt cx="7705396" cy="954107"/>
          </a:xfrm>
        </p:grpSpPr>
        <p:sp>
          <p:nvSpPr>
            <p:cNvPr id="21" name="สี่เหลี่ยมผืนผ้า 20"/>
            <p:cNvSpPr/>
            <p:nvPr/>
          </p:nvSpPr>
          <p:spPr>
            <a:xfrm>
              <a:off x="2293853" y="4339461"/>
              <a:ext cx="720789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หากปล่อยทิ้งไว้ในผู้หญิง ทำให้มดลูกและปีกมดลูกอักเสบ และท่อรังไข่ตีบตัน กลายเป็นหมัน 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หรือ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ท้องนอกมดลูกได้</a:t>
              </a:r>
            </a:p>
          </p:txBody>
        </p:sp>
        <p:pic>
          <p:nvPicPr>
            <p:cNvPr id="22" name="รูปภาพ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1988">
              <a:off x="1796351" y="4528375"/>
              <a:ext cx="587216" cy="547540"/>
            </a:xfrm>
            <a:prstGeom prst="rect">
              <a:avLst/>
            </a:prstGeom>
          </p:spPr>
        </p:pic>
      </p:grpSp>
      <p:grpSp>
        <p:nvGrpSpPr>
          <p:cNvPr id="23" name="กลุ่ม 22"/>
          <p:cNvGrpSpPr/>
          <p:nvPr/>
        </p:nvGrpSpPr>
        <p:grpSpPr>
          <a:xfrm>
            <a:off x="683568" y="5043703"/>
            <a:ext cx="7705396" cy="954107"/>
            <a:chOff x="1796351" y="4339461"/>
            <a:chExt cx="7705396" cy="954107"/>
          </a:xfrm>
        </p:grpSpPr>
        <p:sp>
          <p:nvSpPr>
            <p:cNvPr id="24" name="สี่เหลี่ยมผืนผ้า 23"/>
            <p:cNvSpPr/>
            <p:nvPr/>
          </p:nvSpPr>
          <p:spPr>
            <a:xfrm>
              <a:off x="2293853" y="4339461"/>
              <a:ext cx="720789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หนองในเทียมสามารถถ่ายทอดจากมารดาสู่ทารกได้ขณะคลอดผ่านช่องคลอด อาจทำ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ให้เด็ก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เยื่อบุตาอักเสบ</a:t>
              </a:r>
            </a:p>
          </p:txBody>
        </p:sp>
        <p:pic>
          <p:nvPicPr>
            <p:cNvPr id="25" name="รูปภาพ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1988">
              <a:off x="1796351" y="4528375"/>
              <a:ext cx="587216" cy="547540"/>
            </a:xfrm>
            <a:prstGeom prst="rect">
              <a:avLst/>
            </a:prstGeom>
          </p:spPr>
        </p:pic>
      </p:grpSp>
      <p:pic>
        <p:nvPicPr>
          <p:cNvPr id="46" name="รูปภาพ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2" y="116632"/>
            <a:ext cx="8195051" cy="158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5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สี่เหลี่ยมผืนผ้ามุมมน 35"/>
          <p:cNvSpPr/>
          <p:nvPr/>
        </p:nvSpPr>
        <p:spPr>
          <a:xfrm>
            <a:off x="395536" y="3668181"/>
            <a:ext cx="8102150" cy="2439051"/>
          </a:xfrm>
          <a:prstGeom prst="roundRect">
            <a:avLst>
              <a:gd name="adj" fmla="val 7967"/>
            </a:avLst>
          </a:prstGeom>
          <a:solidFill>
            <a:srgbClr val="F6F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37" name="กลุ่ม 36"/>
          <p:cNvGrpSpPr/>
          <p:nvPr/>
        </p:nvGrpSpPr>
        <p:grpSpPr>
          <a:xfrm>
            <a:off x="661941" y="4170179"/>
            <a:ext cx="7632283" cy="1212490"/>
            <a:chOff x="1796351" y="4327300"/>
            <a:chExt cx="7632283" cy="1212490"/>
          </a:xfrm>
        </p:grpSpPr>
        <p:sp>
          <p:nvSpPr>
            <p:cNvPr id="38" name="สี่เหลี่ยมผืนผ้า 37"/>
            <p:cNvSpPr/>
            <p:nvPr/>
          </p:nvSpPr>
          <p:spPr>
            <a:xfrm>
              <a:off x="2293853" y="4339461"/>
              <a:ext cx="713478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อาการทั่วไป คือ เริ่มแรกเป็นแผลตื้นๆ ขึ้นที่อวัยวะเพศ </a:t>
              </a:r>
              <a:r>
                <a:rPr lang="th-TH" sz="2400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หาย</a:t>
              </a:r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เอง</a:t>
              </a:r>
              <a:r>
                <a:rPr lang="th-TH" sz="2400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ได้ต่อมา</a:t>
              </a:r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จะพบว่าต่อม</a:t>
              </a:r>
              <a:r>
                <a:rPr lang="th-TH" sz="2400" b="1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นํ้า</a:t>
              </a:r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เหลืองที่ขาหนีบจะอักเสบ และเกิดเป็นฝีมีลักษณะบวม แดง ร้อน  หากไม่ได้</a:t>
              </a:r>
              <a:r>
                <a:rPr lang="th-TH" sz="2400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รับการ</a:t>
              </a:r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รักษา กลายเป็นแผลเรื้อรัง</a:t>
              </a:r>
            </a:p>
          </p:txBody>
        </p:sp>
        <p:pic>
          <p:nvPicPr>
            <p:cNvPr id="39" name="รูปภาพ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1988">
              <a:off x="1796351" y="4327300"/>
              <a:ext cx="587216" cy="547540"/>
            </a:xfrm>
            <a:prstGeom prst="rect">
              <a:avLst/>
            </a:prstGeom>
          </p:spPr>
        </p:pic>
      </p:grpSp>
      <p:grpSp>
        <p:nvGrpSpPr>
          <p:cNvPr id="40" name="กลุ่ม 39"/>
          <p:cNvGrpSpPr/>
          <p:nvPr/>
        </p:nvGrpSpPr>
        <p:grpSpPr>
          <a:xfrm>
            <a:off x="596837" y="5371019"/>
            <a:ext cx="7697387" cy="830997"/>
            <a:chOff x="1804360" y="4339461"/>
            <a:chExt cx="7697387" cy="830997"/>
          </a:xfrm>
        </p:grpSpPr>
        <p:sp>
          <p:nvSpPr>
            <p:cNvPr id="41" name="สี่เหลี่ยมผืนผ้า 40"/>
            <p:cNvSpPr/>
            <p:nvPr/>
          </p:nvSpPr>
          <p:spPr>
            <a:xfrm>
              <a:off x="2293853" y="4339461"/>
              <a:ext cx="720789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ผู้หญิงที่ป่วยเป็นฝีมะม่วง จะทำให้อุ้งเชิงกรานอักเสบ ส่งผลให้ปวดท้องน้อยเรื้อรัง </a:t>
              </a:r>
              <a:r>
                <a:rPr lang="th-TH" sz="2400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หรือท้อง</a:t>
              </a:r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นอกมดลูกได้ บางรายอาจทำให้มีบุตรยาก</a:t>
              </a:r>
            </a:p>
          </p:txBody>
        </p:sp>
        <p:pic>
          <p:nvPicPr>
            <p:cNvPr id="42" name="รูปภาพ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1988">
              <a:off x="1804360" y="4566262"/>
              <a:ext cx="587216" cy="547540"/>
            </a:xfrm>
            <a:prstGeom prst="rect">
              <a:avLst/>
            </a:prstGeom>
          </p:spPr>
        </p:pic>
      </p:grpSp>
      <p:pic>
        <p:nvPicPr>
          <p:cNvPr id="46" name="รูปภาพ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397294" y="978368"/>
            <a:ext cx="8102150" cy="1913259"/>
          </a:xfrm>
          <a:prstGeom prst="roundRect">
            <a:avLst>
              <a:gd name="adj" fmla="val 7967"/>
            </a:avLst>
          </a:prstGeom>
          <a:solidFill>
            <a:srgbClr val="F6F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8" name="กลุ่ม 7"/>
          <p:cNvGrpSpPr/>
          <p:nvPr/>
        </p:nvGrpSpPr>
        <p:grpSpPr>
          <a:xfrm>
            <a:off x="628585" y="1340768"/>
            <a:ext cx="8174200" cy="843158"/>
            <a:chOff x="1796351" y="4327300"/>
            <a:chExt cx="8174200" cy="843158"/>
          </a:xfrm>
        </p:grpSpPr>
        <p:sp>
          <p:nvSpPr>
            <p:cNvPr id="9" name="สี่เหลี่ยมผืนผ้า 8"/>
            <p:cNvSpPr/>
            <p:nvPr/>
          </p:nvSpPr>
          <p:spPr>
            <a:xfrm>
              <a:off x="2293853" y="4339461"/>
              <a:ext cx="767669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อาการทั่วไปจะมีตุ่มนูนแดงที่อวัยวะเพศ และแตกเป็นแผลหลายแผล  ขอบแผลไม่แข็งและไม่เรียบ มีเลือดออก แผลเจ็บปวดมาก</a:t>
              </a:r>
            </a:p>
          </p:txBody>
        </p:sp>
        <p:pic>
          <p:nvPicPr>
            <p:cNvPr id="10" name="รูปภาพ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1988">
              <a:off x="1796351" y="4327300"/>
              <a:ext cx="587216" cy="547540"/>
            </a:xfrm>
            <a:prstGeom prst="rect">
              <a:avLst/>
            </a:prstGeom>
          </p:spPr>
        </p:pic>
      </p:grpSp>
      <p:grpSp>
        <p:nvGrpSpPr>
          <p:cNvPr id="15" name="กลุ่ม 14"/>
          <p:cNvGrpSpPr/>
          <p:nvPr/>
        </p:nvGrpSpPr>
        <p:grpSpPr>
          <a:xfrm>
            <a:off x="723306" y="2060630"/>
            <a:ext cx="7697387" cy="830997"/>
            <a:chOff x="1804360" y="4339461"/>
            <a:chExt cx="7697387" cy="830997"/>
          </a:xfrm>
        </p:grpSpPr>
        <p:sp>
          <p:nvSpPr>
            <p:cNvPr id="17" name="สี่เหลี่ยมผืนผ้า 16"/>
            <p:cNvSpPr/>
            <p:nvPr/>
          </p:nvSpPr>
          <p:spPr>
            <a:xfrm>
              <a:off x="2293853" y="4339461"/>
              <a:ext cx="720789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ผู้หญิงที่ป่วยเป็นโรคแผลริมอ่อน ถ้ามีแผลที่ผนังช่องคลอดหรือปากมดลูก จะมีอาการเจ็บเวลามีเพศสัมพันธ์</a:t>
              </a:r>
            </a:p>
          </p:txBody>
        </p:sp>
        <p:pic>
          <p:nvPicPr>
            <p:cNvPr id="18" name="รูปภาพ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1988">
              <a:off x="1804360" y="4566262"/>
              <a:ext cx="587216" cy="547540"/>
            </a:xfrm>
            <a:prstGeom prst="rect">
              <a:avLst/>
            </a:prstGeom>
          </p:spPr>
        </p:pic>
      </p:grpSp>
      <p:pic>
        <p:nvPicPr>
          <p:cNvPr id="26" name="รูปภาพ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83" y="-182235"/>
            <a:ext cx="5849158" cy="1712708"/>
          </a:xfrm>
          <a:prstGeom prst="rect">
            <a:avLst/>
          </a:prstGeom>
        </p:spPr>
      </p:pic>
      <p:pic>
        <p:nvPicPr>
          <p:cNvPr id="35" name="รูปภาพ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02" y="2508572"/>
            <a:ext cx="7935551" cy="167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15935</TotalTime>
  <Words>966</Words>
  <Application>Microsoft Office PowerPoint</Application>
  <PresentationFormat>นำเสนอทางหน้าจอ (4:3)</PresentationFormat>
  <Paragraphs>128</Paragraphs>
  <Slides>22</Slides>
  <Notes>22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22</vt:i4>
      </vt:variant>
    </vt:vector>
  </HeadingPairs>
  <TitlesOfParts>
    <vt:vector size="30" baseType="lpstr">
      <vt:lpstr>Malgun Gothic</vt:lpstr>
      <vt:lpstr>SimSun</vt:lpstr>
      <vt:lpstr>Angsana New</vt:lpstr>
      <vt:lpstr>Arial</vt:lpstr>
      <vt:lpstr>Browallia New</vt:lpstr>
      <vt:lpstr>Calibri</vt:lpstr>
      <vt:lpstr>Cordia New</vt:lpstr>
      <vt:lpstr>Default Design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nu-keaw</dc:creator>
  <cp:lastModifiedBy>NBACER</cp:lastModifiedBy>
  <cp:revision>1137</cp:revision>
  <cp:lastPrinted>2013-12-18T04:28:54Z</cp:lastPrinted>
  <dcterms:created xsi:type="dcterms:W3CDTF">2013-09-10T05:06:28Z</dcterms:created>
  <dcterms:modified xsi:type="dcterms:W3CDTF">2019-09-09T12:49:01Z</dcterms:modified>
</cp:coreProperties>
</file>