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D7D2"/>
    <a:srgbClr val="12E6E6"/>
    <a:srgbClr val="82C650"/>
    <a:srgbClr val="F6F8A6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powerpoint-00.pptx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36" y="2937389"/>
            <a:ext cx="1429244" cy="153643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93" y="4031861"/>
            <a:ext cx="2042164" cy="1313691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96" y="5025441"/>
            <a:ext cx="2000040" cy="181180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484784"/>
            <a:ext cx="8334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สัมพันธภาพระหว่างบุคคล เกิดจากการมีปฏิสัมพันธ์กันอย่างต่อเนื่องระหว่างคนสอง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คนขึ้น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ไป มีอิทธิพลต่อความคิด อารมณ์ และการกระทำอีกฝ่ายหนึ่ง การสร้างสัมพันธภาพที่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ดีระหว่าง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กันมีวิธีดังนี้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971600" y="2869779"/>
            <a:ext cx="5418844" cy="1063854"/>
            <a:chOff x="328898" y="2030209"/>
            <a:chExt cx="5418844" cy="1063854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075088" y="2139956"/>
              <a:ext cx="46726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การเข้าไปเกี่ยวข้องสัมพันธ์ กระตุ้นให้เกิดความต้องการสร้างสัมพันธ์ต่อกัน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328898" y="2030209"/>
              <a:ext cx="676603" cy="630887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4" y="2072154"/>
              <a:ext cx="472074" cy="467446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916555" y="4750715"/>
            <a:ext cx="6679781" cy="662678"/>
            <a:chOff x="273853" y="3209264"/>
            <a:chExt cx="6679781" cy="662678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273853" y="3209264"/>
              <a:ext cx="676603" cy="63088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19170" y="3348722"/>
              <a:ext cx="59344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การให้รางวัล พฤติกรรม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สัมพันธภาพยังคง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อยู่</a:t>
              </a: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" y="3251173"/>
              <a:ext cx="472074" cy="467446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947699" y="5377344"/>
            <a:ext cx="6495281" cy="643944"/>
            <a:chOff x="304997" y="3835893"/>
            <a:chExt cx="6495281" cy="643944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04997" y="3835893"/>
              <a:ext cx="676603" cy="630887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9" y="3891421"/>
              <a:ext cx="472074" cy="467446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965026" y="3956617"/>
              <a:ext cx="58352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ทั้งสองฝ่ายต้องเกิดความชอบและพอใจซึ่งกันและกัน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995499" y="3789040"/>
            <a:ext cx="5403118" cy="1035485"/>
            <a:chOff x="352797" y="2628421"/>
            <a:chExt cx="5403118" cy="1035485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52797" y="2628421"/>
              <a:ext cx="676603" cy="630887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71677"/>
              <a:ext cx="472074" cy="467446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969070" y="2709799"/>
              <a:ext cx="47868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การสร้างความคุ้นเคย มีความต่อเนื่องในการปฏิสัมพันธ์ เพื่อสร้างความคุ้นเคย</a:t>
              </a:r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73" y="2328572"/>
            <a:ext cx="1542291" cy="15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9" y="476672"/>
            <a:ext cx="4490182" cy="1008112"/>
          </a:xfrm>
          <a:prstGeom prst="rect">
            <a:avLst/>
          </a:prstGeom>
        </p:spPr>
      </p:pic>
      <p:grpSp>
        <p:nvGrpSpPr>
          <p:cNvPr id="18" name="กลุ่ม 17"/>
          <p:cNvGrpSpPr/>
          <p:nvPr/>
        </p:nvGrpSpPr>
        <p:grpSpPr>
          <a:xfrm>
            <a:off x="346386" y="900980"/>
            <a:ext cx="5521240" cy="3318713"/>
            <a:chOff x="346386" y="900980"/>
            <a:chExt cx="5521240" cy="3318713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2005901" y="900980"/>
              <a:ext cx="3861725" cy="2650638"/>
              <a:chOff x="2005901" y="1117004"/>
              <a:chExt cx="3861725" cy="2650638"/>
            </a:xfrm>
          </p:grpSpPr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369176">
                <a:off x="2005901" y="1117004"/>
                <a:ext cx="3861725" cy="2650638"/>
              </a:xfrm>
              <a:prstGeom prst="rect">
                <a:avLst/>
              </a:prstGeom>
            </p:spPr>
          </p:pic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824" y="2636912"/>
                <a:ext cx="697311" cy="690474"/>
              </a:xfrm>
              <a:prstGeom prst="rect">
                <a:avLst/>
              </a:prstGeom>
            </p:spPr>
          </p:pic>
        </p:grpSp>
        <p:sp>
          <p:nvSpPr>
            <p:cNvPr id="15" name="สี่เหลี่ยมผืนผ้า 14"/>
            <p:cNvSpPr/>
            <p:nvPr/>
          </p:nvSpPr>
          <p:spPr>
            <a:xfrm>
              <a:off x="346386" y="3265586"/>
              <a:ext cx="39610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914400" algn="l"/>
                </a:tabLst>
              </a:pPr>
              <a:r>
                <a:rPr lang="th-TH" b="1" spc="-6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การสื่อสารโดยใช้วาจา ภาษา</a:t>
              </a:r>
              <a:r>
                <a:rPr lang="th-TH" b="1" spc="-60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พูด</a:t>
              </a:r>
            </a:p>
            <a:p>
              <a:pPr algn="ctr" fontAlgn="ctr">
                <a:tabLst>
                  <a:tab pos="914400" algn="l"/>
                </a:tabLst>
              </a:pPr>
              <a:r>
                <a:rPr lang="th-TH" b="1" spc="-60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</a:t>
              </a:r>
              <a:r>
                <a:rPr lang="th-TH" b="1" spc="-6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ภาษาเขียน</a:t>
              </a: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3477406" y="1039811"/>
            <a:ext cx="4650554" cy="2976919"/>
            <a:chOff x="3477406" y="1039811"/>
            <a:chExt cx="4650554" cy="2976919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3477406" y="1039811"/>
              <a:ext cx="3898295" cy="2551602"/>
              <a:chOff x="3477406" y="1255835"/>
              <a:chExt cx="3898295" cy="2551602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65664" flipH="1">
                <a:off x="3477406" y="1255835"/>
                <a:ext cx="3898295" cy="2551602"/>
              </a:xfrm>
              <a:prstGeom prst="rect">
                <a:avLst/>
              </a:prstGeom>
            </p:spPr>
          </p:pic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2028" y="2791136"/>
                <a:ext cx="697311" cy="690474"/>
              </a:xfrm>
              <a:prstGeom prst="rect">
                <a:avLst/>
              </a:prstGeom>
            </p:spPr>
          </p:pic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4942988" y="3493510"/>
              <a:ext cx="3184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การสื่อสารโดยใช้ภาษากาย</a:t>
              </a:r>
              <a:endPara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4" y="653410"/>
            <a:ext cx="2112268" cy="264262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6" y="1175244"/>
            <a:ext cx="2120594" cy="2245580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413538" y="3666905"/>
            <a:ext cx="8190910" cy="1546781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13538" y="4965443"/>
            <a:ext cx="833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ทักษะการแก้ปัญหาเป็นความสามารถของบุคคลในการแก้ปัญหาที่เกิดความ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ตึงเครียดทั้ง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ทางด้านร่างกายและจิตใจ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1887487" cy="1887487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1" y="2307902"/>
            <a:ext cx="2156968" cy="215696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692696"/>
            <a:ext cx="8084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ปัญหาเป็นเรื่องปกติและเกิดขึ้นกับมนุษย์ทุกคน การแก้ปัญหาเป็นทักษะที่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เป็นประโยชน์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สำหรับการเผชิญกับความยุ่งยากของปัญหาต่างๆ ที่เกิดขึ้นในชีวิตประจำวัน โดย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มีขั้นตอน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การแก้ปัญหา ดังนี้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7" y="2104118"/>
            <a:ext cx="2864058" cy="53523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27" y="2696397"/>
            <a:ext cx="4270467" cy="52953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54" y="3281153"/>
            <a:ext cx="3547332" cy="53523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9207"/>
            <a:ext cx="3040569" cy="64341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4" y="4399208"/>
            <a:ext cx="3644130" cy="53523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54" y="4981331"/>
            <a:ext cx="2864058" cy="53523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78" y="5571780"/>
            <a:ext cx="3376514" cy="53523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86" y="2473982"/>
            <a:ext cx="4708038" cy="39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8" y="1859270"/>
            <a:ext cx="3331471" cy="499873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484784"/>
            <a:ext cx="833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การต่อรอง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เป็นการลดความรุนแรงของการกระทำหรือการขอให้ทำกิจกรรมอื่นทดแทน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เพื่อให้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เป็นทางเลือก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476991" y="2393579"/>
            <a:ext cx="6518548" cy="3390410"/>
            <a:chOff x="476991" y="2393579"/>
            <a:chExt cx="6518548" cy="3390410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91" y="2393579"/>
              <a:ext cx="6518548" cy="3267669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641234" y="2675446"/>
              <a:ext cx="594699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spc="-6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การปฏิเสธเป็นการ </a:t>
              </a:r>
              <a:r>
                <a:rPr lang="th-TH" b="1" spc="-60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บอกเลิก บอกปัด บอกไม่เอา ไม่สนใจ ไม่ชอบ ไม่ใช้ ไม่ไป ไม่ทำ ไม่เล่น </a:t>
              </a:r>
              <a:r>
                <a:rPr lang="th-TH" b="1" spc="-6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เป็นต้น เพื่อที่จะไม่ต้องกระทำสิ่งเหล่านั้น หรือไม่เข้าไปอยู่ในสถานการณ์นั้น การปฏิเสธนั้น บางครั้งปฏิเสธแล้วอาจเป็นผลดี หรืออาจเป็นผลเสียก็ได้ ดังนั้นควรที่จะพิจารณาให้ดีว่าเรื่องใดควรปฏิเสธ เรื่องใดไม่ควรปฏิเสธ</a:t>
              </a:r>
            </a:p>
            <a:p>
              <a:pPr algn="thaiDist" fontAlgn="ctr">
                <a:tabLst>
                  <a:tab pos="914400" algn="l"/>
                </a:tabLst>
              </a:pPr>
              <a:endPara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8"/>
          <p:cNvGrpSpPr/>
          <p:nvPr/>
        </p:nvGrpSpPr>
        <p:grpSpPr>
          <a:xfrm>
            <a:off x="345187" y="1400318"/>
            <a:ext cx="8798813" cy="5485066"/>
            <a:chOff x="345187" y="1400318"/>
            <a:chExt cx="8798813" cy="5485066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2"/>
            <a:stretch/>
          </p:blipFill>
          <p:spPr>
            <a:xfrm>
              <a:off x="345187" y="1400318"/>
              <a:ext cx="8798813" cy="5485066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2" y="5511998"/>
              <a:ext cx="5252812" cy="883537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2" y="815480"/>
            <a:ext cx="2917352" cy="1991208"/>
          </a:xfrm>
          <a:prstGeom prst="rect">
            <a:avLst/>
          </a:prstGeom>
        </p:spPr>
      </p:pic>
      <p:grpSp>
        <p:nvGrpSpPr>
          <p:cNvPr id="22" name="กลุ่ม 21"/>
          <p:cNvGrpSpPr/>
          <p:nvPr/>
        </p:nvGrpSpPr>
        <p:grpSpPr>
          <a:xfrm>
            <a:off x="2693783" y="218681"/>
            <a:ext cx="6342713" cy="1698151"/>
            <a:chOff x="2659295" y="259896"/>
            <a:chExt cx="6342713" cy="1698151"/>
          </a:xfrm>
        </p:grpSpPr>
        <p:grpSp>
          <p:nvGrpSpPr>
            <p:cNvPr id="13" name="กลุ่ม 12"/>
            <p:cNvGrpSpPr/>
            <p:nvPr/>
          </p:nvGrpSpPr>
          <p:grpSpPr>
            <a:xfrm rot="1964673">
              <a:off x="2659295" y="259896"/>
              <a:ext cx="2657296" cy="1698151"/>
              <a:chOff x="2483768" y="604481"/>
              <a:chExt cx="2657296" cy="1698151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604481"/>
                <a:ext cx="2657296" cy="1698151"/>
              </a:xfrm>
              <a:prstGeom prst="rect">
                <a:avLst/>
              </a:prstGeom>
            </p:spPr>
          </p:pic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5327">
                <a:off x="3950588" y="659183"/>
                <a:ext cx="638180" cy="631923"/>
              </a:xfrm>
              <a:prstGeom prst="rect">
                <a:avLst/>
              </a:prstGeom>
            </p:spPr>
          </p:pic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4950402" y="616114"/>
              <a:ext cx="40516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ใช้ความรู้สึกเป็นข้ออ้างประกอบเหตุผล</a:t>
              </a:r>
            </a:p>
          </p:txBody>
        </p:sp>
      </p:grpSp>
      <p:grpSp>
        <p:nvGrpSpPr>
          <p:cNvPr id="24" name="กลุ่ม 23"/>
          <p:cNvGrpSpPr/>
          <p:nvPr/>
        </p:nvGrpSpPr>
        <p:grpSpPr>
          <a:xfrm>
            <a:off x="3123587" y="521629"/>
            <a:ext cx="4943466" cy="2657296"/>
            <a:chOff x="3079725" y="565025"/>
            <a:chExt cx="4943466" cy="2657296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3079725" y="565025"/>
              <a:ext cx="1781436" cy="2657296"/>
              <a:chOff x="5444968" y="3178580"/>
              <a:chExt cx="1781436" cy="2657296"/>
            </a:xfrm>
          </p:grpSpPr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23692" flipH="1">
                <a:off x="4965396" y="3658152"/>
                <a:ext cx="2657296" cy="1698151"/>
              </a:xfrm>
              <a:prstGeom prst="rect">
                <a:avLst/>
              </a:prstGeom>
            </p:spPr>
          </p:pic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4" y="4197863"/>
                <a:ext cx="638180" cy="631923"/>
              </a:xfrm>
              <a:prstGeom prst="rect">
                <a:avLst/>
              </a:prstGeom>
            </p:spPr>
          </p:pic>
        </p:grpSp>
        <p:sp>
          <p:nvSpPr>
            <p:cNvPr id="25" name="สี่เหลี่ยมผืนผ้า 24"/>
            <p:cNvSpPr/>
            <p:nvPr/>
          </p:nvSpPr>
          <p:spPr>
            <a:xfrm>
              <a:off x="4849568" y="1681202"/>
              <a:ext cx="3173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การขอปฏิเสธ </a:t>
              </a:r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2665137" y="1651489"/>
            <a:ext cx="5311250" cy="1698151"/>
            <a:chOff x="2713059" y="1486694"/>
            <a:chExt cx="5311250" cy="1698151"/>
          </a:xfrm>
        </p:grpSpPr>
        <p:grpSp>
          <p:nvGrpSpPr>
            <p:cNvPr id="21" name="กลุ่ม 20"/>
            <p:cNvGrpSpPr/>
            <p:nvPr/>
          </p:nvGrpSpPr>
          <p:grpSpPr>
            <a:xfrm rot="1720353">
              <a:off x="2713059" y="1486694"/>
              <a:ext cx="2657296" cy="1698151"/>
              <a:chOff x="5799064" y="3239999"/>
              <a:chExt cx="2657296" cy="1698151"/>
            </a:xfrm>
          </p:grpSpPr>
          <p:pic>
            <p:nvPicPr>
              <p:cNvPr id="19" name="รูปภาพ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9298" flipH="1">
                <a:off x="5799064" y="3239999"/>
                <a:ext cx="2657296" cy="1698151"/>
              </a:xfrm>
              <a:prstGeom prst="rect">
                <a:avLst/>
              </a:prstGeom>
            </p:spPr>
          </p:pic>
          <p:pic>
            <p:nvPicPr>
              <p:cNvPr id="12" name="รูปภาพ 1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79647">
                <a:off x="7429094" y="3717112"/>
                <a:ext cx="638180" cy="631923"/>
              </a:xfrm>
              <a:prstGeom prst="rect">
                <a:avLst/>
              </a:prstGeom>
            </p:spPr>
          </p:pic>
        </p:grpSp>
        <p:sp>
          <p:nvSpPr>
            <p:cNvPr id="27" name="สี่เหลี่ยมผืนผ้า 26"/>
            <p:cNvSpPr/>
            <p:nvPr/>
          </p:nvSpPr>
          <p:spPr>
            <a:xfrm>
              <a:off x="4850686" y="2431864"/>
              <a:ext cx="3173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การขอความเห็นชอบ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620688"/>
            <a:ext cx="5967156" cy="934872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971600" y="2870121"/>
            <a:ext cx="7149774" cy="630887"/>
            <a:chOff x="328898" y="2030209"/>
            <a:chExt cx="7149774" cy="63088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073027" y="2096107"/>
              <a:ext cx="64056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ปฏิเสธอย่างจริงจังทั้งท่าทาง คำพูด 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เสียง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328898" y="2030209"/>
              <a:ext cx="676603" cy="630887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4" y="2072154"/>
              <a:ext cx="472074" cy="467446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916555" y="3990458"/>
            <a:ext cx="6679781" cy="662678"/>
            <a:chOff x="273853" y="3209264"/>
            <a:chExt cx="6679781" cy="662678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273853" y="3209264"/>
              <a:ext cx="676603" cy="63088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19170" y="3348722"/>
              <a:ext cx="59344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การขอความเห็นชอบและแสดงการขอบคุณ</a:t>
              </a: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" y="3251173"/>
              <a:ext cx="472074" cy="467446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947699" y="4585256"/>
            <a:ext cx="6089721" cy="643944"/>
            <a:chOff x="304997" y="3835893"/>
            <a:chExt cx="6089721" cy="643944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04997" y="3835893"/>
              <a:ext cx="676603" cy="630887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9" y="3891421"/>
              <a:ext cx="472074" cy="467446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965026" y="3956617"/>
              <a:ext cx="5429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ไม่ควรหวั่นไหวกับ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คำพูดเ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ควรยืนหยัดการปฏิเสธ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995499" y="3446185"/>
            <a:ext cx="5403118" cy="630887"/>
            <a:chOff x="352797" y="2628421"/>
            <a:chExt cx="5403118" cy="630887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52797" y="2628421"/>
              <a:ext cx="676603" cy="630887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71677"/>
              <a:ext cx="472074" cy="467446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969070" y="2707544"/>
              <a:ext cx="47868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ใช้ความรู้สึกเป็นข้ออ้างประกอบเหตุผล</a:t>
              </a:r>
            </a:p>
          </p:txBody>
        </p:sp>
      </p:grpSp>
      <p:grpSp>
        <p:nvGrpSpPr>
          <p:cNvPr id="36" name="กลุ่ม 35"/>
          <p:cNvGrpSpPr/>
          <p:nvPr/>
        </p:nvGrpSpPr>
        <p:grpSpPr>
          <a:xfrm>
            <a:off x="971600" y="5174377"/>
            <a:ext cx="4176464" cy="630887"/>
            <a:chOff x="971600" y="4279327"/>
            <a:chExt cx="4176464" cy="630887"/>
          </a:xfrm>
        </p:grpSpPr>
        <p:sp>
          <p:nvSpPr>
            <p:cNvPr id="28" name="สี่เหลี่ยมผืนผ้า 27"/>
            <p:cNvSpPr/>
            <p:nvPr/>
          </p:nvSpPr>
          <p:spPr>
            <a:xfrm>
              <a:off x="1715729" y="4345225"/>
              <a:ext cx="3432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ปฏิเสธอย่างมั่นคงและสุภาพ</a:t>
              </a:r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971600" y="4279327"/>
              <a:ext cx="676603" cy="630887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585" y="4364228"/>
              <a:ext cx="427916" cy="423721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995499" y="5750441"/>
            <a:ext cx="5403118" cy="630887"/>
            <a:chOff x="995499" y="4909800"/>
            <a:chExt cx="5403118" cy="630887"/>
          </a:xfrm>
        </p:grpSpPr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995499" y="4909800"/>
              <a:ext cx="676603" cy="630887"/>
            </a:xfrm>
            <a:prstGeom prst="rect">
              <a:avLst/>
            </a:prstGeom>
          </p:spPr>
        </p:pic>
        <p:sp>
          <p:nvSpPr>
            <p:cNvPr id="34" name="สี่เหลี่ยมผืนผ้า 33"/>
            <p:cNvSpPr/>
            <p:nvPr/>
          </p:nvSpPr>
          <p:spPr>
            <a:xfrm>
              <a:off x="1611772" y="4988923"/>
              <a:ext cx="47868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ปฏิเสธด้วยท่าทีเชิงบวก</a:t>
              </a: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18" y="4971582"/>
              <a:ext cx="427916" cy="423721"/>
            </a:xfrm>
            <a:prstGeom prst="rect">
              <a:avLst/>
            </a:prstGeom>
          </p:spPr>
        </p:pic>
      </p:grpSp>
      <p:sp>
        <p:nvSpPr>
          <p:cNvPr id="38" name="สี่เหลี่ยมผืนผ้า 37"/>
          <p:cNvSpPr/>
          <p:nvPr/>
        </p:nvSpPr>
        <p:spPr>
          <a:xfrm>
            <a:off x="323528" y="1484784"/>
            <a:ext cx="833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ทักษะการปฏิเสธเป็นความสามารถในการปฏิเสธผู้อื่นโดยสิทธิอันชอบทำ หากแต่การกระทำ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นั้นต้อง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ไม่ทำร้ายจิตใจบุคคลอื่นและไม่ทำให้เสียสัมพันธภาพ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23528" y="2361482"/>
            <a:ext cx="8334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มีหลักปฏิเสธมีดังนี้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15428</TotalTime>
  <Words>130</Words>
  <Application>Microsoft Office PowerPoint</Application>
  <PresentationFormat>นำเสนอทางหน้าจอ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1108</cp:revision>
  <cp:lastPrinted>2013-12-18T04:28:54Z</cp:lastPrinted>
  <dcterms:created xsi:type="dcterms:W3CDTF">2013-09-10T05:06:28Z</dcterms:created>
  <dcterms:modified xsi:type="dcterms:W3CDTF">2019-09-09T12:43:04Z</dcterms:modified>
</cp:coreProperties>
</file>