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80" r:id="rId2"/>
    <p:sldId id="496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</p:sldIdLst>
  <p:sldSz cx="9144000" cy="6858000" type="screen4x3"/>
  <p:notesSz cx="10236200" cy="7099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347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6F8A6"/>
    <a:srgbClr val="10D7D2"/>
    <a:srgbClr val="12E6E6"/>
    <a:srgbClr val="82C650"/>
    <a:srgbClr val="FF5050"/>
    <a:srgbClr val="FFCCFF"/>
    <a:srgbClr val="FF9966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77751" autoAdjust="0"/>
  </p:normalViewPr>
  <p:slideViewPr>
    <p:cSldViewPr>
      <p:cViewPr varScale="1">
        <p:scale>
          <a:sx n="72" d="100"/>
          <a:sy n="72" d="100"/>
        </p:scale>
        <p:origin x="1512" y="72"/>
      </p:cViewPr>
      <p:guideLst>
        <p:guide orient="horz" pos="3475"/>
        <p:guide pos="2880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08F9F69-5906-4296-A45C-6086FAFB5D67}" type="datetimeFigureOut">
              <a:rPr lang="en-US"/>
              <a:pPr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E68269-F950-4A5E-A3C7-139ACD06C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EDBCC5A-BEA2-4542-9952-57A0112F01C0}" type="datetimeFigureOut">
              <a:rPr lang="th-TH"/>
              <a:pPr/>
              <a:t>09/09/62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th-TH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8325" cy="3195638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7063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6F6251-91AB-4103-9F45-B64002FCBA3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3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185348" name="ตัวยึดวันที่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5212679-2CB9-40FC-BDBE-5644869A727E}" type="datetime1">
              <a:rPr lang="th-TH" sz="1300"/>
              <a:pPr/>
              <a:t>09/09/62</a:t>
            </a:fld>
            <a:endParaRPr lang="th-TH" sz="1300"/>
          </a:p>
        </p:txBody>
      </p:sp>
      <p:sp>
        <p:nvSpPr>
          <p:cNvPr id="185349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5BD894F-AA85-47DB-8258-1FF41DA3448F}" type="slidenum">
              <a:rPr lang="th-TH" sz="1300"/>
              <a:pPr/>
              <a:t>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89565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6963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851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9133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591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115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322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608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228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62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4642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7665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546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6B2-5D29-4902-A5D8-101D42417C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E804-84CC-4C08-972E-7FB3F299B9D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0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66AA-C5D2-438A-989D-3A928B6621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7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5126-524D-49F2-87CC-CC10277E47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4FE0E-3F1D-4BD4-82A8-177430B62F1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5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4D35-2E20-4E8A-9A6D-9123FB829E3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3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2730-C1F7-4FCA-9BC4-DCA0346D9C8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5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5B14-6E1C-4880-B216-C0682FC88D7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3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C347-C6C0-4FA8-9956-9F4F72AE09C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0752-48B7-4579-9332-603BDBA861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CBA2-8A5E-4267-9C2A-5F0B9EBB9BA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7B5DF8-0625-4964-A9F8-0151CBD39D9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powerpoint-00.pptx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9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9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4.png"/><Relationship Id="rId4" Type="http://schemas.openxmlformats.org/officeDocument/2006/relationships/image" Target="../media/image6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7.png"/><Relationship Id="rId4" Type="http://schemas.openxmlformats.org/officeDocument/2006/relationships/image" Target="../media/image6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hyperlink" Target="powerpoint-00.ppt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hyperlink" Target="powerpoint-00.pptx" TargetMode="Externa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hyperlink" Target="powerpoint-00.pptx" TargetMode="External"/><Relationship Id="rId12" Type="http://schemas.openxmlformats.org/officeDocument/2006/relationships/image" Target="../media/image20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7.png"/><Relationship Id="rId5" Type="http://schemas.openxmlformats.org/officeDocument/2006/relationships/image" Target="../media/image6.png"/><Relationship Id="rId15" Type="http://schemas.openxmlformats.org/officeDocument/2006/relationships/image" Target="../media/image40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46.png"/><Relationship Id="rId5" Type="http://schemas.openxmlformats.org/officeDocument/2006/relationships/image" Target="../media/image3.png"/><Relationship Id="rId10" Type="http://schemas.openxmlformats.org/officeDocument/2006/relationships/image" Target="../media/image45.png"/><Relationship Id="rId4" Type="http://schemas.openxmlformats.org/officeDocument/2006/relationships/image" Target="../media/image6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1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53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7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52.png"/><Relationship Id="rId5" Type="http://schemas.openxmlformats.org/officeDocument/2006/relationships/image" Target="../media/image3.png"/><Relationship Id="rId15" Type="http://schemas.openxmlformats.org/officeDocument/2006/relationships/image" Target="../media/image56.png"/><Relationship Id="rId10" Type="http://schemas.openxmlformats.org/officeDocument/2006/relationships/image" Target="../media/image22.png"/><Relationship Id="rId19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51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65304"/>
            <a:ext cx="586057" cy="548862"/>
          </a:xfrm>
          <a:prstGeom prst="rect">
            <a:avLst/>
          </a:prstGeom>
        </p:spPr>
      </p:pic>
      <p:pic>
        <p:nvPicPr>
          <p:cNvPr id="6" name="รูปภาพ 5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89" y="6021288"/>
            <a:ext cx="729095" cy="682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93"/>
          <a:stretch/>
        </p:blipFill>
        <p:spPr>
          <a:xfrm>
            <a:off x="475522" y="3211816"/>
            <a:ext cx="8192955" cy="3169512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7349" y="548680"/>
            <a:ext cx="8190910" cy="154678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051720" y="1826821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ในปัจจุบันมีหน่วยงานที่ให้ความช่วยเหลือผู้ได้รับผลกระทบจาก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การล่วง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ละเมิดทางเพศเป็นจำนวนมากทั้งที่เป็นหน่วยงานของรัฐบาลและเอกชน เช่น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6" y="1826822"/>
            <a:ext cx="1469131" cy="140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2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8"/>
          <a:stretch/>
        </p:blipFill>
        <p:spPr>
          <a:xfrm>
            <a:off x="475522" y="794770"/>
            <a:ext cx="8192955" cy="5134698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116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77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117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764704"/>
            <a:ext cx="3239367" cy="792088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61793"/>
            <a:ext cx="8345077" cy="192843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13973"/>
            <a:ext cx="8345076" cy="19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0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00" y="836712"/>
            <a:ext cx="8113194" cy="1595079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9" y="2674209"/>
            <a:ext cx="8113196" cy="1398827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0" y="4329772"/>
            <a:ext cx="8205058" cy="132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3538" y="169275"/>
            <a:ext cx="8190910" cy="154678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13538" y="1484784"/>
            <a:ext cx="83349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6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การล่วงละเมิดทางเพศ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หรือความรุนแรงทางเพศ หมายถึง การกระทำหรือการพูด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เกี่ยวกับเรื่อง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ทางเพศที่ลามกอนาจาร หรือการแสดงออกทางเพศต่อผู้อื่นโดยบุคคลนั้นไม่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ยินยอมมี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หลากหลายรูปแบบ ได้แก่</a:t>
            </a:r>
          </a:p>
        </p:txBody>
      </p:sp>
      <p:grpSp>
        <p:nvGrpSpPr>
          <p:cNvPr id="9" name="กลุ่ม 8"/>
          <p:cNvGrpSpPr/>
          <p:nvPr/>
        </p:nvGrpSpPr>
        <p:grpSpPr>
          <a:xfrm>
            <a:off x="971600" y="2869779"/>
            <a:ext cx="5418844" cy="632967"/>
            <a:chOff x="328898" y="2030209"/>
            <a:chExt cx="5418844" cy="632967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1075088" y="2139956"/>
              <a:ext cx="46726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การคุกคามทางเพศโดยไม่มีการสัมผัส</a:t>
              </a:r>
            </a:p>
          </p:txBody>
        </p:sp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9778">
              <a:off x="328898" y="2030209"/>
              <a:ext cx="676603" cy="630887"/>
            </a:xfrm>
            <a:prstGeom prst="rect">
              <a:avLst/>
            </a:prstGeom>
          </p:spPr>
        </p:pic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414" y="2072154"/>
              <a:ext cx="472074" cy="467446"/>
            </a:xfrm>
            <a:prstGeom prst="rect">
              <a:avLst/>
            </a:prstGeom>
          </p:spPr>
        </p:pic>
      </p:grpSp>
      <p:grpSp>
        <p:nvGrpSpPr>
          <p:cNvPr id="13" name="กลุ่ม 12"/>
          <p:cNvGrpSpPr/>
          <p:nvPr/>
        </p:nvGrpSpPr>
        <p:grpSpPr>
          <a:xfrm>
            <a:off x="916555" y="4398038"/>
            <a:ext cx="6679781" cy="1093565"/>
            <a:chOff x="273853" y="3209264"/>
            <a:chExt cx="6679781" cy="1093565"/>
          </a:xfrm>
        </p:grpSpPr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86961">
              <a:off x="273853" y="3209264"/>
              <a:ext cx="676603" cy="630887"/>
            </a:xfrm>
            <a:prstGeom prst="rect">
              <a:avLst/>
            </a:prstGeom>
          </p:spPr>
        </p:pic>
        <p:sp>
          <p:nvSpPr>
            <p:cNvPr id="17" name="สี่เหลี่ยมผืนผ้า 16"/>
            <p:cNvSpPr/>
            <p:nvPr/>
          </p:nvSpPr>
          <p:spPr>
            <a:xfrm>
              <a:off x="1019170" y="3348722"/>
              <a:ext cx="593446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การพยายามขืนใจ 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ปลุกปลํ้า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endPara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เพื่อ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จะร่วมเพศ</a:t>
              </a:r>
            </a:p>
          </p:txBody>
        </p:sp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20" y="3251173"/>
              <a:ext cx="472074" cy="467446"/>
            </a:xfrm>
            <a:prstGeom prst="rect">
              <a:avLst/>
            </a:prstGeom>
          </p:spPr>
        </p:pic>
      </p:grpSp>
      <p:grpSp>
        <p:nvGrpSpPr>
          <p:cNvPr id="19" name="กลุ่ม 18"/>
          <p:cNvGrpSpPr/>
          <p:nvPr/>
        </p:nvGrpSpPr>
        <p:grpSpPr>
          <a:xfrm>
            <a:off x="947699" y="5449352"/>
            <a:ext cx="1942752" cy="643944"/>
            <a:chOff x="304997" y="3835893"/>
            <a:chExt cx="1942752" cy="643944"/>
          </a:xfrm>
        </p:grpSpPr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6576">
              <a:off x="304997" y="3835893"/>
              <a:ext cx="676603" cy="630887"/>
            </a:xfrm>
            <a:prstGeom prst="rect">
              <a:avLst/>
            </a:prstGeom>
          </p:spPr>
        </p:pic>
        <p:pic>
          <p:nvPicPr>
            <p:cNvPr id="21" name="รูปภาพ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29" y="3891421"/>
              <a:ext cx="472074" cy="467446"/>
            </a:xfrm>
            <a:prstGeom prst="rect">
              <a:avLst/>
            </a:prstGeom>
          </p:spPr>
        </p:pic>
        <p:sp>
          <p:nvSpPr>
            <p:cNvPr id="22" name="สี่เหลี่ยมผืนผ้า 21"/>
            <p:cNvSpPr/>
            <p:nvPr/>
          </p:nvSpPr>
          <p:spPr>
            <a:xfrm>
              <a:off x="965026" y="3956617"/>
              <a:ext cx="12827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การข่มขืน</a:t>
              </a:r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995499" y="3487736"/>
            <a:ext cx="4508561" cy="954107"/>
            <a:chOff x="352797" y="2499251"/>
            <a:chExt cx="4508561" cy="954107"/>
          </a:xfrm>
        </p:grpSpPr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6576">
              <a:off x="352797" y="2628421"/>
              <a:ext cx="676603" cy="630887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671677"/>
              <a:ext cx="472074" cy="467446"/>
            </a:xfrm>
            <a:prstGeom prst="rect">
              <a:avLst/>
            </a:prstGeom>
          </p:spPr>
        </p:pic>
        <p:sp>
          <p:nvSpPr>
            <p:cNvPr id="26" name="สี่เหลี่ยมผืนผ้า 25"/>
            <p:cNvSpPr/>
            <p:nvPr/>
          </p:nvSpPr>
          <p:spPr>
            <a:xfrm>
              <a:off x="965026" y="2499251"/>
              <a:ext cx="389633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การละเมิดทางเพศโดยการสัมผัส  ไม่มีการสอดใส</a:t>
              </a:r>
            </a:p>
          </p:txBody>
        </p:sp>
      </p:grpSp>
      <p:pic>
        <p:nvPicPr>
          <p:cNvPr id="4" name="รูปภาพ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02" y="2393545"/>
            <a:ext cx="2665399" cy="345299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04" y="3692289"/>
            <a:ext cx="1741746" cy="262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35" y="1478514"/>
            <a:ext cx="2073404" cy="2073404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01" y="1064641"/>
            <a:ext cx="1472346" cy="147234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0"/>
          <a:stretch/>
        </p:blipFill>
        <p:spPr>
          <a:xfrm>
            <a:off x="508301" y="2204864"/>
            <a:ext cx="8600203" cy="4680520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108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536982" y="764704"/>
            <a:ext cx="6051241" cy="4536504"/>
            <a:chOff x="536982" y="764704"/>
            <a:chExt cx="6051241" cy="4536504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536982" y="764704"/>
              <a:ext cx="6051241" cy="4536504"/>
            </a:xfrm>
            <a:prstGeom prst="roundRect">
              <a:avLst>
                <a:gd name="adj" fmla="val 9476"/>
              </a:avLst>
            </a:prstGeom>
            <a:solidFill>
              <a:srgbClr val="F6F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683568" y="980728"/>
              <a:ext cx="5544616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 fontAlgn="ctr">
                <a:tabLst>
                  <a:tab pos="914400" algn="l"/>
                </a:tabLst>
              </a:pP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b="1" dirty="0">
                  <a:solidFill>
                    <a:srgbClr val="FF0066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ความรุนแรงด้วยเหตุแห่งเพศ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หมายถึง การกระทำ การพูด หรือการแสดงออกอย่างรุนแรง หรือการเลือกปฏิบัติต่อผู้อื่น เนื่องจากผู้ที่กระทำมีความรังเกียจเหยียด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หยามผู้ถูกกระทำ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ด้วยสาเหตุจากความชอบหรือแสดงออกทางเพศ หรือบุคคลนั้นมีเพศวิถีแตกต่างจากตน เช่น มีความชอบเพศเดียวกัน และมีการแสดงออกทางเพศไม่ตรงกับเพศโดยกำเนิด 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ด้วย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การใช้วาจาด่าทอ ดูหมิ่น หรือการไม่รับผู้มี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ความหลากหลาย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ทางเพศเข้าทำงาน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8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รูปภาพ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62893"/>
            <a:ext cx="5526602" cy="4109665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109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92696"/>
            <a:ext cx="5937179" cy="1008112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413538" y="1761280"/>
            <a:ext cx="8334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ล่วงละเมิดทางเพศที่พบอยู่ในสังคมแบ่งได้เป็น 2 ประเภท ดังนี้</a:t>
            </a:r>
          </a:p>
        </p:txBody>
      </p:sp>
      <p:grpSp>
        <p:nvGrpSpPr>
          <p:cNvPr id="32" name="กลุ่ม 31"/>
          <p:cNvGrpSpPr/>
          <p:nvPr/>
        </p:nvGrpSpPr>
        <p:grpSpPr>
          <a:xfrm>
            <a:off x="925975" y="2307133"/>
            <a:ext cx="6362606" cy="618466"/>
            <a:chOff x="925975" y="2307133"/>
            <a:chExt cx="6362606" cy="618466"/>
          </a:xfrm>
        </p:grpSpPr>
        <p:grpSp>
          <p:nvGrpSpPr>
            <p:cNvPr id="26" name="กลุ่ม 25"/>
            <p:cNvGrpSpPr/>
            <p:nvPr/>
          </p:nvGrpSpPr>
          <p:grpSpPr>
            <a:xfrm>
              <a:off x="925975" y="2307133"/>
              <a:ext cx="645551" cy="618466"/>
              <a:chOff x="1071172" y="2364961"/>
              <a:chExt cx="645551" cy="618466"/>
            </a:xfrm>
          </p:grpSpPr>
          <p:sp>
            <p:nvSpPr>
              <p:cNvPr id="28" name="Rectangle 263">
                <a:extLst>
                  <a:ext uri="{FF2B5EF4-FFF2-40B4-BE49-F238E27FC236}">
                    <a16:creationId xmlns="" xmlns:a16="http://schemas.microsoft.com/office/drawing/2014/main" id="{88724D92-1DCB-44AC-A372-1A7087DA6198}"/>
                  </a:ext>
                </a:extLst>
              </p:cNvPr>
              <p:cNvSpPr/>
              <p:nvPr/>
            </p:nvSpPr>
            <p:spPr>
              <a:xfrm>
                <a:off x="1071172" y="2417933"/>
                <a:ext cx="512523" cy="512523"/>
              </a:xfrm>
              <a:prstGeom prst="rect">
                <a:avLst/>
              </a:prstGeom>
              <a:solidFill>
                <a:srgbClr val="90C22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bliqueBottomRight"/>
                <a:lightRig rig="balanced" dir="t"/>
              </a:scene3d>
              <a:sp3d extrusionH="508000" prstMaterial="matte">
                <a:extrusionClr>
                  <a:srgbClr val="90C221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pic>
            <p:nvPicPr>
              <p:cNvPr id="6" name="รูปภาพ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2133" y="2364961"/>
                <a:ext cx="624590" cy="618466"/>
              </a:xfrm>
              <a:prstGeom prst="rect">
                <a:avLst/>
              </a:prstGeom>
            </p:spPr>
          </p:pic>
        </p:grpSp>
        <p:pic>
          <p:nvPicPr>
            <p:cNvPr id="31" name="รูปภาพ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487" y="2415781"/>
              <a:ext cx="5696094" cy="496473"/>
            </a:xfrm>
            <a:prstGeom prst="rect">
              <a:avLst/>
            </a:prstGeom>
          </p:spPr>
        </p:pic>
      </p:grpSp>
      <p:grpSp>
        <p:nvGrpSpPr>
          <p:cNvPr id="36" name="กลุ่ม 35"/>
          <p:cNvGrpSpPr/>
          <p:nvPr/>
        </p:nvGrpSpPr>
        <p:grpSpPr>
          <a:xfrm>
            <a:off x="1965219" y="2969423"/>
            <a:ext cx="4234952" cy="523220"/>
            <a:chOff x="1965219" y="2969423"/>
            <a:chExt cx="4234952" cy="523220"/>
          </a:xfrm>
        </p:grpSpPr>
        <p:sp>
          <p:nvSpPr>
            <p:cNvPr id="25" name="สี่เหลี่ยมผืนผ้า 24"/>
            <p:cNvSpPr/>
            <p:nvPr/>
          </p:nvSpPr>
          <p:spPr>
            <a:xfrm>
              <a:off x="2361460" y="2969423"/>
              <a:ext cx="38387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 fontAlgn="ctr">
                <a:tabLst>
                  <a:tab pos="914400" algn="l"/>
                </a:tabLst>
              </a:pP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การกระทำทางคำพูด </a:t>
              </a:r>
            </a:p>
          </p:txBody>
        </p:sp>
        <p:pic>
          <p:nvPicPr>
            <p:cNvPr id="34" name="รูปภาพ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219" y="3037857"/>
              <a:ext cx="396241" cy="408433"/>
            </a:xfrm>
            <a:prstGeom prst="rect">
              <a:avLst/>
            </a:prstGeom>
          </p:spPr>
        </p:pic>
      </p:grpSp>
      <p:grpSp>
        <p:nvGrpSpPr>
          <p:cNvPr id="38" name="กลุ่ม 37"/>
          <p:cNvGrpSpPr/>
          <p:nvPr/>
        </p:nvGrpSpPr>
        <p:grpSpPr>
          <a:xfrm>
            <a:off x="2524777" y="3513594"/>
            <a:ext cx="4261451" cy="954107"/>
            <a:chOff x="2524777" y="3513594"/>
            <a:chExt cx="4261451" cy="954107"/>
          </a:xfrm>
        </p:grpSpPr>
        <p:sp>
          <p:nvSpPr>
            <p:cNvPr id="35" name="สี่เหลี่ยมผืนผ้า 34"/>
            <p:cNvSpPr/>
            <p:nvPr/>
          </p:nvSpPr>
          <p:spPr>
            <a:xfrm>
              <a:off x="2947517" y="3513594"/>
              <a:ext cx="383871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>
                <a:tabLst>
                  <a:tab pos="914400" algn="l"/>
                </a:tabLst>
              </a:pP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การกระทำ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ที่</a:t>
              </a:r>
              <a:b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</a:b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ไม่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ถูกเนื้อต้องตัว </a:t>
              </a:r>
            </a:p>
          </p:txBody>
        </p:sp>
        <p:pic>
          <p:nvPicPr>
            <p:cNvPr id="37" name="รูปภาพ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777" y="3542825"/>
              <a:ext cx="396241" cy="408433"/>
            </a:xfrm>
            <a:prstGeom prst="rect">
              <a:avLst/>
            </a:prstGeom>
          </p:spPr>
        </p:pic>
      </p:grpSp>
      <p:grpSp>
        <p:nvGrpSpPr>
          <p:cNvPr id="41" name="กลุ่ม 40"/>
          <p:cNvGrpSpPr/>
          <p:nvPr/>
        </p:nvGrpSpPr>
        <p:grpSpPr>
          <a:xfrm>
            <a:off x="467543" y="4434032"/>
            <a:ext cx="4342115" cy="1227714"/>
            <a:chOff x="467543" y="4434032"/>
            <a:chExt cx="4342115" cy="122771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467543" y="4434032"/>
              <a:ext cx="624590" cy="618466"/>
              <a:chOff x="467543" y="2805670"/>
              <a:chExt cx="624590" cy="618466"/>
            </a:xfrm>
          </p:grpSpPr>
          <p:sp>
            <p:nvSpPr>
              <p:cNvPr id="24" name="Rectangle 263">
                <a:extLst>
                  <a:ext uri="{FF2B5EF4-FFF2-40B4-BE49-F238E27FC236}">
                    <a16:creationId xmlns="" xmlns:a16="http://schemas.microsoft.com/office/drawing/2014/main" id="{88724D92-1DCB-44AC-A372-1A7087DA6198}"/>
                  </a:ext>
                </a:extLst>
              </p:cNvPr>
              <p:cNvSpPr/>
              <p:nvPr/>
            </p:nvSpPr>
            <p:spPr>
              <a:xfrm>
                <a:off x="484318" y="2836694"/>
                <a:ext cx="512523" cy="512523"/>
              </a:xfrm>
              <a:prstGeom prst="rect">
                <a:avLst/>
              </a:prstGeom>
              <a:solidFill>
                <a:srgbClr val="90C22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bliqueBottomRight"/>
                <a:lightRig rig="balanced" dir="t"/>
              </a:scene3d>
              <a:sp3d extrusionH="508000" prstMaterial="matte">
                <a:extrusionClr>
                  <a:srgbClr val="90C221"/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3" y="2805670"/>
                <a:ext cx="624590" cy="618466"/>
              </a:xfrm>
              <a:prstGeom prst="rect">
                <a:avLst/>
              </a:prstGeom>
            </p:spPr>
          </p:pic>
        </p:grpSp>
        <p:pic>
          <p:nvPicPr>
            <p:cNvPr id="40" name="รูปภาพ 3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689" y="4581128"/>
              <a:ext cx="3731969" cy="1080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3538" y="169275"/>
            <a:ext cx="8190910" cy="154678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13538" y="1484784"/>
            <a:ext cx="8334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การ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ล่วงละเมิดทางเพศ อาจเกิดจากหลายสาเหตุดังต่อไปนี้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0" y="2066940"/>
            <a:ext cx="2606462" cy="1067619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3" y="3268757"/>
            <a:ext cx="2613824" cy="1041849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60" y="2017652"/>
            <a:ext cx="2738995" cy="1564614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2" y="4444804"/>
            <a:ext cx="2606462" cy="129218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18" y="3714183"/>
            <a:ext cx="2912022" cy="1052893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38" y="4849384"/>
            <a:ext cx="2606462" cy="1266417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33" y="1922256"/>
            <a:ext cx="2606461" cy="1052893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06" y="2970531"/>
            <a:ext cx="2889935" cy="1487304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05" y="4375081"/>
            <a:ext cx="2753722" cy="16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รูปภาพ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18" y="2180022"/>
            <a:ext cx="3464013" cy="3464013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3538" y="169275"/>
            <a:ext cx="8190910" cy="154678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13538" y="1484784"/>
            <a:ext cx="59769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การล่วงละเมิดทางเพศสามารถเกิดขึ้นได้กับบุคคลทุกเพศ ทุกวัย การล่วงละเมิดทาง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เพศ ก่อให้เกิด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ผลกระทบทั้งทางร่างกาย จิตใจ และสังคมของบุคคลเหล่านั้น ได้แก่ </a:t>
            </a:r>
          </a:p>
        </p:txBody>
      </p:sp>
      <p:grpSp>
        <p:nvGrpSpPr>
          <p:cNvPr id="30" name="กลุ่ม 29"/>
          <p:cNvGrpSpPr/>
          <p:nvPr/>
        </p:nvGrpSpPr>
        <p:grpSpPr>
          <a:xfrm>
            <a:off x="731317" y="4099227"/>
            <a:ext cx="3840683" cy="648690"/>
            <a:chOff x="833633" y="3636545"/>
            <a:chExt cx="3840683" cy="648690"/>
          </a:xfrm>
        </p:grpSpPr>
        <p:sp>
          <p:nvSpPr>
            <p:cNvPr id="19" name="Rectangle 263">
              <a:extLst>
                <a:ext uri="{FF2B5EF4-FFF2-40B4-BE49-F238E27FC236}">
                  <a16:creationId xmlns="" xmlns:a16="http://schemas.microsoft.com/office/drawing/2014/main" id="{88724D92-1DCB-44AC-A372-1A7087DA6198}"/>
                </a:ext>
              </a:extLst>
            </p:cNvPr>
            <p:cNvSpPr/>
            <p:nvPr/>
          </p:nvSpPr>
          <p:spPr>
            <a:xfrm>
              <a:off x="890368" y="3704629"/>
              <a:ext cx="512523" cy="512523"/>
            </a:xfrm>
            <a:prstGeom prst="rect">
              <a:avLst/>
            </a:pr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bliqueBottomRight"/>
              <a:lightRig rig="balanced" dir="t"/>
            </a:scene3d>
            <a:sp3d extrusionH="508000" prstMaterial="matte">
              <a:extrusionClr>
                <a:srgbClr val="90C221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33" y="3636545"/>
              <a:ext cx="655113" cy="648690"/>
            </a:xfrm>
            <a:prstGeom prst="rect">
              <a:avLst/>
            </a:prstGeom>
          </p:spPr>
        </p:pic>
        <p:pic>
          <p:nvPicPr>
            <p:cNvPr id="26" name="รูปภาพ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877" y="3700350"/>
              <a:ext cx="3230439" cy="563333"/>
            </a:xfrm>
            <a:prstGeom prst="rect">
              <a:avLst/>
            </a:prstGeom>
          </p:spPr>
        </p:pic>
      </p:grpSp>
      <p:grpSp>
        <p:nvGrpSpPr>
          <p:cNvPr id="29" name="กลุ่ม 28"/>
          <p:cNvGrpSpPr/>
          <p:nvPr/>
        </p:nvGrpSpPr>
        <p:grpSpPr>
          <a:xfrm>
            <a:off x="1154564" y="3301816"/>
            <a:ext cx="3884582" cy="648690"/>
            <a:chOff x="1256880" y="2839134"/>
            <a:chExt cx="3884582" cy="648690"/>
          </a:xfrm>
        </p:grpSpPr>
        <p:sp>
          <p:nvSpPr>
            <p:cNvPr id="12" name="Rectangle 263">
              <a:extLst>
                <a:ext uri="{FF2B5EF4-FFF2-40B4-BE49-F238E27FC236}">
                  <a16:creationId xmlns="" xmlns:a16="http://schemas.microsoft.com/office/drawing/2014/main" id="{88724D92-1DCB-44AC-A372-1A7087DA6198}"/>
                </a:ext>
              </a:extLst>
            </p:cNvPr>
            <p:cNvSpPr/>
            <p:nvPr/>
          </p:nvSpPr>
          <p:spPr>
            <a:xfrm>
              <a:off x="1327690" y="2922751"/>
              <a:ext cx="512523" cy="512523"/>
            </a:xfrm>
            <a:prstGeom prst="rect">
              <a:avLst/>
            </a:pr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bliqueBottomRight"/>
              <a:lightRig rig="balanced" dir="t"/>
            </a:scene3d>
            <a:sp3d extrusionH="508000" prstMaterial="matte">
              <a:extrusionClr>
                <a:srgbClr val="90C221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80" y="2839134"/>
              <a:ext cx="655113" cy="648690"/>
            </a:xfrm>
            <a:prstGeom prst="rect">
              <a:avLst/>
            </a:prstGeom>
          </p:spPr>
        </p:pic>
        <p:pic>
          <p:nvPicPr>
            <p:cNvPr id="27" name="รูปภาพ 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023" y="2886014"/>
              <a:ext cx="3230439" cy="563333"/>
            </a:xfrm>
            <a:prstGeom prst="rect">
              <a:avLst/>
            </a:prstGeom>
          </p:spPr>
        </p:pic>
      </p:grpSp>
      <p:grpSp>
        <p:nvGrpSpPr>
          <p:cNvPr id="31" name="กลุ่ม 30"/>
          <p:cNvGrpSpPr/>
          <p:nvPr/>
        </p:nvGrpSpPr>
        <p:grpSpPr>
          <a:xfrm>
            <a:off x="1335260" y="4829280"/>
            <a:ext cx="3830082" cy="648690"/>
            <a:chOff x="1437576" y="4366598"/>
            <a:chExt cx="3830082" cy="648690"/>
          </a:xfrm>
        </p:grpSpPr>
        <p:sp>
          <p:nvSpPr>
            <p:cNvPr id="24" name="Rectangle 263">
              <a:extLst>
                <a:ext uri="{FF2B5EF4-FFF2-40B4-BE49-F238E27FC236}">
                  <a16:creationId xmlns="" xmlns:a16="http://schemas.microsoft.com/office/drawing/2014/main" id="{88724D92-1DCB-44AC-A372-1A7087DA6198}"/>
                </a:ext>
              </a:extLst>
            </p:cNvPr>
            <p:cNvSpPr/>
            <p:nvPr/>
          </p:nvSpPr>
          <p:spPr>
            <a:xfrm>
              <a:off x="1452667" y="4463139"/>
              <a:ext cx="512523" cy="512523"/>
            </a:xfrm>
            <a:prstGeom prst="rect">
              <a:avLst/>
            </a:pr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bliqueBottomRight"/>
              <a:lightRig rig="balanced" dir="t"/>
            </a:scene3d>
            <a:sp3d extrusionH="508000" prstMaterial="matte">
              <a:extrusionClr>
                <a:srgbClr val="90C221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576" y="4366598"/>
              <a:ext cx="655113" cy="648690"/>
            </a:xfrm>
            <a:prstGeom prst="rect">
              <a:avLst/>
            </a:prstGeom>
          </p:spPr>
        </p:pic>
        <p:pic>
          <p:nvPicPr>
            <p:cNvPr id="28" name="รูปภาพ 2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219" y="4437733"/>
              <a:ext cx="3230439" cy="563333"/>
            </a:xfrm>
            <a:prstGeom prst="rect">
              <a:avLst/>
            </a:prstGeom>
          </p:spPr>
        </p:pic>
      </p:grpSp>
      <p:pic>
        <p:nvPicPr>
          <p:cNvPr id="32" name="รูปภาพ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27" y="1211873"/>
            <a:ext cx="2441192" cy="368572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24" y="3706549"/>
            <a:ext cx="1652381" cy="23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8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21712" y="493795"/>
            <a:ext cx="8190910" cy="154678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21712" y="1778966"/>
            <a:ext cx="8075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ล่วงละเมิดทางเพศถือเป็นการละเมิดสิทธิมนุษยชน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21712" y="2292705"/>
            <a:ext cx="8470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สิทธิมนุษยชน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หมายความว่า ศักดิ์ศรีความเป็นมนุษย์ สิทธิ เสรีภาพ และความเสมอ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ภาคของ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บุคคล บรรดาที่ได้รับการรับรองหรือคุ้มครองตามรัฐธรรมนูญ ตามกฎหมาย หรือตามหนังสือสัญญา ที่ประเทศไทยเป็นภาคีและมีพันธกรณีที่จะต้องปฏิบัติตาม โดยไม่คำนึงถึงฐานะ ตำแหน่งทางสังคม เชื้อชาติ ศาสนา เพศ อายุ ความเชื่อทางการเมือง 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21712" y="4439558"/>
            <a:ext cx="8470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 smtClean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สิทธิ</a:t>
            </a:r>
            <a:r>
              <a:rPr lang="th-TH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ทางเพศ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คือการที่บุคคลมีสิทธิที่จะตัดสินใจในเรื่องเพศของตน เป็นสิทธิที่ผู้อื่นต้องยอมรับและเคารพ โดยไม่กระทำหรือแสดงออกทาง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เพศ</a:t>
            </a:r>
            <a:b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ที่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ทำให้ตนเองหรือผู้อื่นได้รับความเดือดร้อน</a:t>
            </a:r>
          </a:p>
        </p:txBody>
      </p:sp>
    </p:spTree>
    <p:extLst>
      <p:ext uri="{BB962C8B-B14F-4D97-AF65-F5344CB8AC3E}">
        <p14:creationId xmlns:p14="http://schemas.microsoft.com/office/powerpoint/2010/main" val="37359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7349" y="374919"/>
            <a:ext cx="8190910" cy="154678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6" y="2642820"/>
            <a:ext cx="6789778" cy="943266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251520" y="173641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การใช้ทักษะการป้องกันตนเองโดยใช้อวัยวะเป็นอาวุธและการใช้ทักษะต่างๆ เช่น การปฏิเสธ การต่อรอง การตัดสินใจ และการขอความช่วยเหลือ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1" y="3705961"/>
            <a:ext cx="3292756" cy="696208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1" y="4503638"/>
            <a:ext cx="4251683" cy="96330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6" y="5451672"/>
            <a:ext cx="4343635" cy="700586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71" y="3740020"/>
            <a:ext cx="4374286" cy="683072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43" y="4402169"/>
            <a:ext cx="3047550" cy="6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5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3" y="601379"/>
            <a:ext cx="4107634" cy="1097729"/>
          </a:xfrm>
          <a:prstGeom prst="rect">
            <a:avLst/>
          </a:prstGeom>
        </p:spPr>
      </p:pic>
      <p:grpSp>
        <p:nvGrpSpPr>
          <p:cNvPr id="21" name="กลุ่ม 20"/>
          <p:cNvGrpSpPr/>
          <p:nvPr/>
        </p:nvGrpSpPr>
        <p:grpSpPr>
          <a:xfrm>
            <a:off x="323528" y="1726009"/>
            <a:ext cx="2172267" cy="608069"/>
            <a:chOff x="1152246" y="1877561"/>
            <a:chExt cx="2380497" cy="66635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877561"/>
              <a:ext cx="2129095" cy="666358"/>
            </a:xfrm>
            <a:prstGeom prst="rect">
              <a:avLst/>
            </a:prstGeom>
          </p:spPr>
        </p:pic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246" y="2075266"/>
              <a:ext cx="396241" cy="408433"/>
            </a:xfrm>
            <a:prstGeom prst="rect">
              <a:avLst/>
            </a:prstGeom>
          </p:spPr>
        </p:pic>
      </p:grpSp>
      <p:grpSp>
        <p:nvGrpSpPr>
          <p:cNvPr id="20" name="กลุ่ม 19"/>
          <p:cNvGrpSpPr/>
          <p:nvPr/>
        </p:nvGrpSpPr>
        <p:grpSpPr>
          <a:xfrm>
            <a:off x="839326" y="2172859"/>
            <a:ext cx="2144761" cy="608069"/>
            <a:chOff x="1616072" y="2483699"/>
            <a:chExt cx="2350355" cy="666358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7332" y="2483699"/>
              <a:ext cx="2129095" cy="666358"/>
            </a:xfrm>
            <a:prstGeom prst="rect">
              <a:avLst/>
            </a:prstGeom>
          </p:spPr>
        </p:pic>
        <p:pic>
          <p:nvPicPr>
            <p:cNvPr id="17" name="รูปภาพ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072" y="2658362"/>
              <a:ext cx="396241" cy="408433"/>
            </a:xfrm>
            <a:prstGeom prst="rect">
              <a:avLst/>
            </a:prstGeom>
          </p:spPr>
        </p:pic>
      </p:grpSp>
      <p:grpSp>
        <p:nvGrpSpPr>
          <p:cNvPr id="15" name="กลุ่ม 14"/>
          <p:cNvGrpSpPr/>
          <p:nvPr/>
        </p:nvGrpSpPr>
        <p:grpSpPr>
          <a:xfrm>
            <a:off x="3318177" y="1659494"/>
            <a:ext cx="2177366" cy="608069"/>
            <a:chOff x="2185915" y="3077427"/>
            <a:chExt cx="2386085" cy="666358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905" y="3077427"/>
              <a:ext cx="2129095" cy="666358"/>
            </a:xfrm>
            <a:prstGeom prst="rect">
              <a:avLst/>
            </a:prstGeom>
          </p:spPr>
        </p:pic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915" y="3281214"/>
              <a:ext cx="396241" cy="408433"/>
            </a:xfrm>
            <a:prstGeom prst="rect">
              <a:avLst/>
            </a:prstGeom>
          </p:spPr>
        </p:pic>
      </p:grpSp>
      <p:grpSp>
        <p:nvGrpSpPr>
          <p:cNvPr id="13" name="กลุ่ม 12"/>
          <p:cNvGrpSpPr/>
          <p:nvPr/>
        </p:nvGrpSpPr>
        <p:grpSpPr>
          <a:xfrm>
            <a:off x="3809025" y="2153044"/>
            <a:ext cx="3139239" cy="596745"/>
            <a:chOff x="2649741" y="3728784"/>
            <a:chExt cx="3440162" cy="653948"/>
          </a:xfrm>
        </p:grpSpPr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096" y="3728784"/>
              <a:ext cx="3035807" cy="653948"/>
            </a:xfrm>
            <a:prstGeom prst="rect">
              <a:avLst/>
            </a:prstGeom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741" y="3877562"/>
              <a:ext cx="396241" cy="408433"/>
            </a:xfrm>
            <a:prstGeom prst="rect">
              <a:avLst/>
            </a:prstGeom>
          </p:spPr>
        </p:pic>
      </p:grpSp>
      <p:grpSp>
        <p:nvGrpSpPr>
          <p:cNvPr id="25" name="กลุ่ม 24"/>
          <p:cNvGrpSpPr/>
          <p:nvPr/>
        </p:nvGrpSpPr>
        <p:grpSpPr>
          <a:xfrm>
            <a:off x="6583449" y="430303"/>
            <a:ext cx="2560551" cy="2643818"/>
            <a:chOff x="5578756" y="453732"/>
            <a:chExt cx="2560551" cy="2643818"/>
          </a:xfrm>
        </p:grpSpPr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871" y="736114"/>
              <a:ext cx="2361436" cy="2361436"/>
            </a:xfrm>
            <a:prstGeom prst="rect">
              <a:avLst/>
            </a:prstGeom>
          </p:spPr>
        </p:pic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756" y="453732"/>
              <a:ext cx="2349306" cy="2203386"/>
            </a:xfrm>
            <a:prstGeom prst="rect">
              <a:avLst/>
            </a:prstGeom>
          </p:spPr>
        </p:pic>
      </p:grp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97" y="2800056"/>
            <a:ext cx="8233889" cy="1200062"/>
          </a:xfrm>
          <a:prstGeom prst="rect">
            <a:avLst/>
          </a:prstGeom>
        </p:spPr>
      </p:pic>
      <p:grpSp>
        <p:nvGrpSpPr>
          <p:cNvPr id="54" name="กลุ่ม 53"/>
          <p:cNvGrpSpPr/>
          <p:nvPr/>
        </p:nvGrpSpPr>
        <p:grpSpPr>
          <a:xfrm>
            <a:off x="622109" y="4056819"/>
            <a:ext cx="7875577" cy="523220"/>
            <a:chOff x="622109" y="4056819"/>
            <a:chExt cx="7875577" cy="523220"/>
          </a:xfrm>
        </p:grpSpPr>
        <p:sp>
          <p:nvSpPr>
            <p:cNvPr id="47" name="สี่เหลี่ยมผืนผ้า 46"/>
            <p:cNvSpPr/>
            <p:nvPr/>
          </p:nvSpPr>
          <p:spPr>
            <a:xfrm>
              <a:off x="888438" y="4056819"/>
              <a:ext cx="76092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ตั้งสติ และรีบแจ้งเหตุการณ์ที่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เกิดขึ้นแก่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พ่อแม่ ผู้ปกครอง ครูทันที</a:t>
              </a:r>
            </a:p>
          </p:txBody>
        </p:sp>
        <p:pic>
          <p:nvPicPr>
            <p:cNvPr id="29" name="รูปภาพ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09" y="4099716"/>
              <a:ext cx="388613" cy="384803"/>
            </a:xfrm>
            <a:prstGeom prst="rect">
              <a:avLst/>
            </a:prstGeom>
          </p:spPr>
        </p:pic>
      </p:grpSp>
      <p:grpSp>
        <p:nvGrpSpPr>
          <p:cNvPr id="55" name="กลุ่ม 54"/>
          <p:cNvGrpSpPr/>
          <p:nvPr/>
        </p:nvGrpSpPr>
        <p:grpSpPr>
          <a:xfrm>
            <a:off x="625192" y="4514480"/>
            <a:ext cx="7872494" cy="523220"/>
            <a:chOff x="625192" y="4514480"/>
            <a:chExt cx="7872494" cy="523220"/>
          </a:xfrm>
        </p:grpSpPr>
        <p:sp>
          <p:nvSpPr>
            <p:cNvPr id="48" name="สี่เหลี่ยมผืนผ้า 47"/>
            <p:cNvSpPr/>
            <p:nvPr/>
          </p:nvSpPr>
          <p:spPr>
            <a:xfrm>
              <a:off x="888438" y="4514480"/>
              <a:ext cx="76092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ไปพบแพทย์เพื่อตรวจร่างกาย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ภายในช่วงเวลา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24 ชั่วโมงหลังเกิด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เหตุ</a:t>
              </a:r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92" y="4527416"/>
              <a:ext cx="388613" cy="384803"/>
            </a:xfrm>
            <a:prstGeom prst="rect">
              <a:avLst/>
            </a:prstGeom>
          </p:spPr>
        </p:pic>
      </p:grpSp>
      <p:grpSp>
        <p:nvGrpSpPr>
          <p:cNvPr id="56" name="กลุ่ม 55"/>
          <p:cNvGrpSpPr/>
          <p:nvPr/>
        </p:nvGrpSpPr>
        <p:grpSpPr>
          <a:xfrm>
            <a:off x="631502" y="4965054"/>
            <a:ext cx="7866184" cy="523220"/>
            <a:chOff x="631502" y="4965054"/>
            <a:chExt cx="7866184" cy="523220"/>
          </a:xfrm>
        </p:grpSpPr>
        <p:sp>
          <p:nvSpPr>
            <p:cNvPr id="49" name="สี่เหลี่ยมผืนผ้า 48"/>
            <p:cNvSpPr/>
            <p:nvPr/>
          </p:nvSpPr>
          <p:spPr>
            <a:xfrm>
              <a:off x="888438" y="4965054"/>
              <a:ext cx="76092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จดจำรูปพรรณสัณฐานที่เด่นชัด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ของคนร้าย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ให้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ได้มาก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ที่สุด</a:t>
              </a:r>
            </a:p>
          </p:txBody>
        </p:sp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502" y="4996965"/>
              <a:ext cx="388613" cy="384803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/>
        </p:nvGrpSpPr>
        <p:grpSpPr>
          <a:xfrm>
            <a:off x="631503" y="5461549"/>
            <a:ext cx="7866183" cy="523220"/>
            <a:chOff x="631503" y="5461549"/>
            <a:chExt cx="7866183" cy="523220"/>
          </a:xfrm>
        </p:grpSpPr>
        <p:sp>
          <p:nvSpPr>
            <p:cNvPr id="50" name="สี่เหลี่ยมผืนผ้า 49"/>
            <p:cNvSpPr/>
            <p:nvPr/>
          </p:nvSpPr>
          <p:spPr>
            <a:xfrm>
              <a:off x="888438" y="5461549"/>
              <a:ext cx="76092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ไปแจ้งความเพื่อจะได้นำตัวผู้กระทำ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ผิดมา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ลงโทษ</a:t>
              </a:r>
            </a:p>
          </p:txBody>
        </p:sp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503" y="5489460"/>
              <a:ext cx="388613" cy="384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9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15702</TotalTime>
  <Words>114</Words>
  <Application>Microsoft Office PowerPoint</Application>
  <PresentationFormat>นำเสนอทางหน้าจอ (4:3)</PresentationFormat>
  <Paragraphs>47</Paragraphs>
  <Slides>13</Slides>
  <Notes>13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1" baseType="lpstr">
      <vt:lpstr>Arial Unicode MS</vt:lpstr>
      <vt:lpstr>SimSun</vt:lpstr>
      <vt:lpstr>Angsana New</vt:lpstr>
      <vt:lpstr>Arial</vt:lpstr>
      <vt:lpstr>Browallia New</vt:lpstr>
      <vt:lpstr>Calibri</vt:lpstr>
      <vt:lpstr>Cordia New</vt:lpstr>
      <vt:lpstr>Default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nu-keaw</dc:creator>
  <cp:lastModifiedBy>NBACER</cp:lastModifiedBy>
  <cp:revision>1120</cp:revision>
  <cp:lastPrinted>2013-12-18T04:28:54Z</cp:lastPrinted>
  <dcterms:created xsi:type="dcterms:W3CDTF">2013-09-10T05:06:28Z</dcterms:created>
  <dcterms:modified xsi:type="dcterms:W3CDTF">2019-09-09T12:41:09Z</dcterms:modified>
</cp:coreProperties>
</file>