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6F8A6"/>
    <a:srgbClr val="10D7D2"/>
    <a:srgbClr val="12E6E6"/>
    <a:srgbClr val="82C650"/>
    <a:srgbClr val="FF5050"/>
    <a:srgbClr val="FFCCFF"/>
    <a:srgbClr val="FF9966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2" d="100"/>
          <a:sy n="72" d="100"/>
        </p:scale>
        <p:origin x="1512" y="72"/>
      </p:cViewPr>
      <p:guideLst>
        <p:guide orient="horz" pos="3475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09/09/62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09/09/62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96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85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913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914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04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32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08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22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762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64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6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4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hyperlink" Target="powerpoint-00.ppt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powerpoint-00.pptx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image" Target="../media/image36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37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8533" y="1412776"/>
            <a:ext cx="84069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 ในอดีตการให้ความ</a:t>
            </a:r>
            <a:r>
              <a:rPr lang="th-TH" b="1" spc="-6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สำคั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­</a:t>
            </a:r>
            <a:r>
              <a:rPr lang="th-TH" b="1" spc="-6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ญระหว่าง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เพศชายและเพศหญิงในสังคมไทยนับว่ามีความแตกต่างกันอย่างชัดเจน โดยเฉพาะความเท่าเทียมกันในเรื่องเพศ สังคมจะยอมรับการแสดงออกทางเพศของเพศชายได้มากกว่าเพศหญิง เช่น การมีเพศสัมพันธ์ก่อนแต่งงาน หากผู้ชายมีพฤติกรรมดังกล่าวมักเป็นที่ยอมรับได้มากกว่าการที่ผู้หญิงเป็นผู้กระทำ เพราะสังคมจะมองว่าผู้หญิงนั้นไม่รักนวลสงวนตัวเป็นฝ่ายเปิดโอกาสให้ผู้ชายมาใกล้ชิดสนิทสนม การกระทำดังกล่าวเป็นเรื่องน่าอับอาย ทำให้เกิดความเสื่อมเสียต่อครอบครัวและวงศ์ตระกูล แต่ในปัจจุบันจากสภาพสังคมที่มีการเปลี่ยนแปลงไปตามเวลาและสถานการณ์ ทำให้บทบาทของเพศชายและเพศหญิงมีความเท่าเทียมกันมากขึ้น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275692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8533" y="1412776"/>
            <a:ext cx="8406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ปัจจุบันจะเห็นได้ว่าอิทธิพลของสื่อที่มีต่อการประพฤติทางเพศของวัยรุ่นนั้นมีมากมาย เช่น การแสดงบทรักและความสัมพันธ์ของตัวละคร </a:t>
            </a:r>
            <a:r>
              <a:rPr lang="th-TH" sz="2400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และผู้</a:t>
            </a: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แสดงภาพยนตร์ ภาพโป๊ต่างๆ ในนิตยสาร หนังสือต่างๆ การ์ตูนลามก วีซีดีลามก เป็นต้น สื่อต่างๆ เหล่านี้ ผู้บริโภคซึ่งเป็นวัยรุ่น จะต้องใช้วิจารณญาณในการบริโภค อย่าเอาอย่างสิ่งที่ไม่ดี และผู้ใหญ่ควรเป็นหูเป็นตา เป็นที่ปรึกษาในการบริโภคสื่อที่ถูกต้องแก่เด็กด้วย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68533" y="3386120"/>
            <a:ext cx="840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ในปัจจุบันเราสามารถที่จะทราบข้อมูลในเรื่องเพศได้ทางอินเทอร์เน็ต จากเว็บไซต์ต่อไปนี้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17783"/>
            <a:ext cx="8375696" cy="20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462531"/>
            <a:ext cx="8190910" cy="1546781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8533" y="1706032"/>
            <a:ext cx="8406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เป็นกฎหมายที่มีบทบาทมากที่สุดต่อการใช้เทคโนโลยีสารสนเทศ เนื่องจากคอมพิวเตอร์เป็น</a:t>
            </a:r>
            <a:r>
              <a:rPr lang="th-TH" sz="2400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ช่องทางสำคัญ</a:t>
            </a: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ในการติดต่อสื่อสารและถ่ายโอนข้อมูล คอมพิวเตอร์หมายรวมถึง คอมพิวเตอร์ตั้งโต๊ะ โน้ตบุ๊ก </a:t>
            </a:r>
            <a:r>
              <a:rPr lang="th-TH" sz="2400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สมาร์ต</a:t>
            </a:r>
            <a:r>
              <a:rPr lang="th-TH" sz="2400" b="1" spc="-6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โฟน</a:t>
            </a: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รวมถึงระบบต่าง ๆ ที่ถูกควบคุมด้วยระบบคอมพิวเตอร์ </a:t>
            </a:r>
            <a:r>
              <a:rPr lang="th-TH" sz="2400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หากผู้ใด</a:t>
            </a: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กระทำความผิดจะต้องได้รับโทษตามที่กำหนด (ราชกิจจา</a:t>
            </a:r>
            <a:r>
              <a:rPr lang="th-TH" sz="2400" b="1" spc="-6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นุเบกษา</a:t>
            </a:r>
            <a:r>
              <a:rPr lang="th-TH" sz="2400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เล่มที่ 134 ตอนที่ 10 ก ลงวันที่ 24 มกราคม 2560) สรุปสาระสำคัญมีดังนี้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79"/>
          <a:stretch/>
        </p:blipFill>
        <p:spPr>
          <a:xfrm>
            <a:off x="413538" y="3645024"/>
            <a:ext cx="841593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47"/>
          <a:stretch/>
        </p:blipFill>
        <p:spPr>
          <a:xfrm>
            <a:off x="703000" y="852142"/>
            <a:ext cx="7973456" cy="50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8" y="980728"/>
            <a:ext cx="807894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66" y="140269"/>
            <a:ext cx="2971082" cy="347315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66" y="2132857"/>
            <a:ext cx="3688339" cy="4760776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13538" y="1556792"/>
            <a:ext cx="8190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 smtClean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สิทธิ</a:t>
            </a:r>
            <a:r>
              <a:rPr lang="th-TH" b="1" spc="-6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มนุษยชน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สิทธิที่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มนุษย์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ทุก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คนมีความเท่าเทียมกัน มีศักดิ์ศรีของความ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มนุษย์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สิทธิ เสรีภาพ และความเสมอภาค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ของบุคคล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ได้รับการรับรอง ทั้งความคิด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และการ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กระทำที่ไม่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ล่วงละเมิดได้ โดยไม่คำนึงถึงฐานะ 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ตำแหน่ง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สังคม เชื้อชาติ ศาสนา เพศ อายุ ความ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เชื่อ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ทาง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การเมือง ซึ่งได้รับการคุ้มครองตาม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รัฐธรรมนูญ</a:t>
            </a:r>
          </a:p>
          <a:p>
            <a:pPr algn="thaiDist" fontAlgn="ctr">
              <a:tabLst>
                <a:tab pos="914400" algn="l"/>
              </a:tabLst>
            </a:pP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แห่ง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ราชอาณาจักรไทย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และสนธิสัญญา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ระหว่างประเทศ</a:t>
            </a:r>
          </a:p>
          <a:p>
            <a:pPr algn="thaiDist" fontAlgn="ctr">
              <a:tabLst>
                <a:tab pos="914400" algn="l"/>
              </a:tabLst>
            </a:pPr>
            <a:endParaRPr lang="th-TH" b="1" spc="-60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10"/>
          <p:cNvGrpSpPr/>
          <p:nvPr/>
        </p:nvGrpSpPr>
        <p:grpSpPr>
          <a:xfrm>
            <a:off x="530243" y="920284"/>
            <a:ext cx="7742108" cy="4179871"/>
            <a:chOff x="530243" y="920284"/>
            <a:chExt cx="7742108" cy="4179871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437" y="920284"/>
              <a:ext cx="3340914" cy="3340914"/>
            </a:xfrm>
            <a:prstGeom prst="rect">
              <a:avLst/>
            </a:prstGeom>
          </p:spPr>
        </p:pic>
        <p:grpSp>
          <p:nvGrpSpPr>
            <p:cNvPr id="10" name="กลุ่ม 9"/>
            <p:cNvGrpSpPr/>
            <p:nvPr/>
          </p:nvGrpSpPr>
          <p:grpSpPr>
            <a:xfrm>
              <a:off x="530243" y="1427747"/>
              <a:ext cx="6232922" cy="3672408"/>
              <a:chOff x="530243" y="1427747"/>
              <a:chExt cx="6232922" cy="3672408"/>
            </a:xfrm>
          </p:grpSpPr>
          <p:sp>
            <p:nvSpPr>
              <p:cNvPr id="5" name="สี่เหลี่ยมผืนผ้ามุมมน 4"/>
              <p:cNvSpPr/>
              <p:nvPr/>
            </p:nvSpPr>
            <p:spPr>
              <a:xfrm>
                <a:off x="530243" y="1427747"/>
                <a:ext cx="6232922" cy="3672408"/>
              </a:xfrm>
              <a:prstGeom prst="roundRect">
                <a:avLst>
                  <a:gd name="adj" fmla="val 6924"/>
                </a:avLst>
              </a:prstGeom>
              <a:solidFill>
                <a:srgbClr val="F6F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สี่เหลี่ยมผืนผ้า 7"/>
              <p:cNvSpPr/>
              <p:nvPr/>
            </p:nvSpPr>
            <p:spPr>
              <a:xfrm>
                <a:off x="682982" y="1841417"/>
                <a:ext cx="5399895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 fontAlgn="ctr">
                  <a:tabLst>
                    <a:tab pos="914400" algn="l"/>
                  </a:tabLst>
                </a:pP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	</a:t>
                </a:r>
                <a:r>
                  <a:rPr lang="th-TH" b="1" dirty="0" smtClean="0">
                    <a:solidFill>
                      <a:srgbClr val="FF0066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สิทธิ</a:t>
                </a:r>
                <a:r>
                  <a:rPr lang="th-TH" b="1" dirty="0">
                    <a:solidFill>
                      <a:srgbClr val="FF0066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มนุษยชน (</a:t>
                </a:r>
                <a:r>
                  <a:rPr lang="en-US" b="1" dirty="0" smtClean="0">
                    <a:solidFill>
                      <a:srgbClr val="FF0066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Human Right</a:t>
                </a:r>
                <a:r>
                  <a:rPr lang="en-US" b="1" dirty="0">
                    <a:solidFill>
                      <a:srgbClr val="FF0066"/>
                    </a:solidFill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) </a:t>
                </a: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หมายถึง สิทธิที่มนุษย์ทุกคนมีความเท่าเทียมกัน มีศักดิ์ศรีความเป็นมนุษย์ สิทธิ เสรีภาพ และความเสมอภาคของบุคคลที่ได้รับการรับรอง ทั้งความคิดและการกระทำที่ไม่มีการล่วงละเมิดได้ โดยได้รับ</a:t>
                </a:r>
                <a:r>
                  <a:rPr lang="th-TH" b="1" dirty="0" smtClean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การคุ้มครอง</a:t>
                </a: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ตามรัฐธรรมนูญแห่งราชอาณาจักรไทย</a:t>
                </a:r>
                <a:r>
                  <a:rPr lang="th-TH" b="1" dirty="0" smtClean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และสนธิสัญญา</a:t>
                </a:r>
                <a:r>
                  <a:rPr lang="th-TH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ระหว่างประเทศ</a:t>
                </a:r>
              </a:p>
            </p:txBody>
          </p:sp>
        </p:grpSp>
      </p:grp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68" y="2813296"/>
            <a:ext cx="3523495" cy="4044704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2" y="692696"/>
            <a:ext cx="5263934" cy="129614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31" y="4825007"/>
            <a:ext cx="3519846" cy="13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530242" y="1427746"/>
            <a:ext cx="7967443" cy="4520855"/>
            <a:chOff x="530242" y="1427746"/>
            <a:chExt cx="7967443" cy="4520855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530242" y="1427746"/>
              <a:ext cx="7967443" cy="4520855"/>
            </a:xfrm>
            <a:prstGeom prst="roundRect">
              <a:avLst>
                <a:gd name="adj" fmla="val 6924"/>
              </a:avLst>
            </a:prstGeom>
            <a:solidFill>
              <a:srgbClr val="F6F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613680" y="1844824"/>
              <a:ext cx="781470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914400" algn="l"/>
                </a:tabLst>
              </a:pP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สนธิสัญญา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ด้านสิทธิมนุษยชน มีลักษณะเป็นสนธิสัญญาพหุภาคี 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กล่าวคือ 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เป็นสนธิสัญญาที่มีรัฐมากกว่าสองรัฐขึ้นไปเข้าเป็นภาคีสนธิสัญญา ซึ่งกระบวนการในการทำสนธิสัญญามีหลายขั้นตอนนับตั้งแต่การเจรจา การให้ความยินยอมของรัฐเพื่อผูกพันตามสนธิสัญญาโดยการลงนาม การให้สัตยาบัน การภาคยานุวัติ และบางรัฐอาจตั้งข้อสงวน หรือตีความสนธิสัญญา และเมื่อปฏิบัติตามขั้นตอนในการทำสัญญาครบถ้วนแล้ว ภาคีก็มีพันธกรณีที่ต้องปฏิบัติตามสนธิสัญญาต่อไป การเข้าเป็นภาคีของสนธิสัญญาก่อให้เกิดพันธกรณีที่ต้องปฏิบัติให้สอดคล้องกับสนธิสัญญา มิฉะนั้นอาจต้องรับผิดในทางระหว่าง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ประเทศ ดังนั้น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เมื่อประเทศไทยเข้าเป็นภาคีสนธิสัญญาด้านสิทธิมนุษยชนประเทศ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ไทย ก็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ต้องปฏิบัติตามพันธกรณีของสนธิสัญญาดังกล่าว พันธกรณีระหว่างประเทศเกี่ยวกับสิทธิมนุษยชนของไทย ได้แก่</a:t>
              </a:r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6" y="692696"/>
            <a:ext cx="822272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รูปภาพ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85" y="687457"/>
            <a:ext cx="2315582" cy="2315582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4" y="574662"/>
            <a:ext cx="4386611" cy="1080120"/>
          </a:xfrm>
          <a:prstGeom prst="rect">
            <a:avLst/>
          </a:prstGeom>
        </p:spPr>
      </p:pic>
      <p:grpSp>
        <p:nvGrpSpPr>
          <p:cNvPr id="17" name="กลุ่ม 16"/>
          <p:cNvGrpSpPr/>
          <p:nvPr/>
        </p:nvGrpSpPr>
        <p:grpSpPr>
          <a:xfrm>
            <a:off x="414469" y="1652936"/>
            <a:ext cx="4970500" cy="875880"/>
            <a:chOff x="414469" y="1652936"/>
            <a:chExt cx="4970500" cy="875880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69" y="1652936"/>
              <a:ext cx="509566" cy="504570"/>
            </a:xfrm>
            <a:prstGeom prst="rect">
              <a:avLst/>
            </a:prstGeom>
          </p:spPr>
        </p:pic>
        <p:sp>
          <p:nvSpPr>
            <p:cNvPr id="15" name="สี่เหลี่ยมผืนผ้า 14"/>
            <p:cNvSpPr/>
            <p:nvPr/>
          </p:nvSpPr>
          <p:spPr>
            <a:xfrm>
              <a:off x="833723" y="1697819"/>
              <a:ext cx="455124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อนุสัญญาว่าด้วยสิทธิเด็ก </a:t>
              </a:r>
              <a:endParaRPr lang="th-TH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Convention on the Rights of the Child - CRC)</a:t>
              </a:r>
              <a:endParaRPr lang="th-TH" sz="2400" dirty="0"/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391718" y="2463838"/>
            <a:ext cx="6066635" cy="1200329"/>
            <a:chOff x="414469" y="2188149"/>
            <a:chExt cx="6066635" cy="1200329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69" y="2327133"/>
              <a:ext cx="509566" cy="504570"/>
            </a:xfrm>
            <a:prstGeom prst="rect">
              <a:avLst/>
            </a:prstGeom>
          </p:spPr>
        </p:pic>
        <p:sp>
          <p:nvSpPr>
            <p:cNvPr id="20" name="สี่เหลี่ยมผืนผ้า 19"/>
            <p:cNvSpPr/>
            <p:nvPr/>
          </p:nvSpPr>
          <p:spPr>
            <a:xfrm>
              <a:off x="873479" y="2188149"/>
              <a:ext cx="560762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อนุสัญญาว่าด้วยการขจัดการเลือก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ปฏิบัติ</a:t>
              </a:r>
            </a:p>
            <a:p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ต่อ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สตรีในทุก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รูปแบบ (</a:t>
              </a:r>
              <a:r>
                <a:rPr lang="en-US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Convention on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the Elimination </a:t>
              </a:r>
              <a:endParaRPr lang="en-US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en-US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of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All Forms of Discrimination </a:t>
              </a:r>
              <a:r>
                <a:rPr lang="en-US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Against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Women - CEDAW)</a:t>
              </a:r>
              <a:endParaRPr lang="th-TH" sz="2400" dirty="0"/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395742" y="3656737"/>
            <a:ext cx="6503167" cy="830997"/>
            <a:chOff x="447617" y="3058430"/>
            <a:chExt cx="6503167" cy="830997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17" y="3202001"/>
              <a:ext cx="509566" cy="504570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873479" y="3058430"/>
              <a:ext cx="607730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กติการะหว่างประเทศว่าด้วยสิทธิพลเมืองและสิทธิทางการเมือง </a:t>
              </a:r>
            </a:p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International Covenant on Civil and Political Rights - ICCPR) </a:t>
              </a:r>
              <a:endParaRPr lang="th-TH" sz="2400" dirty="0"/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381208" y="4521354"/>
            <a:ext cx="7792530" cy="830997"/>
            <a:chOff x="463962" y="3978498"/>
            <a:chExt cx="7792530" cy="830997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2" y="4153889"/>
              <a:ext cx="509566" cy="504570"/>
            </a:xfrm>
            <a:prstGeom prst="rect">
              <a:avLst/>
            </a:prstGeom>
          </p:spPr>
        </p:pic>
        <p:sp>
          <p:nvSpPr>
            <p:cNvPr id="24" name="สี่เหลี่ยมผืนผ้า 23"/>
            <p:cNvSpPr/>
            <p:nvPr/>
          </p:nvSpPr>
          <p:spPr>
            <a:xfrm>
              <a:off x="924035" y="3978498"/>
              <a:ext cx="73324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กติการะหว่างประเทศว่าด้วยสิทธิทางเศรษฐกิจ สังคม และวัฒนธรรม </a:t>
              </a:r>
            </a:p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International Covenant on Economic Social and Cultural Rights - ICESCR)</a:t>
              </a:r>
              <a:endParaRPr lang="th-TH" sz="2400" dirty="0"/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440943" y="5386871"/>
            <a:ext cx="8029237" cy="830997"/>
            <a:chOff x="414469" y="4858143"/>
            <a:chExt cx="8029237" cy="830997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69" y="5011993"/>
              <a:ext cx="509566" cy="504570"/>
            </a:xfrm>
            <a:prstGeom prst="rect">
              <a:avLst/>
            </a:prstGeom>
          </p:spPr>
        </p:pic>
        <p:sp>
          <p:nvSpPr>
            <p:cNvPr id="26" name="สี่เหลี่ยมผืนผ้า 25"/>
            <p:cNvSpPr/>
            <p:nvPr/>
          </p:nvSpPr>
          <p:spPr>
            <a:xfrm>
              <a:off x="880417" y="4858143"/>
              <a:ext cx="756328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อนุสัญญาว่าด้วยการขจัดการเลือกปฏิบัติทางเชื้อชาติในทุกรูปแบบ</a:t>
              </a:r>
            </a:p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Convention on the Elimination of All Forms of Racial Discrimination - CERD)</a:t>
              </a:r>
              <a:endParaRPr lang="th-TH" sz="2400" dirty="0"/>
            </a:p>
          </p:txBody>
        </p:sp>
      </p:grp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31" y="854940"/>
            <a:ext cx="1220829" cy="2148099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21" y="1358978"/>
            <a:ext cx="1495747" cy="1626217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4" y="574663"/>
            <a:ext cx="1279061" cy="2462442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04" y="2144192"/>
            <a:ext cx="2098190" cy="199301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33" y="3233158"/>
            <a:ext cx="1868519" cy="21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28" y="1543608"/>
            <a:ext cx="2381260" cy="255949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539552" y="780419"/>
            <a:ext cx="7776864" cy="1569660"/>
            <a:chOff x="539552" y="780419"/>
            <a:chExt cx="7776864" cy="1569660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961017"/>
              <a:ext cx="509566" cy="504570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1005230" y="780419"/>
              <a:ext cx="731118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อนุสัญญาต่อต้านการทรมานและการปฏิบัติ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หรือการ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ลงโทษที่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โหดร้ายไร้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มนุษยธรรมหรือ</a:t>
              </a:r>
              <a:r>
                <a:rPr lang="th-TH" sz="24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ยํ่า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ยีศักดิ์ศรี 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Convention Against Torture and other Cruel  </a:t>
              </a:r>
              <a:r>
                <a:rPr lang="en-US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Inhuman or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Degrading Treatment or </a:t>
              </a:r>
              <a:endParaRPr lang="en-US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en-US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Punishment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- CAT)</a:t>
              </a:r>
              <a:endParaRPr lang="th-TH" sz="2400" dirty="0"/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528033" y="2330923"/>
            <a:ext cx="3853442" cy="1200329"/>
            <a:chOff x="528033" y="2330923"/>
            <a:chExt cx="3853442" cy="1200329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33" y="2410411"/>
              <a:ext cx="509566" cy="504570"/>
            </a:xfrm>
            <a:prstGeom prst="rect">
              <a:avLst/>
            </a:prstGeom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1005230" y="2330923"/>
              <a:ext cx="337624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อนุสัญญาว่าด้วยสิทธิของคนพิการ</a:t>
              </a:r>
            </a:p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Convention on the Rights of the </a:t>
              </a:r>
              <a:endParaRPr lang="en-US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en-US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Persons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with Disabilities - CRPD)</a:t>
              </a: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528033" y="3550904"/>
            <a:ext cx="7365186" cy="1200329"/>
            <a:chOff x="528033" y="3550904"/>
            <a:chExt cx="7365186" cy="1200329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33" y="3562669"/>
              <a:ext cx="509566" cy="504570"/>
            </a:xfrm>
            <a:prstGeom prst="rect">
              <a:avLst/>
            </a:prstGeom>
          </p:spPr>
        </p:pic>
        <p:sp>
          <p:nvSpPr>
            <p:cNvPr id="15" name="สี่เหลี่ยมผืนผ้า 14"/>
            <p:cNvSpPr/>
            <p:nvPr/>
          </p:nvSpPr>
          <p:spPr>
            <a:xfrm>
              <a:off x="1017619" y="3550904"/>
              <a:ext cx="687560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อนุสัญญาระหว่างประเทศว่าด้วยการคุ้มครองบุคคลทุกคน</a:t>
              </a:r>
            </a:p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จากการหายสาบสูญโดยถูกบังคับ 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International convention </a:t>
              </a:r>
            </a:p>
            <a:p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for the Protection of All Persons from Enforced Disappearance - CED)</a:t>
              </a: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539552" y="4751233"/>
            <a:ext cx="7371736" cy="1219981"/>
            <a:chOff x="539552" y="4751233"/>
            <a:chExt cx="7371736" cy="1219981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751233"/>
              <a:ext cx="509566" cy="504570"/>
            </a:xfrm>
            <a:prstGeom prst="rect">
              <a:avLst/>
            </a:prstGeom>
          </p:spPr>
        </p:pic>
        <p:sp>
          <p:nvSpPr>
            <p:cNvPr id="17" name="สี่เหลี่ยมผืนผ้า 16"/>
            <p:cNvSpPr/>
            <p:nvPr/>
          </p:nvSpPr>
          <p:spPr>
            <a:xfrm>
              <a:off x="1005230" y="4770885"/>
              <a:ext cx="690605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อนุสัญญาว่าด้วยการคุ้มครองสิทธิของแรงงานโยกย้ายถิ่นฐานและ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สมาชิก</a:t>
              </a:r>
            </a:p>
            <a:p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ในครอบครัว (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Convention on the Protection of the Rights of Migrants </a:t>
              </a:r>
              <a:endParaRPr lang="en-US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en-US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Workers </a:t>
              </a:r>
              <a:r>
                <a:rPr lang="en-US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and Member of Their Families - CMW)</a:t>
              </a:r>
            </a:p>
          </p:txBody>
        </p: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44" y="1543608"/>
            <a:ext cx="2197002" cy="31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4427983" y="2208067"/>
            <a:ext cx="4788109" cy="4670368"/>
            <a:chOff x="4427983" y="2208067"/>
            <a:chExt cx="4788109" cy="4670368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345" y="2208067"/>
              <a:ext cx="3858776" cy="3858776"/>
            </a:xfrm>
            <a:prstGeom prst="rect">
              <a:avLst/>
            </a:prstGeom>
          </p:spPr>
        </p:pic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3" y="2828940"/>
              <a:ext cx="4788109" cy="4049495"/>
            </a:xfrm>
            <a:prstGeom prst="rect">
              <a:avLst/>
            </a:prstGeom>
          </p:spPr>
        </p:pic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8533" y="1412776"/>
            <a:ext cx="8406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การยอมรับสิทธิทางกฎหมายของกลุ่มบุคคลที่มีความหลากหลายทางเพศมาจากแนวคิดที่สำคัญ 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ประการ คือ การยอมรับว่าวิถีทางเพศ</a:t>
            </a:r>
            <a:r>
              <a:rPr lang="th-TH" b="1" spc="-6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และอัต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ลักษณ์ทางเพศเป็นคุณลักษณะของบุคคลที่มีมาแต่กำเนิด </a:t>
            </a:r>
            <a:r>
              <a:rPr lang="th-TH" b="1" spc="-60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การยอมรับว่าเป็นผลมาจากวิวัฒนาการของสังคม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68533" y="3186985"/>
            <a:ext cx="42034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6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สิทธิทางเพศ (</a:t>
            </a:r>
            <a:r>
              <a:rPr lang="en-US" b="1" spc="-6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Sexual Rights) </a:t>
            </a: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สิทธิต่างๆ ที่เกี่ยวพันกับวิถีทางเพศและฐานะทางเพศของแต่ละบุคคล โดยยอมรับและเคารพในการตัดสินใจเกี่ยวกับเรื่องเพศของตนเองและผู้อื่น</a:t>
            </a:r>
          </a:p>
        </p:txBody>
      </p:sp>
    </p:spTree>
    <p:extLst>
      <p:ext uri="{BB962C8B-B14F-4D97-AF65-F5344CB8AC3E}">
        <p14:creationId xmlns:p14="http://schemas.microsoft.com/office/powerpoint/2010/main" val="3735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4"/>
          <a:stretch/>
        </p:blipFill>
        <p:spPr>
          <a:xfrm>
            <a:off x="5652120" y="1319740"/>
            <a:ext cx="3667528" cy="5565644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14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43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3538" y="169275"/>
            <a:ext cx="8190910" cy="154678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68533" y="1412776"/>
            <a:ext cx="8406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914400" algn="l"/>
              </a:tabLst>
            </a:pPr>
            <a:r>
              <a:rPr lang="th-TH" b="1" spc="-6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 ปัจจุบันมีกฎหมายที่มีความเกี่ยวข้องกับเพศมากมาย ซึ่งจะขอนำเสนอกฎหมายเกี่ยวข้องกับเพศที่ควรทราบดังนี้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413538" y="2366883"/>
            <a:ext cx="2928274" cy="506548"/>
            <a:chOff x="414469" y="1652936"/>
            <a:chExt cx="2928274" cy="506548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69" y="1652936"/>
              <a:ext cx="509566" cy="504570"/>
            </a:xfrm>
            <a:prstGeom prst="rect">
              <a:avLst/>
            </a:prstGeom>
          </p:spPr>
        </p:pic>
        <p:sp>
          <p:nvSpPr>
            <p:cNvPr id="11" name="สี่เหลี่ยมผืนผ้า 10"/>
            <p:cNvSpPr/>
            <p:nvPr/>
          </p:nvSpPr>
          <p:spPr>
            <a:xfrm>
              <a:off x="833723" y="1697819"/>
              <a:ext cx="2509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การหมั้นและการแต่งงาน</a:t>
              </a:r>
              <a:endParaRPr lang="th-TH" sz="2400" dirty="0"/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390787" y="2810553"/>
            <a:ext cx="5117317" cy="504570"/>
            <a:chOff x="414469" y="2327133"/>
            <a:chExt cx="5117317" cy="504570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69" y="2327133"/>
              <a:ext cx="509566" cy="504570"/>
            </a:xfrm>
            <a:prstGeom prst="rect">
              <a:avLst/>
            </a:prstGeom>
          </p:spPr>
        </p:pic>
        <p:sp>
          <p:nvSpPr>
            <p:cNvPr id="15" name="สี่เหลี่ยมผืนผ้า 14"/>
            <p:cNvSpPr/>
            <p:nvPr/>
          </p:nvSpPr>
          <p:spPr>
            <a:xfrm>
              <a:off x="873479" y="2355539"/>
              <a:ext cx="46583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ชายหรือหญิงจะจดทะเบียน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สมรสซ้อน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ไม่ได</a:t>
              </a:r>
              <a:endParaRPr lang="th-TH" sz="2400" dirty="0"/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394811" y="3212976"/>
            <a:ext cx="5036420" cy="830997"/>
            <a:chOff x="447617" y="3058430"/>
            <a:chExt cx="5036420" cy="830997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17" y="3202001"/>
              <a:ext cx="509566" cy="504570"/>
            </a:xfrm>
            <a:prstGeom prst="rect">
              <a:avLst/>
            </a:prstGeom>
          </p:spPr>
        </p:pic>
        <p:sp>
          <p:nvSpPr>
            <p:cNvPr id="19" name="สี่เหลี่ยมผืนผ้า 18"/>
            <p:cNvSpPr/>
            <p:nvPr/>
          </p:nvSpPr>
          <p:spPr>
            <a:xfrm>
              <a:off x="873479" y="3058430"/>
              <a:ext cx="461055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การร่วมประเวณีกันนั้นสามีหรือภรรยา</a:t>
              </a:r>
            </a:p>
            <a:p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ไม่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ต้องยอมทนต่อการกระทำที่ผิดปกติธรรมชาติ</a:t>
              </a:r>
              <a:endParaRPr lang="th-TH" sz="2400" dirty="0"/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380277" y="4005064"/>
            <a:ext cx="3902041" cy="830997"/>
            <a:chOff x="463962" y="3978498"/>
            <a:chExt cx="3902041" cy="830997"/>
          </a:xfrm>
        </p:grpSpPr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62" y="4153889"/>
              <a:ext cx="509566" cy="504570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924035" y="3978498"/>
              <a:ext cx="344196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ทั้งสามีและภรรยามีหน้าที่ช่วยเหลือ</a:t>
              </a:r>
            </a:p>
            <a:p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อุปการะ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เลี้ยงดูซึ่งกันและกัน</a:t>
              </a:r>
              <a:endParaRPr lang="th-TH" sz="2400" dirty="0"/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395536" y="4797152"/>
            <a:ext cx="5075030" cy="504570"/>
            <a:chOff x="414469" y="5011993"/>
            <a:chExt cx="5075030" cy="504570"/>
          </a:xfrm>
        </p:grpSpPr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69" y="5011993"/>
              <a:ext cx="509566" cy="504570"/>
            </a:xfrm>
            <a:prstGeom prst="rect">
              <a:avLst/>
            </a:prstGeom>
          </p:spPr>
        </p:pic>
        <p:sp>
          <p:nvSpPr>
            <p:cNvPr id="25" name="สี่เหลี่ยมผืนผ้า 24"/>
            <p:cNvSpPr/>
            <p:nvPr/>
          </p:nvSpPr>
          <p:spPr>
            <a:xfrm>
              <a:off x="864008" y="5054898"/>
              <a:ext cx="46254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ถ้าฝ่ายหนึ่งฝ่ายใดมีชู้อีกฝ่าย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หนึ่งมี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สิทธิฟ้องหย่า</a:t>
              </a:r>
              <a:endParaRPr lang="th-TH" sz="2400" dirty="0"/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437817" y="5383524"/>
            <a:ext cx="7776864" cy="830997"/>
            <a:chOff x="539552" y="780419"/>
            <a:chExt cx="7776864" cy="830997"/>
          </a:xfrm>
        </p:grpSpPr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961017"/>
              <a:ext cx="509566" cy="504570"/>
            </a:xfrm>
            <a:prstGeom prst="rect">
              <a:avLst/>
            </a:prstGeom>
          </p:spPr>
        </p:pic>
        <p:sp>
          <p:nvSpPr>
            <p:cNvPr id="28" name="สี่เหลี่ยมผืนผ้า 27"/>
            <p:cNvSpPr/>
            <p:nvPr/>
          </p:nvSpPr>
          <p:spPr>
            <a:xfrm>
              <a:off x="1005230" y="780419"/>
              <a:ext cx="73111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เมื่อผู้หญิงสมรสแล้วอาจเปลี่ยนคำ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นำหน้า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นามจาก </a:t>
              </a:r>
              <a:endParaRPr lang="th-TH" sz="2400" b="1" dirty="0" smtClean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  <a:p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“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นางสาว” เป็น “นาง” 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หรือไม่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ก็ได้</a:t>
              </a:r>
              <a:endParaRPr lang="th-TH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65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กลุ่ม 29"/>
          <p:cNvGrpSpPr/>
          <p:nvPr/>
        </p:nvGrpSpPr>
        <p:grpSpPr>
          <a:xfrm>
            <a:off x="599957" y="698165"/>
            <a:ext cx="7828425" cy="549134"/>
            <a:chOff x="599957" y="820369"/>
            <a:chExt cx="7828425" cy="549134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1058069" y="907838"/>
              <a:ext cx="73703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เมื่อผู้หญิงสมรสแล้ว มีสิทธิที่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จะใช้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นามสกุลเดิมของตนต่อไป</a:t>
              </a:r>
              <a:endParaRPr lang="th-TH" sz="2400" dirty="0"/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57" y="820369"/>
              <a:ext cx="528816" cy="523631"/>
            </a:xfrm>
            <a:prstGeom prst="rect">
              <a:avLst/>
            </a:prstGeom>
          </p:spPr>
        </p:pic>
      </p:grpSp>
      <p:grpSp>
        <p:nvGrpSpPr>
          <p:cNvPr id="31" name="กลุ่ม 30"/>
          <p:cNvGrpSpPr/>
          <p:nvPr/>
        </p:nvGrpSpPr>
        <p:grpSpPr>
          <a:xfrm>
            <a:off x="546259" y="1271745"/>
            <a:ext cx="5187123" cy="524951"/>
            <a:chOff x="546259" y="1271745"/>
            <a:chExt cx="5187123" cy="524951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1075075" y="1335031"/>
              <a:ext cx="46583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การหย่าทำได้ 2 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วิธี </a:t>
              </a:r>
              <a:endParaRPr lang="th-TH" sz="2400" dirty="0"/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59" y="1271745"/>
              <a:ext cx="528816" cy="523631"/>
            </a:xfrm>
            <a:prstGeom prst="rect">
              <a:avLst/>
            </a:prstGeom>
          </p:spPr>
        </p:pic>
      </p:grpSp>
      <p:grpSp>
        <p:nvGrpSpPr>
          <p:cNvPr id="32" name="กลุ่ม 31"/>
          <p:cNvGrpSpPr/>
          <p:nvPr/>
        </p:nvGrpSpPr>
        <p:grpSpPr>
          <a:xfrm>
            <a:off x="546259" y="1872058"/>
            <a:ext cx="3245957" cy="523631"/>
            <a:chOff x="546259" y="1872058"/>
            <a:chExt cx="3245957" cy="523631"/>
          </a:xfrm>
        </p:grpSpPr>
        <p:sp>
          <p:nvSpPr>
            <p:cNvPr id="17" name="สี่เหลี่ยมผืนผ้า 16"/>
            <p:cNvSpPr/>
            <p:nvPr/>
          </p:nvSpPr>
          <p:spPr>
            <a:xfrm>
              <a:off x="1045951" y="1900666"/>
              <a:ext cx="27462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ผู้ใดข่มขืนกระทำชำเราผู้อื่น</a:t>
              </a:r>
              <a:endParaRPr lang="th-TH" sz="2400" dirty="0"/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59" y="1872058"/>
              <a:ext cx="528816" cy="523631"/>
            </a:xfrm>
            <a:prstGeom prst="rect">
              <a:avLst/>
            </a:prstGeom>
          </p:spPr>
        </p:pic>
      </p:grpSp>
      <p:grpSp>
        <p:nvGrpSpPr>
          <p:cNvPr id="35" name="กลุ่ม 34"/>
          <p:cNvGrpSpPr/>
          <p:nvPr/>
        </p:nvGrpSpPr>
        <p:grpSpPr>
          <a:xfrm>
            <a:off x="529254" y="2501136"/>
            <a:ext cx="8075194" cy="830997"/>
            <a:chOff x="529254" y="2501136"/>
            <a:chExt cx="8075194" cy="830997"/>
          </a:xfrm>
        </p:grpSpPr>
        <p:sp>
          <p:nvSpPr>
            <p:cNvPr id="20" name="สี่เหลี่ยมผืนผ้า 19"/>
            <p:cNvSpPr/>
            <p:nvPr/>
          </p:nvSpPr>
          <p:spPr>
            <a:xfrm>
              <a:off x="1065628" y="2501136"/>
              <a:ext cx="75388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ผู้ใดกระทำชำเราเด็กอายุไม่เกินสิบห้า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ปี 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ซึ่งมิใช่ภรรยาหรือสามีของตนโดย</a:t>
              </a:r>
            </a:p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เด็กนั้นจะยินยอมหรือไม่ก็ตาม</a:t>
              </a:r>
              <a:endParaRPr lang="th-TH" sz="2400" dirty="0"/>
            </a:p>
          </p:txBody>
        </p:sp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54" y="2564176"/>
              <a:ext cx="528816" cy="523631"/>
            </a:xfrm>
            <a:prstGeom prst="rect">
              <a:avLst/>
            </a:prstGeom>
          </p:spPr>
        </p:pic>
      </p:grpSp>
      <p:grpSp>
        <p:nvGrpSpPr>
          <p:cNvPr id="33" name="กลุ่ม 32"/>
          <p:cNvGrpSpPr/>
          <p:nvPr/>
        </p:nvGrpSpPr>
        <p:grpSpPr>
          <a:xfrm>
            <a:off x="620191" y="3347604"/>
            <a:ext cx="7984257" cy="536749"/>
            <a:chOff x="620191" y="3261045"/>
            <a:chExt cx="7984257" cy="536749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1070353" y="3336129"/>
              <a:ext cx="75340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ผู้ใดกระทำอนาจารแก่บุคคลอายุกว่าสิบห้า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ปี โดย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การขู่หรือใช้กำลังประทุษร้าย </a:t>
              </a:r>
              <a:endParaRPr lang="th-TH" sz="2400" dirty="0"/>
            </a:p>
          </p:txBody>
        </p:sp>
        <p:pic>
          <p:nvPicPr>
            <p:cNvPr id="28" name="รูปภาพ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1" y="3261045"/>
              <a:ext cx="528816" cy="523631"/>
            </a:xfrm>
            <a:prstGeom prst="rect">
              <a:avLst/>
            </a:prstGeom>
          </p:spPr>
        </p:pic>
      </p:grpSp>
      <p:grpSp>
        <p:nvGrpSpPr>
          <p:cNvPr id="34" name="กลุ่ม 33"/>
          <p:cNvGrpSpPr/>
          <p:nvPr/>
        </p:nvGrpSpPr>
        <p:grpSpPr>
          <a:xfrm>
            <a:off x="599957" y="4034971"/>
            <a:ext cx="8281568" cy="523631"/>
            <a:chOff x="599957" y="3948412"/>
            <a:chExt cx="8281568" cy="523631"/>
          </a:xfrm>
        </p:grpSpPr>
        <p:sp>
          <p:nvSpPr>
            <p:cNvPr id="26" name="สี่เหลี่ยมผืนผ้า 25"/>
            <p:cNvSpPr/>
            <p:nvPr/>
          </p:nvSpPr>
          <p:spPr>
            <a:xfrm>
              <a:off x="1117818" y="3988183"/>
              <a:ext cx="77637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ผู้ใดเพื่อสนองความใคร่ของผู้อื่น เป็น</a:t>
              </a:r>
              <a:r>
                <a:rPr lang="th-TH" sz="2400" b="1" dirty="0" smtClean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ธุระจัดหา </a:t>
              </a:r>
              <a:r>
                <a:rPr lang="th-TH" sz="24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ล่อไป หรือพาไปเพื่อการอนาจาร </a:t>
              </a:r>
              <a:endParaRPr lang="th-TH" sz="2400" dirty="0"/>
            </a:p>
          </p:txBody>
        </p:sp>
        <p:pic>
          <p:nvPicPr>
            <p:cNvPr id="29" name="รูปภาพ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57" y="3948412"/>
              <a:ext cx="528816" cy="523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15417</TotalTime>
  <Words>412</Words>
  <Application>Microsoft Office PowerPoint</Application>
  <PresentationFormat>นำเสนอทางหน้าจอ (4:3)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SimSun</vt:lpstr>
      <vt:lpstr>Angsana New</vt:lpstr>
      <vt:lpstr>Arial</vt:lpstr>
      <vt:lpstr>Browallia New</vt:lpstr>
      <vt:lpstr>Calibri</vt:lpstr>
      <vt:lpstr>Cordia New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NBACER</cp:lastModifiedBy>
  <cp:revision>1111</cp:revision>
  <cp:lastPrinted>2013-12-18T04:28:54Z</cp:lastPrinted>
  <dcterms:created xsi:type="dcterms:W3CDTF">2013-09-10T05:06:28Z</dcterms:created>
  <dcterms:modified xsi:type="dcterms:W3CDTF">2019-09-09T12:34:52Z</dcterms:modified>
</cp:coreProperties>
</file>